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6"/>
  </p:notesMasterIdLst>
  <p:handoutMasterIdLst>
    <p:handoutMasterId r:id="rId11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344" r:id="rId36"/>
    <p:sldId id="345" r:id="rId37"/>
    <p:sldId id="346" r:id="rId38"/>
    <p:sldId id="283" r:id="rId39"/>
    <p:sldId id="285" r:id="rId40"/>
    <p:sldId id="389" r:id="rId41"/>
    <p:sldId id="298" r:id="rId42"/>
    <p:sldId id="299" r:id="rId43"/>
    <p:sldId id="359" r:id="rId44"/>
    <p:sldId id="390"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48" r:id="rId58"/>
    <p:sldId id="349" r:id="rId59"/>
    <p:sldId id="350" r:id="rId60"/>
    <p:sldId id="351" r:id="rId61"/>
    <p:sldId id="352" r:id="rId62"/>
    <p:sldId id="353" r:id="rId63"/>
    <p:sldId id="354" r:id="rId64"/>
    <p:sldId id="355" r:id="rId65"/>
    <p:sldId id="356" r:id="rId66"/>
    <p:sldId id="357" r:id="rId67"/>
    <p:sldId id="358" r:id="rId68"/>
    <p:sldId id="360" r:id="rId69"/>
    <p:sldId id="312" r:id="rId70"/>
    <p:sldId id="296" r:id="rId71"/>
    <p:sldId id="313" r:id="rId72"/>
    <p:sldId id="314" r:id="rId73"/>
    <p:sldId id="315" r:id="rId74"/>
    <p:sldId id="316" r:id="rId75"/>
    <p:sldId id="318" r:id="rId76"/>
    <p:sldId id="320" r:id="rId77"/>
    <p:sldId id="322" r:id="rId78"/>
    <p:sldId id="325" r:id="rId79"/>
    <p:sldId id="326" r:id="rId80"/>
    <p:sldId id="327" r:id="rId81"/>
    <p:sldId id="328" r:id="rId82"/>
    <p:sldId id="329" r:id="rId83"/>
    <p:sldId id="330" r:id="rId84"/>
    <p:sldId id="331" r:id="rId85"/>
    <p:sldId id="332" r:id="rId86"/>
    <p:sldId id="333" r:id="rId87"/>
    <p:sldId id="334" r:id="rId88"/>
    <p:sldId id="335" r:id="rId89"/>
    <p:sldId id="347" r:id="rId90"/>
    <p:sldId id="361" r:id="rId91"/>
    <p:sldId id="362" r:id="rId92"/>
    <p:sldId id="363" r:id="rId93"/>
    <p:sldId id="364" r:id="rId94"/>
    <p:sldId id="365" r:id="rId95"/>
    <p:sldId id="366" r:id="rId96"/>
    <p:sldId id="367" r:id="rId97"/>
    <p:sldId id="368" r:id="rId98"/>
    <p:sldId id="369" r:id="rId99"/>
    <p:sldId id="370" r:id="rId100"/>
    <p:sldId id="371" r:id="rId101"/>
    <p:sldId id="374" r:id="rId102"/>
    <p:sldId id="375" r:id="rId103"/>
    <p:sldId id="377" r:id="rId104"/>
    <p:sldId id="381" r:id="rId105"/>
    <p:sldId id="382" r:id="rId106"/>
    <p:sldId id="385" r:id="rId107"/>
    <p:sldId id="386" r:id="rId108"/>
    <p:sldId id="387" r:id="rId109"/>
    <p:sldId id="388" r:id="rId110"/>
    <p:sldId id="391" r:id="rId111"/>
    <p:sldId id="392" r:id="rId112"/>
    <p:sldId id="317" r:id="rId113"/>
    <p:sldId id="287" r:id="rId114"/>
    <p:sldId id="286" r:id="rId1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89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802.11-18/1715r5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8/11-18-2038-00-00ax-phy-adhoc-comments-on-tgax-d3-0-nov-2018.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15050, 15052, 15859, 15942, 16162, 16186, 16372, 16497, 16501, 16652, </a:t>
            </a:r>
            <a:r>
              <a:rPr lang="en-GB" dirty="0" smtClean="0"/>
              <a:t>16654</a:t>
            </a:r>
            <a:r>
              <a:rPr lang="en-GB" dirty="0"/>
              <a:t>, 16656, 16660, 16919, 16920, 16927, 16942, </a:t>
            </a:r>
            <a:r>
              <a:rPr lang="en-GB" dirty="0" smtClean="0"/>
              <a:t>16944</a:t>
            </a:r>
            <a:r>
              <a:rPr lang="en-US" dirty="0"/>
              <a:t> </a:t>
            </a:r>
            <a:r>
              <a:rPr lang="en-US" dirty="0" smtClean="0"/>
              <a:t>in doc 11-18/1777r1</a:t>
            </a:r>
          </a:p>
          <a:p>
            <a:endParaRPr lang="en-US" dirty="0"/>
          </a:p>
          <a:p>
            <a:r>
              <a:rPr lang="en-US" dirty="0" smtClean="0"/>
              <a:t>Move:		George Cherian		Second</a:t>
            </a:r>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035138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rPr>
              <a:t>16176, 16223</a:t>
            </a:r>
            <a:r>
              <a:rPr lang="en-GB" dirty="0"/>
              <a:t>, </a:t>
            </a:r>
            <a:r>
              <a:rPr lang="en-GB" strike="sngStrike" dirty="0"/>
              <a:t>15023, </a:t>
            </a:r>
            <a:r>
              <a:rPr lang="en-GB" dirty="0"/>
              <a:t>15628, 15024, 15225, 16395, 15940, 15062, 16465, 17046, 15939 (11 CIDs) in doc </a:t>
            </a:r>
            <a:r>
              <a:rPr lang="en-GB" dirty="0" smtClean="0"/>
              <a:t>11-18/1780r3?</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GB" dirty="0"/>
          </a:p>
          <a:p>
            <a:endParaRPr lang="en-GB" dirty="0"/>
          </a:p>
          <a:p>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679059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16131, 16766, 15106, 16767, </a:t>
            </a:r>
            <a:r>
              <a:rPr lang="en-GB" dirty="0">
                <a:solidFill>
                  <a:srgbClr val="FF0000"/>
                </a:solidFill>
              </a:rPr>
              <a:t>16768 </a:t>
            </a:r>
            <a:r>
              <a:rPr lang="en-GB" dirty="0"/>
              <a:t>(5 </a:t>
            </a:r>
            <a:r>
              <a:rPr lang="en-GB" dirty="0" smtClean="0"/>
              <a:t>CIDs) in doc 11-18/1505r1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873961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a:t>
            </a:r>
            <a:r>
              <a:rPr lang="en-US" dirty="0" err="1" smtClean="0"/>
              <a:t>Menzo</a:t>
            </a:r>
            <a:r>
              <a:rPr lang="en-US" dirty="0" smtClean="0"/>
              <a:t> </a:t>
            </a:r>
            <a:r>
              <a:rPr lang="en-US" dirty="0" err="1" smtClean="0"/>
              <a:t>Wentink</a:t>
            </a:r>
            <a:r>
              <a:rPr lang="en-US" dirty="0" smtClean="0"/>
              <a:t>)</a:t>
            </a:r>
            <a:endParaRPr lang="en-US" dirty="0"/>
          </a:p>
        </p:txBody>
      </p:sp>
      <p:sp>
        <p:nvSpPr>
          <p:cNvPr id="3" name="Content Placeholder 2"/>
          <p:cNvSpPr>
            <a:spLocks noGrp="1"/>
          </p:cNvSpPr>
          <p:nvPr>
            <p:ph idx="1"/>
          </p:nvPr>
        </p:nvSpPr>
        <p:spPr/>
        <p:txBody>
          <a:bodyPr/>
          <a:lstStyle/>
          <a:p>
            <a:pPr lvl="0"/>
            <a:r>
              <a:rPr lang="en-US" sz="2000" dirty="0" smtClean="0"/>
              <a:t>move to accept resolutions to CIDs </a:t>
            </a:r>
            <a:r>
              <a:rPr lang="en-GB" sz="2000" dirty="0"/>
              <a:t>15020, 15138, 15658, 15687, 15688, </a:t>
            </a:r>
            <a:r>
              <a:rPr lang="en-GB" sz="2000" dirty="0">
                <a:solidFill>
                  <a:srgbClr val="FF0000"/>
                </a:solidFill>
              </a:rPr>
              <a:t>15689</a:t>
            </a:r>
            <a:r>
              <a:rPr lang="en-GB" sz="2000" dirty="0"/>
              <a:t>, </a:t>
            </a:r>
            <a:r>
              <a:rPr lang="en-GB" sz="2000" dirty="0">
                <a:solidFill>
                  <a:srgbClr val="FF0000"/>
                </a:solidFill>
              </a:rPr>
              <a:t>15690</a:t>
            </a:r>
            <a:r>
              <a:rPr lang="en-GB" sz="2000" dirty="0"/>
              <a:t>, </a:t>
            </a:r>
            <a:r>
              <a:rPr lang="en-GB" sz="2000" dirty="0">
                <a:solidFill>
                  <a:srgbClr val="FF0000"/>
                </a:solidFill>
              </a:rPr>
              <a:t>15692</a:t>
            </a:r>
            <a:r>
              <a:rPr lang="en-GB" sz="2000" dirty="0"/>
              <a:t>, </a:t>
            </a:r>
            <a:r>
              <a:rPr lang="en-GB" sz="2000" dirty="0">
                <a:solidFill>
                  <a:srgbClr val="FF0000"/>
                </a:solidFill>
              </a:rPr>
              <a:t>15693</a:t>
            </a:r>
            <a:r>
              <a:rPr lang="en-GB" sz="2000" dirty="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rgbClr val="FF0000"/>
                </a:solidFill>
              </a:rPr>
              <a:t>16054</a:t>
            </a:r>
            <a:r>
              <a:rPr lang="en-GB" sz="2000" dirty="0"/>
              <a:t>, 16069, 16070, </a:t>
            </a:r>
            <a:r>
              <a:rPr lang="en-GB" sz="2000" dirty="0">
                <a:solidFill>
                  <a:srgbClr val="FF0000"/>
                </a:solidFill>
              </a:rPr>
              <a:t>16165</a:t>
            </a:r>
            <a:r>
              <a:rPr lang="en-GB" sz="2000" dirty="0"/>
              <a:t>, </a:t>
            </a:r>
            <a:r>
              <a:rPr lang="en-GB" sz="2000" dirty="0">
                <a:solidFill>
                  <a:srgbClr val="FF0000"/>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rgbClr val="FF0000"/>
                </a:solidFill>
              </a:rPr>
              <a:t>16310</a:t>
            </a:r>
            <a:r>
              <a:rPr lang="en-GB" sz="2000" dirty="0"/>
              <a:t>, 16311, 16329, </a:t>
            </a:r>
            <a:r>
              <a:rPr lang="en-GB" sz="2000" dirty="0">
                <a:solidFill>
                  <a:srgbClr val="FF0000"/>
                </a:solidFill>
              </a:rPr>
              <a:t>16330</a:t>
            </a:r>
            <a:r>
              <a:rPr lang="en-GB" sz="2000" dirty="0"/>
              <a:t>, 16337, 16338, </a:t>
            </a:r>
            <a:r>
              <a:rPr lang="en-GB" sz="2000" dirty="0">
                <a:solidFill>
                  <a:srgbClr val="FF0000"/>
                </a:solidFill>
              </a:rPr>
              <a:t>16350</a:t>
            </a:r>
            <a:r>
              <a:rPr lang="en-GB" sz="2000" dirty="0"/>
              <a:t>, 16368, </a:t>
            </a:r>
            <a:r>
              <a:rPr lang="en-GB" sz="2000" dirty="0">
                <a:solidFill>
                  <a:srgbClr val="FF0000"/>
                </a:solidFill>
              </a:rPr>
              <a:t>16369</a:t>
            </a:r>
            <a:r>
              <a:rPr lang="en-GB" sz="2000" dirty="0"/>
              <a:t>, </a:t>
            </a:r>
            <a:r>
              <a:rPr lang="en-GB" sz="2000" dirty="0" smtClean="0"/>
              <a:t>16508,</a:t>
            </a:r>
            <a:r>
              <a:rPr lang="en-US" sz="2000" dirty="0"/>
              <a:t> </a:t>
            </a:r>
            <a:r>
              <a:rPr lang="en-GB" sz="2000" dirty="0" smtClean="0"/>
              <a:t>16672</a:t>
            </a:r>
            <a:r>
              <a:rPr lang="en-GB" sz="2000" dirty="0"/>
              <a:t>, 16679, 16680, 16703, 16743, </a:t>
            </a:r>
            <a:r>
              <a:rPr lang="en-GB" sz="2000" dirty="0">
                <a:solidFill>
                  <a:srgbClr val="FF0000"/>
                </a:solidFill>
              </a:rPr>
              <a:t>16756</a:t>
            </a:r>
            <a:r>
              <a:rPr lang="en-GB" sz="2000" dirty="0"/>
              <a:t>, 16874, 16955, 16956, </a:t>
            </a:r>
            <a:r>
              <a:rPr lang="en-GB" sz="2000" dirty="0" smtClean="0"/>
              <a:t>16958,</a:t>
            </a:r>
            <a:r>
              <a:rPr lang="en-US" sz="2000" dirty="0"/>
              <a:t> </a:t>
            </a:r>
            <a:r>
              <a:rPr lang="en-GB" sz="2000" dirty="0" smtClean="0"/>
              <a:t>16959</a:t>
            </a:r>
            <a:r>
              <a:rPr lang="en-GB" sz="2000" dirty="0"/>
              <a:t>, 16960, </a:t>
            </a:r>
            <a:r>
              <a:rPr lang="en-GB" sz="2000" dirty="0">
                <a:solidFill>
                  <a:srgbClr val="FFC000"/>
                </a:solidFill>
              </a:rPr>
              <a:t>16969, 16970, 16974, 16975</a:t>
            </a:r>
            <a:r>
              <a:rPr lang="en-GB" sz="2000" dirty="0"/>
              <a:t>, 17053, </a:t>
            </a:r>
            <a:r>
              <a:rPr lang="en-GB" sz="2000" dirty="0">
                <a:solidFill>
                  <a:srgbClr val="FF0000"/>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11-18/1921r1</a:t>
            </a:r>
          </a:p>
          <a:p>
            <a:pPr lvl="0"/>
            <a:endParaRPr lang="en-GB" sz="2000" dirty="0"/>
          </a:p>
          <a:p>
            <a:pPr lvl="0"/>
            <a:r>
              <a:rPr lang="en-GB" sz="2000" dirty="0" smtClean="0"/>
              <a:t>Move: </a:t>
            </a:r>
            <a:r>
              <a:rPr lang="en-GB" sz="2000" dirty="0" err="1" smtClean="0"/>
              <a:t>Menzo</a:t>
            </a:r>
            <a:r>
              <a:rPr lang="en-GB" sz="2000" dirty="0" smtClean="0"/>
              <a:t> </a:t>
            </a:r>
            <a:r>
              <a:rPr lang="en-GB" sz="2000" dirty="0" err="1" smtClean="0"/>
              <a:t>Wentink</a:t>
            </a:r>
            <a:r>
              <a:rPr lang="en-GB" sz="2000" dirty="0" smtClean="0"/>
              <a:t>			Second:</a:t>
            </a:r>
          </a:p>
          <a:p>
            <a:pPr lvl="0"/>
            <a:endParaRPr lang="en-GB" sz="2000" dirty="0"/>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924401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 move to accept resolutions to CID </a:t>
            </a:r>
            <a:r>
              <a:rPr lang="en-GB" dirty="0">
                <a:solidFill>
                  <a:srgbClr val="FFC000"/>
                </a:solidFill>
              </a:rPr>
              <a:t>15993, 15994, 15998, 16087, 16088, 16089,</a:t>
            </a:r>
            <a:r>
              <a:rPr lang="en-GB" dirty="0"/>
              <a:t> </a:t>
            </a:r>
            <a:r>
              <a:rPr lang="en-GB" dirty="0" smtClean="0"/>
              <a:t>17145</a:t>
            </a:r>
            <a:r>
              <a:rPr lang="en-US" dirty="0"/>
              <a:t> </a:t>
            </a:r>
            <a:r>
              <a:rPr lang="en-US" dirty="0" smtClean="0"/>
              <a:t>in doc 11-18/1803r1?</a:t>
            </a:r>
          </a:p>
          <a:p>
            <a:endParaRPr lang="en-US" dirty="0" smtClean="0"/>
          </a:p>
          <a:p>
            <a:r>
              <a:rPr lang="en-US" dirty="0" smtClean="0"/>
              <a:t>Move: Po-Kai Huang		Second:</a:t>
            </a:r>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8460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17150 in doc 11-18/1703r2?</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7070557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11-18/1975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15087, 15088, 16597, 16610, 16664, 16665, </a:t>
            </a:r>
            <a:r>
              <a:rPr lang="en-GB" dirty="0">
                <a:solidFill>
                  <a:srgbClr val="FF0000"/>
                </a:solidFill>
              </a:rPr>
              <a:t>16666</a:t>
            </a:r>
            <a:r>
              <a:rPr lang="en-GB" dirty="0"/>
              <a:t>, 16667, 16670, </a:t>
            </a:r>
            <a:r>
              <a:rPr lang="en-GB" dirty="0" smtClean="0"/>
              <a:t>16671</a:t>
            </a:r>
            <a:r>
              <a:rPr lang="en-GB" dirty="0"/>
              <a:t> </a:t>
            </a:r>
            <a:r>
              <a:rPr lang="en-GB" dirty="0" smtClean="0"/>
              <a:t>in doc 11-18/1975r2</a:t>
            </a:r>
          </a:p>
          <a:p>
            <a:endParaRPr lang="en-GB" dirty="0"/>
          </a:p>
          <a:p>
            <a:r>
              <a:rPr lang="en-GB" dirty="0" smtClean="0"/>
              <a:t>Move: </a:t>
            </a:r>
            <a:r>
              <a:rPr lang="en-GB" dirty="0" err="1" smtClean="0"/>
              <a:t>Liwen</a:t>
            </a:r>
            <a:r>
              <a:rPr lang="en-GB" dirty="0" smtClean="0"/>
              <a:t> Chu			Second: </a:t>
            </a:r>
          </a:p>
          <a:p>
            <a:r>
              <a:rPr lang="en-GB" dirty="0" smtClean="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92179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smtClean="0"/>
              <a:t>15696 in doc 11-18/1900r4</a:t>
            </a:r>
          </a:p>
          <a:p>
            <a:endParaRPr lang="en-GB" dirty="0"/>
          </a:p>
          <a:p>
            <a:r>
              <a:rPr lang="en-GB" dirty="0" smtClean="0"/>
              <a:t>Move: Zhou </a:t>
            </a:r>
            <a:r>
              <a:rPr lang="en-GB" dirty="0" err="1" smtClean="0"/>
              <a:t>Lan</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84956240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15990, 16487, 17031 and 17033 </a:t>
            </a:r>
            <a:r>
              <a:rPr lang="en-US" dirty="0" smtClean="0"/>
              <a:t>in doc 11-18/1831r1?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751761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agree to resolutions to CIDs 15908,16932 in doc 11-18/1969r2?</a:t>
            </a:r>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4013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to CID 17129</a:t>
            </a:r>
            <a:endParaRPr lang="en-US" dirty="0"/>
          </a:p>
        </p:txBody>
      </p:sp>
      <p:sp>
        <p:nvSpPr>
          <p:cNvPr id="3" name="Content Placeholder 2"/>
          <p:cNvSpPr>
            <a:spLocks noGrp="1"/>
          </p:cNvSpPr>
          <p:nvPr>
            <p:ph idx="1"/>
          </p:nvPr>
        </p:nvSpPr>
        <p:spPr>
          <a:xfrm>
            <a:off x="685800" y="1751014"/>
            <a:ext cx="7770813" cy="4343400"/>
          </a:xfrm>
        </p:spPr>
        <p:txBody>
          <a:bodyPr/>
          <a:lstStyle/>
          <a:p>
            <a:r>
              <a:rPr lang="en-US" sz="1600" dirty="0" smtClean="0"/>
              <a:t>Move to accept “Revised” as the resolution to CID 17129.</a:t>
            </a:r>
            <a:endParaRPr lang="en-US" sz="1600" dirty="0"/>
          </a:p>
          <a:p>
            <a:r>
              <a:rPr lang="en-US" sz="1600" dirty="0" smtClean="0"/>
              <a:t>Editor Instructions- Make the following changes</a:t>
            </a:r>
            <a:endParaRPr lang="en-US" sz="1600" dirty="0"/>
          </a:p>
          <a:p>
            <a:r>
              <a:rPr lang="en-US" sz="1600" i="1" dirty="0"/>
              <a:t>Proposed resolution:</a:t>
            </a:r>
            <a:endParaRPr lang="en-US" sz="1600" dirty="0"/>
          </a:p>
          <a:p>
            <a:r>
              <a:rPr lang="en-US" sz="1600" dirty="0"/>
              <a:t> </a:t>
            </a:r>
          </a:p>
          <a:p>
            <a:r>
              <a:rPr lang="en-US" sz="1600" dirty="0"/>
              <a:t>10.28.3 Rules for RD initiator</a:t>
            </a:r>
          </a:p>
          <a:p>
            <a:r>
              <a:rPr lang="en-US" sz="1600" dirty="0"/>
              <a:t>Transmission of a +HTC or DMG frame by an RD initiator with the RDG/More PPDU subfield equal to 1 (either transmitted as a non-A-MPDU frame, as an S-MPDU, or within an A-MPDU) indicates that the </a:t>
            </a:r>
            <a:r>
              <a:rPr lang="en-US" sz="1600" dirty="0" err="1"/>
              <a:t>dura-tion</a:t>
            </a:r>
            <a:r>
              <a:rPr lang="en-US" sz="1600" dirty="0"/>
              <a:t> indicated by the Duration/ID field is available for the RD response burst and RD initiator final PPDU (if present). Transmission of an MPDU by an HE RD initiator that contains a CAS Control subfield with the RDG/More PPDU subfield equal to 1 indicates that the duration indicated by the Duration/ID field is available for the RD response burst</a:t>
            </a:r>
            <a:r>
              <a:rPr lang="en-US" sz="1600" u="sng" dirty="0"/>
              <a:t>, the HE TB PPDU solicited by the Trigger frame that be sent by the RD responder (if present)</a:t>
            </a:r>
            <a:r>
              <a:rPr lang="en-US" sz="1600" dirty="0"/>
              <a:t> and RD initiator final PPDU (if present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7525040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600" dirty="0"/>
              <a:t> </a:t>
            </a:r>
            <a:r>
              <a:rPr lang="en-US" sz="1600" dirty="0" smtClean="0"/>
              <a:t>The </a:t>
            </a:r>
            <a:r>
              <a:rPr lang="en-US" sz="1600" dirty="0"/>
              <a:t>reason is that in the original text the duration indicated by the Duration/ID field only available for final PPDU from RD initiator. You can see the definition of final PPDU only include immediate </a:t>
            </a:r>
            <a:r>
              <a:rPr lang="en-US" sz="1600" dirty="0" err="1"/>
              <a:t>BlockAck</a:t>
            </a:r>
            <a:r>
              <a:rPr lang="en-US" sz="1600" dirty="0"/>
              <a:t> frame or Ack. But in 11ax AP as an RD responder could send Trigger frame to solicit HE TB PPDU from RD initiator. The HE TB PPDU is not be included in the last sentence of modified paragraph in 10.28.3</a:t>
            </a:r>
            <a:r>
              <a:rPr lang="en-US" sz="1600" dirty="0" smtClean="0"/>
              <a:t>.</a:t>
            </a:r>
          </a:p>
          <a:p>
            <a:endParaRPr lang="en-US" sz="1600" dirty="0"/>
          </a:p>
          <a:p>
            <a:r>
              <a:rPr lang="en-US" sz="1600" dirty="0" smtClean="0"/>
              <a:t>Move: </a:t>
            </a:r>
            <a:r>
              <a:rPr lang="en-US" sz="1600" dirty="0" err="1" smtClean="0"/>
              <a:t>Yunbo</a:t>
            </a:r>
            <a:r>
              <a:rPr lang="en-US" sz="1600" dirty="0" smtClean="0"/>
              <a:t> Li			Second:</a:t>
            </a:r>
            <a:endParaRPr lang="en-US" sz="1600" dirty="0"/>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191577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143"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a:xfrm>
            <a:off x="685800" y="1751013"/>
            <a:ext cx="7770813" cy="4113213"/>
          </a:xfrm>
        </p:spPr>
        <p:txBody>
          <a:bodyPr/>
          <a:lstStyle/>
          <a:p>
            <a:r>
              <a:rPr lang="en-US" sz="2000" dirty="0" smtClean="0"/>
              <a:t>Move to accept resolutions to CIDs </a:t>
            </a:r>
            <a:r>
              <a:rPr lang="en-GB" sz="2000" dirty="0"/>
              <a:t>16080, 15119, 16685, 16458, 16126, 16140, 16141, 15799, 16598, 17023, 16687, </a:t>
            </a:r>
            <a:r>
              <a:rPr lang="en-GB" sz="2000" strike="sngStrike" dirty="0">
                <a:solidFill>
                  <a:srgbClr val="FF0000"/>
                </a:solidFill>
              </a:rPr>
              <a:t>16688</a:t>
            </a:r>
            <a:r>
              <a:rPr lang="en-GB" sz="2000" dirty="0"/>
              <a:t>, 16143, </a:t>
            </a:r>
            <a:r>
              <a:rPr lang="en-GB" sz="2000" strike="sngStrike" dirty="0">
                <a:solidFill>
                  <a:srgbClr val="FF0000"/>
                </a:solidFill>
              </a:rPr>
              <a:t>16689</a:t>
            </a:r>
            <a:r>
              <a:rPr lang="en-GB" sz="2000" dirty="0"/>
              <a:t> (14 CIDs) </a:t>
            </a:r>
            <a:r>
              <a:rPr lang="en-GB" sz="2000" dirty="0" smtClean="0"/>
              <a:t>in doc 11-18/1778r1?</a:t>
            </a:r>
          </a:p>
          <a:p>
            <a:endParaRPr lang="en-GB" sz="2000" dirty="0"/>
          </a:p>
          <a:p>
            <a:r>
              <a:rPr lang="en-GB" sz="2000" dirty="0" smtClean="0"/>
              <a:t>Reconsidered on Wed-AM1</a:t>
            </a:r>
          </a:p>
          <a:p>
            <a:r>
              <a:rPr lang="en-GB" sz="2000" dirty="0" smtClean="0"/>
              <a:t>Straw Poll: Do you support changing the “Should” to “May” in the resolution of 16688.</a:t>
            </a:r>
          </a:p>
          <a:p>
            <a:endParaRPr lang="en-GB" sz="2000" dirty="0"/>
          </a:p>
          <a:p>
            <a:r>
              <a:rPr lang="en-GB" sz="2000" dirty="0" smtClean="0"/>
              <a:t>The two CIDs are deleted from this document.</a:t>
            </a:r>
          </a:p>
          <a:p>
            <a:r>
              <a:rPr lang="en-GB" sz="2000" dirty="0" smtClean="0"/>
              <a:t>The rest of the CIDs are ready for motion.</a:t>
            </a:r>
          </a:p>
          <a:p>
            <a:endParaRPr lang="en-GB" sz="2000" dirty="0"/>
          </a:p>
          <a:p>
            <a:r>
              <a:rPr lang="en-GB" sz="2000" dirty="0" smtClean="0"/>
              <a:t>The two CIDs were reconsidered later on the session</a:t>
            </a:r>
          </a:p>
          <a:p>
            <a:r>
              <a:rPr lang="en-GB" sz="2000" dirty="0" smtClean="0"/>
              <a:t>SP on the resolutions in 11-18/1778r3?  Y/N/A: 49/0/5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p>
          <a:p>
            <a:endParaRPr lang="en-US" dirty="0"/>
          </a:p>
          <a:p>
            <a:r>
              <a:rPr lang="en-US" dirty="0" smtClean="0"/>
              <a:t>Document is reconsidered on Wed-AM1</a:t>
            </a:r>
          </a:p>
          <a:p>
            <a:r>
              <a:rPr lang="en-US" dirty="0" smtClean="0"/>
              <a:t>SP results on the whole document didn’t show enough support</a:t>
            </a:r>
          </a:p>
          <a:p>
            <a:r>
              <a:rPr lang="en-US" dirty="0" smtClean="0"/>
              <a:t>Will e considered during the Wed-PM1.</a:t>
            </a:r>
          </a:p>
          <a:p>
            <a:endParaRPr lang="en-US" dirty="0"/>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endParaRPr lang="en-US" altLang="en-US" dirty="0" smtClean="0"/>
          </a:p>
          <a:p>
            <a:pPr>
              <a:lnSpc>
                <a:spcPct val="80000"/>
              </a:lnSpc>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rgbClr val="FF0000"/>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rgbClr val="FF0000"/>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11-18/1851r2?</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SP on resolution to CID 16379: Y/N/A=33/2/5 </a:t>
            </a:r>
            <a:r>
              <a:rPr lang="en-US" dirty="0" smtClean="0">
                <a:sym typeface="Wingdings" panose="05000000000000000000" pitchFamily="2" charset="2"/>
              </a:rPr>
              <a:t> ready for motion</a:t>
            </a:r>
            <a:endParaRPr lang="en-US" dirty="0" smtClean="0"/>
          </a:p>
          <a:p>
            <a:r>
              <a:rPr lang="en-US" dirty="0" smtClean="0"/>
              <a:t>Two CIDs are for further discussion</a:t>
            </a:r>
          </a:p>
          <a:p>
            <a:r>
              <a:rPr lang="en-US" dirty="0" smtClean="0"/>
              <a:t>The rest  CIDs are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80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11-18/1958 (</a:t>
            </a:r>
            <a:r>
              <a:rPr lang="en-US" dirty="0" err="1" smtClean="0"/>
              <a:t>Yunbo</a:t>
            </a:r>
            <a:r>
              <a:rPr lang="en-US" dirty="0" smtClean="0"/>
              <a:t> Li)</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11-18/1958r2?</a:t>
            </a:r>
          </a:p>
          <a:p>
            <a:endParaRPr lang="en-US" dirty="0"/>
          </a:p>
          <a:p>
            <a:r>
              <a:rPr lang="en-US" dirty="0" smtClean="0"/>
              <a:t>Approved pending editorial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5460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11-18/1519 (Robert Stacey)</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16687, 16688 and </a:t>
            </a:r>
            <a:r>
              <a:rPr lang="en-GB" dirty="0" smtClean="0"/>
              <a:t>16689 in doc 11-18/1519r1?</a:t>
            </a:r>
          </a:p>
          <a:p>
            <a:endParaRPr lang="en-GB" dirty="0"/>
          </a:p>
          <a:p>
            <a:r>
              <a:rPr lang="en-GB" dirty="0" smtClean="0"/>
              <a:t>Y/N/A: 14/24/14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9618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a:t>
            </a:r>
            <a:r>
              <a:rPr lang="en-US" altLang="en-US" dirty="0" smtClean="0"/>
              <a:t>AM1-AM2-PM2</a:t>
            </a:r>
            <a:endParaRPr lang="en-US" dirty="0"/>
          </a:p>
        </p:txBody>
      </p:sp>
      <p:sp>
        <p:nvSpPr>
          <p:cNvPr id="3" name="Content Placeholder 2"/>
          <p:cNvSpPr>
            <a:spLocks noGrp="1"/>
          </p:cNvSpPr>
          <p:nvPr>
            <p:ph idx="1"/>
          </p:nvPr>
        </p:nvSpPr>
        <p:spPr>
          <a:xfrm>
            <a:off x="696912" y="1853999"/>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smtClean="0"/>
              <a:t>Motions (so far)</a:t>
            </a:r>
          </a:p>
          <a:p>
            <a:pPr>
              <a:lnSpc>
                <a:spcPct val="80000"/>
              </a:lnSpc>
              <a:buFont typeface="Arial" panose="020B0604020202020204" pitchFamily="34" charset="0"/>
              <a:buChar char="•"/>
            </a:pPr>
            <a:r>
              <a:rPr lang="en-US" altLang="en-US" dirty="0" smtClean="0"/>
              <a:t>Submissions (CR) and motions</a:t>
            </a:r>
          </a:p>
          <a:p>
            <a:pPr>
              <a:lnSpc>
                <a:spcPct val="80000"/>
              </a:lnSpc>
              <a:buFont typeface="Arial" panose="020B0604020202020204" pitchFamily="34" charset="0"/>
              <a:buChar char="•"/>
            </a:pPr>
            <a:r>
              <a:rPr lang="en-US" altLang="en-US" dirty="0" smtClean="0"/>
              <a:t>Hard stop at 3:00 PM</a:t>
            </a:r>
          </a:p>
          <a:p>
            <a:pPr>
              <a:lnSpc>
                <a:spcPct val="80000"/>
              </a:lnSpc>
              <a:buFont typeface="Arial" panose="020B0604020202020204" pitchFamily="34" charset="0"/>
              <a:buChar char="•"/>
            </a:pPr>
            <a:r>
              <a:rPr lang="en-US" altLang="en-US" dirty="0" smtClean="0"/>
              <a:t>Review unresolved comments and draft resolutions</a:t>
            </a:r>
          </a:p>
          <a:p>
            <a:pPr>
              <a:lnSpc>
                <a:spcPct val="80000"/>
              </a:lnSpc>
              <a:buFont typeface="Arial" panose="020B0604020202020204" pitchFamily="34" charset="0"/>
              <a:buChar char="•"/>
            </a:pPr>
            <a:r>
              <a:rPr lang="en-US" altLang="en-US" dirty="0" smtClean="0"/>
              <a:t>Motion for WG Letter Ballot</a:t>
            </a:r>
            <a:endParaRPr lang="en-US" altLang="en-US" dirty="0" smtClean="0"/>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90483473"/>
              </p:ext>
            </p:extLst>
          </p:nvPr>
        </p:nvGraphicFramePr>
        <p:xfrm>
          <a:off x="1523206" y="1568133"/>
          <a:ext cx="6096000" cy="5090160"/>
        </p:xfrm>
        <a:graphic>
          <a:graphicData uri="http://schemas.openxmlformats.org/drawingml/2006/table">
            <a:tbl>
              <a:tblPr firstRow="1" bandRow="1">
                <a:tableStyleId>{5C22544A-7EE6-4342-B048-85BDC9FD1C3A}</a:tableStyleId>
              </a:tblPr>
              <a:tblGrid>
                <a:gridCol w="2032000"/>
                <a:gridCol w="2032000"/>
                <a:gridCol w="2032000"/>
              </a:tblGrid>
              <a:tr h="413067">
                <a:tc>
                  <a:txBody>
                    <a:bodyPr/>
                    <a:lstStyle/>
                    <a:p>
                      <a:pPr algn="ctr"/>
                      <a:r>
                        <a:rPr lang="en-US" dirty="0" smtClean="0"/>
                        <a:t>Name</a:t>
                      </a:r>
                      <a:endParaRPr lang="en-US" dirty="0"/>
                    </a:p>
                  </a:txBody>
                  <a:tcPr/>
                </a:tc>
                <a:tc>
                  <a:txBody>
                    <a:bodyPr/>
                    <a:lstStyle/>
                    <a:p>
                      <a:pPr algn="ctr"/>
                      <a:r>
                        <a:rPr lang="en-US" dirty="0" smtClean="0"/>
                        <a:t>Submission Number(s)</a:t>
                      </a:r>
                      <a:endParaRPr lang="en-US" dirty="0"/>
                    </a:p>
                  </a:txBody>
                  <a:tcPr/>
                </a:tc>
                <a:tc>
                  <a:txBody>
                    <a:bodyPr/>
                    <a:lstStyle/>
                    <a:p>
                      <a:pPr algn="ctr"/>
                      <a:r>
                        <a:rPr lang="en-US" dirty="0" smtClean="0"/>
                        <a:t># of CIDs</a:t>
                      </a:r>
                      <a:endParaRPr lang="en-US" dirty="0"/>
                    </a:p>
                  </a:txBody>
                  <a:tcPr/>
                </a:tc>
              </a:tr>
              <a:tr h="370840">
                <a:tc>
                  <a:txBody>
                    <a:bodyPr/>
                    <a:lstStyle/>
                    <a:p>
                      <a:r>
                        <a:rPr lang="en-US" dirty="0" smtClean="0"/>
                        <a:t>Zhou </a:t>
                      </a:r>
                      <a:r>
                        <a:rPr lang="en-US" dirty="0" err="1" smtClean="0"/>
                        <a:t>Lan</a:t>
                      </a:r>
                      <a:endParaRPr lang="en-US" dirty="0"/>
                    </a:p>
                  </a:txBody>
                  <a:tcPr/>
                </a:tc>
                <a:tc>
                  <a:txBody>
                    <a:bodyPr/>
                    <a:lstStyle/>
                    <a:p>
                      <a:r>
                        <a:rPr lang="en-US" dirty="0" smtClean="0"/>
                        <a:t>1887</a:t>
                      </a:r>
                      <a:endParaRPr lang="en-US" dirty="0"/>
                    </a:p>
                  </a:txBody>
                  <a:tcPr/>
                </a:tc>
                <a:tc>
                  <a:txBody>
                    <a:bodyPr/>
                    <a:lstStyle/>
                    <a:p>
                      <a:r>
                        <a:rPr lang="en-US" dirty="0" smtClean="0"/>
                        <a:t>3</a:t>
                      </a:r>
                      <a:endParaRPr lang="en-US" dirty="0"/>
                    </a:p>
                  </a:txBody>
                  <a:tcPr/>
                </a:tc>
              </a:tr>
              <a:tr h="370840">
                <a:tc>
                  <a:txBody>
                    <a:bodyPr/>
                    <a:lstStyle/>
                    <a:p>
                      <a:r>
                        <a:rPr lang="en-US" dirty="0" err="1" smtClean="0"/>
                        <a:t>Jarkko</a:t>
                      </a:r>
                      <a:r>
                        <a:rPr lang="en-US" dirty="0" smtClean="0"/>
                        <a:t> </a:t>
                      </a:r>
                      <a:r>
                        <a:rPr lang="en-US" dirty="0" err="1" smtClean="0"/>
                        <a:t>Knecket</a:t>
                      </a:r>
                      <a:endParaRPr lang="en-US" dirty="0"/>
                    </a:p>
                  </a:txBody>
                  <a:tcPr/>
                </a:tc>
                <a:tc>
                  <a:txBody>
                    <a:bodyPr/>
                    <a:lstStyle/>
                    <a:p>
                      <a:r>
                        <a:rPr lang="en-US" dirty="0" smtClean="0"/>
                        <a:t>1999</a:t>
                      </a:r>
                      <a:endParaRPr lang="en-US" dirty="0"/>
                    </a:p>
                  </a:txBody>
                  <a:tcPr/>
                </a:tc>
                <a:tc>
                  <a:txBody>
                    <a:bodyPr/>
                    <a:lstStyle/>
                    <a:p>
                      <a:r>
                        <a:rPr lang="en-US" dirty="0" smtClean="0"/>
                        <a:t>0</a:t>
                      </a:r>
                      <a:endParaRPr lang="en-US" dirty="0"/>
                    </a:p>
                  </a:txBody>
                  <a:tcPr/>
                </a:tc>
              </a:tr>
              <a:tr h="370840">
                <a:tc>
                  <a:txBody>
                    <a:bodyPr/>
                    <a:lstStyle/>
                    <a:p>
                      <a:r>
                        <a:rPr lang="en-US" dirty="0" smtClean="0"/>
                        <a:t>Chao-Chun</a:t>
                      </a:r>
                      <a:endParaRPr lang="en-US" dirty="0"/>
                    </a:p>
                  </a:txBody>
                  <a:tcPr/>
                </a:tc>
                <a:tc>
                  <a:txBody>
                    <a:bodyPr/>
                    <a:lstStyle/>
                    <a:p>
                      <a:r>
                        <a:rPr lang="en-US" dirty="0" smtClean="0"/>
                        <a:t>1855</a:t>
                      </a:r>
                      <a:endParaRPr lang="en-US" dirty="0"/>
                    </a:p>
                  </a:txBody>
                  <a:tcPr/>
                </a:tc>
                <a:tc>
                  <a:txBody>
                    <a:bodyPr/>
                    <a:lstStyle/>
                    <a:p>
                      <a:r>
                        <a:rPr lang="en-US" dirty="0" smtClean="0"/>
                        <a:t>29</a:t>
                      </a:r>
                      <a:endParaRPr lang="en-US" dirty="0"/>
                    </a:p>
                  </a:txBody>
                  <a:tcPr/>
                </a:tc>
              </a:tr>
              <a:tr h="370840">
                <a:tc>
                  <a:txBody>
                    <a:bodyPr/>
                    <a:lstStyle/>
                    <a:p>
                      <a:r>
                        <a:rPr lang="en-US" dirty="0" err="1" smtClean="0"/>
                        <a:t>Tomo</a:t>
                      </a:r>
                      <a:r>
                        <a:rPr lang="en-US" dirty="0" smtClean="0"/>
                        <a:t> Adachi</a:t>
                      </a:r>
                      <a:endParaRPr lang="en-US" dirty="0"/>
                    </a:p>
                  </a:txBody>
                  <a:tcPr/>
                </a:tc>
                <a:tc>
                  <a:txBody>
                    <a:bodyPr/>
                    <a:lstStyle/>
                    <a:p>
                      <a:r>
                        <a:rPr lang="en-US" dirty="0" smtClean="0"/>
                        <a:t>1853</a:t>
                      </a:r>
                      <a:endParaRPr lang="en-US" dirty="0"/>
                    </a:p>
                  </a:txBody>
                  <a:tcPr/>
                </a:tc>
                <a:tc>
                  <a:txBody>
                    <a:bodyPr/>
                    <a:lstStyle/>
                    <a:p>
                      <a:r>
                        <a:rPr lang="en-US" dirty="0" smtClean="0"/>
                        <a:t>7</a:t>
                      </a:r>
                      <a:endParaRPr lang="en-US" dirty="0"/>
                    </a:p>
                  </a:txBody>
                  <a:tcPr/>
                </a:tc>
              </a:tr>
              <a:tr h="370840">
                <a:tc>
                  <a:txBody>
                    <a:bodyPr/>
                    <a:lstStyle/>
                    <a:p>
                      <a:r>
                        <a:rPr lang="en-US" dirty="0" err="1" smtClean="0"/>
                        <a:t>Yasu</a:t>
                      </a:r>
                      <a:r>
                        <a:rPr lang="en-US" dirty="0" smtClean="0"/>
                        <a:t> Inoue</a:t>
                      </a:r>
                      <a:endParaRPr lang="en-US" dirty="0"/>
                    </a:p>
                  </a:txBody>
                  <a:tcPr/>
                </a:tc>
                <a:tc>
                  <a:txBody>
                    <a:bodyPr/>
                    <a:lstStyle/>
                    <a:p>
                      <a:r>
                        <a:rPr lang="en-US" dirty="0" smtClean="0"/>
                        <a:t>1808</a:t>
                      </a:r>
                      <a:endParaRPr lang="en-US" dirty="0"/>
                    </a:p>
                  </a:txBody>
                  <a:tcPr/>
                </a:tc>
                <a:tc>
                  <a:txBody>
                    <a:bodyPr/>
                    <a:lstStyle/>
                    <a:p>
                      <a:r>
                        <a:rPr lang="en-US" dirty="0" smtClean="0"/>
                        <a:t>4</a:t>
                      </a:r>
                      <a:endParaRPr lang="en-US" dirty="0"/>
                    </a:p>
                  </a:txBody>
                  <a:tcPr/>
                </a:tc>
              </a:tr>
              <a:tr h="370840">
                <a:tc>
                  <a:txBody>
                    <a:bodyPr/>
                    <a:lstStyle/>
                    <a:p>
                      <a:r>
                        <a:rPr lang="en-US" dirty="0" err="1" smtClean="0"/>
                        <a:t>HuiZhau</a:t>
                      </a:r>
                      <a:endParaRPr lang="en-US" dirty="0"/>
                    </a:p>
                  </a:txBody>
                  <a:tcPr/>
                </a:tc>
                <a:tc>
                  <a:txBody>
                    <a:bodyPr/>
                    <a:lstStyle/>
                    <a:p>
                      <a:r>
                        <a:rPr lang="en-US" dirty="0" smtClean="0"/>
                        <a:t>1995</a:t>
                      </a:r>
                      <a:endParaRPr lang="en-US" dirty="0"/>
                    </a:p>
                  </a:txBody>
                  <a:tcPr/>
                </a:tc>
                <a:tc>
                  <a:txBody>
                    <a:bodyPr/>
                    <a:lstStyle/>
                    <a:p>
                      <a:r>
                        <a:rPr lang="en-US" dirty="0" smtClean="0"/>
                        <a:t>3</a:t>
                      </a:r>
                      <a:endParaRPr lang="en-US" dirty="0"/>
                    </a:p>
                  </a:txBody>
                  <a:tcPr/>
                </a:tc>
              </a:tr>
              <a:tr h="370840">
                <a:tc>
                  <a:txBody>
                    <a:bodyPr/>
                    <a:lstStyle/>
                    <a:p>
                      <a:r>
                        <a:rPr lang="en-US" dirty="0" smtClean="0"/>
                        <a:t>Jae </a:t>
                      </a:r>
                      <a:r>
                        <a:rPr lang="en-US" dirty="0" err="1" smtClean="0"/>
                        <a:t>Seung</a:t>
                      </a:r>
                      <a:endParaRPr lang="en-US" dirty="0"/>
                    </a:p>
                  </a:txBody>
                  <a:tcPr/>
                </a:tc>
                <a:tc>
                  <a:txBody>
                    <a:bodyPr/>
                    <a:lstStyle/>
                    <a:p>
                      <a:r>
                        <a:rPr lang="en-US" dirty="0" smtClean="0"/>
                        <a:t>1987</a:t>
                      </a:r>
                      <a:endParaRPr lang="en-US" dirty="0"/>
                    </a:p>
                  </a:txBody>
                  <a:tcPr/>
                </a:tc>
                <a:tc>
                  <a:txBody>
                    <a:bodyPr/>
                    <a:lstStyle/>
                    <a:p>
                      <a:r>
                        <a:rPr lang="en-US" dirty="0" smtClean="0"/>
                        <a:t>10</a:t>
                      </a:r>
                      <a:endParaRPr lang="en-US" dirty="0"/>
                    </a:p>
                  </a:txBody>
                  <a:tcPr/>
                </a:tc>
              </a:tr>
              <a:tr h="370840">
                <a:tc>
                  <a:txBody>
                    <a:bodyPr/>
                    <a:lstStyle/>
                    <a:p>
                      <a:r>
                        <a:rPr lang="en-US" dirty="0" smtClean="0"/>
                        <a:t>Peter </a:t>
                      </a:r>
                      <a:r>
                        <a:rPr lang="en-US" dirty="0" err="1" smtClean="0"/>
                        <a:t>Loc</a:t>
                      </a:r>
                      <a:endParaRPr lang="en-US" dirty="0"/>
                    </a:p>
                  </a:txBody>
                  <a:tcPr/>
                </a:tc>
                <a:tc>
                  <a:txBody>
                    <a:bodyPr/>
                    <a:lstStyle/>
                    <a:p>
                      <a:r>
                        <a:rPr lang="en-US" dirty="0" smtClean="0"/>
                        <a:t>1932</a:t>
                      </a:r>
                      <a:endParaRPr lang="en-US" dirty="0"/>
                    </a:p>
                  </a:txBody>
                  <a:tcPr/>
                </a:tc>
                <a:tc>
                  <a:txBody>
                    <a:bodyPr/>
                    <a:lstStyle/>
                    <a:p>
                      <a:r>
                        <a:rPr lang="en-US" dirty="0" smtClean="0"/>
                        <a:t>8</a:t>
                      </a:r>
                      <a:endParaRPr lang="en-US" dirty="0"/>
                    </a:p>
                  </a:txBody>
                  <a:tcPr/>
                </a:tc>
              </a:tr>
              <a:tr h="370840">
                <a:tc>
                  <a:txBody>
                    <a:bodyPr/>
                    <a:lstStyle/>
                    <a:p>
                      <a:r>
                        <a:rPr lang="en-US" dirty="0" err="1" smtClean="0"/>
                        <a:t>Guoqing</a:t>
                      </a:r>
                      <a:endParaRPr lang="en-US" dirty="0"/>
                    </a:p>
                  </a:txBody>
                  <a:tcPr/>
                </a:tc>
                <a:tc>
                  <a:txBody>
                    <a:bodyPr/>
                    <a:lstStyle/>
                    <a:p>
                      <a:r>
                        <a:rPr lang="en-US" dirty="0" smtClean="0"/>
                        <a:t>1868</a:t>
                      </a:r>
                      <a:endParaRPr lang="en-US" dirty="0"/>
                    </a:p>
                  </a:txBody>
                  <a:tcPr/>
                </a:tc>
                <a:tc>
                  <a:txBody>
                    <a:bodyPr/>
                    <a:lstStyle/>
                    <a:p>
                      <a:r>
                        <a:rPr lang="en-US" dirty="0" smtClean="0"/>
                        <a:t>12</a:t>
                      </a:r>
                      <a:endParaRPr lang="en-US" dirty="0"/>
                    </a:p>
                  </a:txBody>
                  <a:tcPr/>
                </a:tc>
              </a:tr>
              <a:tr h="370840">
                <a:tc>
                  <a:txBody>
                    <a:bodyPr/>
                    <a:lstStyle/>
                    <a:p>
                      <a:r>
                        <a:rPr lang="en-US" dirty="0" err="1" smtClean="0"/>
                        <a:t>Yongho</a:t>
                      </a:r>
                      <a:endParaRPr lang="en-US" dirty="0"/>
                    </a:p>
                  </a:txBody>
                  <a:tcPr/>
                </a:tc>
                <a:tc>
                  <a:txBody>
                    <a:bodyPr/>
                    <a:lstStyle/>
                    <a:p>
                      <a:r>
                        <a:rPr lang="en-US" dirty="0" smtClean="0"/>
                        <a:t>1779</a:t>
                      </a:r>
                      <a:endParaRPr lang="en-US" dirty="0"/>
                    </a:p>
                  </a:txBody>
                  <a:tcPr/>
                </a:tc>
                <a:tc>
                  <a:txBody>
                    <a:bodyPr/>
                    <a:lstStyle/>
                    <a:p>
                      <a:r>
                        <a:rPr lang="en-US" dirty="0" smtClean="0"/>
                        <a:t>1</a:t>
                      </a:r>
                      <a:endParaRPr lang="en-US" dirty="0"/>
                    </a:p>
                  </a:txBody>
                  <a:tcPr/>
                </a:tc>
              </a:tr>
              <a:tr h="370840">
                <a:tc>
                  <a:txBody>
                    <a:bodyPr/>
                    <a:lstStyle/>
                    <a:p>
                      <a:r>
                        <a:rPr lang="en-US" dirty="0" smtClean="0"/>
                        <a:t>Laurent</a:t>
                      </a:r>
                      <a:endParaRPr lang="en-US" dirty="0"/>
                    </a:p>
                  </a:txBody>
                  <a:tcPr/>
                </a:tc>
                <a:tc>
                  <a:txBody>
                    <a:bodyPr/>
                    <a:lstStyle/>
                    <a:p>
                      <a:r>
                        <a:rPr lang="en-US" dirty="0" smtClean="0"/>
                        <a:t>1227-1866-1498</a:t>
                      </a:r>
                      <a:endParaRPr lang="en-US" dirty="0"/>
                    </a:p>
                  </a:txBody>
                  <a:tcPr/>
                </a:tc>
                <a:tc>
                  <a:txBody>
                    <a:bodyPr/>
                    <a:lstStyle/>
                    <a:p>
                      <a:endParaRPr lang="en-US" dirty="0"/>
                    </a:p>
                  </a:txBody>
                  <a:tcPr/>
                </a:tc>
              </a:tr>
              <a:tr h="370840">
                <a:tc>
                  <a:txBody>
                    <a:bodyPr/>
                    <a:lstStyle/>
                    <a:p>
                      <a:r>
                        <a:rPr lang="en-US" dirty="0" smtClean="0"/>
                        <a:t>Matt Fischer</a:t>
                      </a:r>
                      <a:endParaRPr lang="en-US" dirty="0"/>
                    </a:p>
                  </a:txBody>
                  <a:tcPr/>
                </a:tc>
                <a:tc>
                  <a:txBody>
                    <a:bodyPr/>
                    <a:lstStyle/>
                    <a:p>
                      <a:r>
                        <a:rPr lang="en-US" dirty="0" smtClean="0"/>
                        <a:t>1822-0029-218</a:t>
                      </a:r>
                      <a:endParaRPr lang="en-US" dirty="0"/>
                    </a:p>
                  </a:txBody>
                  <a:tcPr/>
                </a:tc>
                <a:tc>
                  <a:txBody>
                    <a:bodyPr/>
                    <a:lstStyle/>
                    <a:p>
                      <a:r>
                        <a:rPr lang="en-US" dirty="0" smtClean="0"/>
                        <a:t>1-2-2</a:t>
                      </a:r>
                      <a:endParaRPr lang="en-US" dirty="0"/>
                    </a:p>
                  </a:txBody>
                  <a:tcPr/>
                </a:tc>
              </a:tr>
            </a:tbl>
          </a:graphicData>
        </a:graphic>
      </p:graphicFrame>
    </p:spTree>
    <p:extLst>
      <p:ext uri="{BB962C8B-B14F-4D97-AF65-F5344CB8AC3E}">
        <p14:creationId xmlns:p14="http://schemas.microsoft.com/office/powerpoint/2010/main" val="27195454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r>
              <a:rPr lang="en-US" dirty="0" smtClean="0"/>
              <a:t>Move to approve document 11-16/1348r4 as the TG Coexistence Assurance document.</a:t>
            </a:r>
          </a:p>
          <a:p>
            <a:r>
              <a:rPr lang="en-US" dirty="0" smtClean="0">
                <a:hlinkClick r:id="rId2"/>
              </a:rPr>
              <a:t>https</a:t>
            </a:r>
            <a:r>
              <a:rPr lang="en-US" dirty="0">
                <a:hlinkClick r:id="rId2"/>
              </a:rPr>
              <a:t>://</a:t>
            </a:r>
            <a:r>
              <a:rPr lang="en-US" dirty="0" smtClean="0">
                <a:hlinkClick r:id="rId2"/>
              </a:rPr>
              <a:t>mentor.ieee.org/802.11/dcn/16/11-16-1348-04-00ax-coexistence-assurance.docx</a:t>
            </a:r>
            <a:r>
              <a:rPr lang="en-US" dirty="0" smtClean="0"/>
              <a:t> </a:t>
            </a:r>
            <a:endParaRPr lang="en-US" dirty="0" smtClean="0"/>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PHY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modification proposal to IEEE P802.11ax D3.2 as in 11-18/2019r0</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88821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 of all PHY Motions</a:t>
            </a:r>
            <a:endParaRPr lang="en-US" dirty="0"/>
          </a:p>
        </p:txBody>
      </p:sp>
      <p:sp>
        <p:nvSpPr>
          <p:cNvPr id="3" name="Content Placeholder 2"/>
          <p:cNvSpPr>
            <a:spLocks noGrp="1"/>
          </p:cNvSpPr>
          <p:nvPr>
            <p:ph idx="1"/>
          </p:nvPr>
        </p:nvSpPr>
        <p:spPr/>
        <p:txBody>
          <a:bodyPr/>
          <a:lstStyle/>
          <a:p>
            <a:r>
              <a:rPr lang="en-US" dirty="0" smtClean="0"/>
              <a:t>Move to accept resolutions to CIDs in </a:t>
            </a:r>
            <a:r>
              <a:rPr lang="en-US" dirty="0"/>
              <a:t>document </a:t>
            </a:r>
            <a:r>
              <a:rPr lang="en-US" dirty="0" smtClean="0"/>
              <a:t>11-16/2038r0</a:t>
            </a:r>
          </a:p>
          <a:p>
            <a:r>
              <a:rPr lang="en-US" dirty="0" smtClean="0">
                <a:hlinkClick r:id="rId2"/>
              </a:rPr>
              <a:t>https://mentor.ieee.org/802.11/dcn/18/11-18-2038-00-00ax-phy-adhoc-comments-on-tgax-d3-0-nov-2018.xlsx</a:t>
            </a:r>
            <a:r>
              <a:rPr lang="en-US" dirty="0" smtClean="0"/>
              <a:t> </a:t>
            </a:r>
          </a:p>
          <a:p>
            <a:endParaRPr lang="en-US" dirty="0"/>
          </a:p>
          <a:p>
            <a:r>
              <a:rPr lang="en-US" dirty="0" smtClean="0"/>
              <a:t>Move: Bo Sun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424672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16179, 15979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16349, 16262, 16829, 16134, 16051, 16635, 16855, 15951, 16065, 16306, 16778, 16834, 16828, 16736, 16831, 15969, </a:t>
            </a:r>
            <a:r>
              <a:rPr lang="en-US" altLang="zh-CN" strike="sngStrike" dirty="0">
                <a:solidFill>
                  <a:srgbClr val="FF0000"/>
                </a:solidFill>
              </a:rPr>
              <a:t>16004,</a:t>
            </a:r>
            <a:r>
              <a:rPr lang="en-US" altLang="zh-CN" strike="sngStrike" dirty="0"/>
              <a:t> </a:t>
            </a:r>
            <a:r>
              <a:rPr lang="en-US" altLang="zh-CN" dirty="0"/>
              <a:t>16780, 16781, 16782, 16784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smtClean="0"/>
              <a:t> </a:t>
            </a:r>
            <a:r>
              <a:rPr lang="en-GB" altLang="zh-CN" dirty="0"/>
              <a:t>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19 CIDs and the corresponding modification proposal to IEEE P802.11ax D3.2 as in 11-18/1850r2</a:t>
            </a:r>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339364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11-18/1850r2</a:t>
            </a:r>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24Y/1N/4A, Passed</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907714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59</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11-18/1907r0</a:t>
            </a:r>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627027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as in 11-18/2007r0</a:t>
            </a:r>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722399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11-18/1980r1</a:t>
            </a:r>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065070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11-18/1841r2</a:t>
            </a:r>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34379654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D3.1 as in 11-18/1733r1</a:t>
            </a:r>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7826507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13 CIDs and the corresponding modification proposal to IEEE P802.11ax D3.2 as in 11-18/1939r1</a:t>
            </a:r>
          </a:p>
          <a:p>
            <a:pPr lvl="1"/>
            <a:r>
              <a:rPr lang="en-US" altLang="zh-CN" dirty="0" smtClean="0"/>
              <a:t>CID </a:t>
            </a:r>
            <a:r>
              <a:rPr lang="en-GB" altLang="zh-CN" dirty="0"/>
              <a:t>15148, 15149, 15150, 15151, 15152, 16224, 16420, 16720, 16112, 16113, 16332,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1977376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3 CIDs and the corresponding modification proposal to IEEE P802.11ax D3.2 as in 11-18/1944r0</a:t>
            </a:r>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6797335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a:t>
            </a:r>
            <a:r>
              <a:rPr lang="en-US" altLang="zh-CN" dirty="0"/>
              <a:t>6</a:t>
            </a:r>
            <a:r>
              <a:rPr lang="en-US" altLang="zh-CN" dirty="0" smtClean="0"/>
              <a:t> CIDs and the corresponding modification proposal to IEEE P802.11ax D3.2 as in 11-18/1942r1</a:t>
            </a:r>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65432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as in 11-18/2017r1</a:t>
            </a:r>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38742430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11-18/2023r2</a:t>
            </a:r>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4007463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Start of MAC/MU/SR Motions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15799, 16598, 17023, 15800, 16599, 16967, 15801, 16600, 15802, 16601, </a:t>
            </a:r>
            <a:r>
              <a:rPr lang="en-GB" dirty="0" smtClean="0"/>
              <a:t>16966</a:t>
            </a:r>
            <a:r>
              <a:rPr lang="en-US" dirty="0"/>
              <a:t> </a:t>
            </a:r>
            <a:r>
              <a:rPr lang="en-US" dirty="0" smtClean="0"/>
              <a:t>in </a:t>
            </a:r>
            <a:r>
              <a:rPr lang="en-US" dirty="0"/>
              <a:t>doc </a:t>
            </a:r>
            <a:r>
              <a:rPr lang="en-US" dirty="0" smtClean="0"/>
              <a:t>11-18/1181r5</a:t>
            </a:r>
          </a:p>
          <a:p>
            <a:pPr marL="0" indent="0"/>
            <a:endParaRPr lang="en-US" dirty="0"/>
          </a:p>
          <a:p>
            <a:endParaRPr lang="en-US" dirty="0"/>
          </a:p>
          <a:p>
            <a:r>
              <a:rPr lang="en-US" dirty="0" smtClean="0"/>
              <a:t>Move:	Po-Kai Huang		Second:</a:t>
            </a:r>
          </a:p>
          <a:p>
            <a:r>
              <a:rPr lang="en-US" dirty="0" smtClean="0"/>
              <a:t>Y/N/A</a:t>
            </a:r>
            <a:r>
              <a:rPr lang="en-US" dirty="0"/>
              <a:t>: </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11-18/1857r2</a:t>
            </a:r>
          </a:p>
          <a:p>
            <a:endParaRPr lang="en-GB" dirty="0"/>
          </a:p>
          <a:p>
            <a:r>
              <a:rPr lang="en-GB" dirty="0" smtClean="0"/>
              <a:t>Move: </a:t>
            </a:r>
            <a:r>
              <a:rPr lang="en-GB" dirty="0" err="1" smtClean="0"/>
              <a:t>Liwen</a:t>
            </a:r>
            <a:r>
              <a:rPr lang="en-GB" dirty="0" smtClean="0"/>
              <a:t> Chu</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11-18/1867r1</a:t>
            </a:r>
          </a:p>
          <a:p>
            <a:endParaRPr lang="en-GB" dirty="0"/>
          </a:p>
          <a:p>
            <a:r>
              <a:rPr lang="en-GB" dirty="0" smtClean="0"/>
              <a:t>Move: Laurent </a:t>
            </a:r>
            <a:r>
              <a:rPr lang="en-GB" dirty="0" err="1" smtClean="0"/>
              <a:t>Cariou</a:t>
            </a:r>
            <a:endParaRPr lang="en-GB" dirty="0" smtClean="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Move: Laurent </a:t>
            </a:r>
            <a:r>
              <a:rPr lang="en-GB" dirty="0" err="1" smtClean="0"/>
              <a:t>Cariou</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11-18/1858r2?</a:t>
            </a:r>
          </a:p>
          <a:p>
            <a:pPr lvl="0"/>
            <a:endParaRPr lang="en-GB" dirty="0"/>
          </a:p>
          <a:p>
            <a:r>
              <a:rPr lang="en-GB" dirty="0" smtClean="0"/>
              <a:t>Move:	</a:t>
            </a:r>
            <a:r>
              <a:rPr lang="en-GB" dirty="0" err="1" smtClean="0"/>
              <a:t>Liwen</a:t>
            </a:r>
            <a:r>
              <a:rPr lang="en-GB" dirty="0" smtClean="0"/>
              <a:t> Chu		Second:</a:t>
            </a:r>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16264, 16266, 16267, 16294, 16647, 16908, 17040 in doc </a:t>
            </a:r>
            <a:r>
              <a:rPr lang="en-GB" dirty="0" smtClean="0"/>
              <a:t>11-18/1856r2</a:t>
            </a:r>
          </a:p>
          <a:p>
            <a:endParaRPr lang="en-GB" dirty="0"/>
          </a:p>
          <a:p>
            <a:r>
              <a:rPr lang="en-GB" dirty="0" smtClean="0"/>
              <a:t>Move: </a:t>
            </a:r>
            <a:r>
              <a:rPr lang="en-GB" dirty="0" err="1" smtClean="0"/>
              <a:t>Liwen</a:t>
            </a:r>
            <a:r>
              <a:rPr lang="en-GB" dirty="0" smtClean="0"/>
              <a:t> Chu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3091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latin typeface="Times New Roman" panose="02020603050405020304" pitchFamily="18" charset="0"/>
                <a:ea typeface="MS Mincho" panose="02020609040205080304" pitchFamily="49" charset="-128"/>
              </a:rPr>
              <a:t>16440</a:t>
            </a:r>
            <a:r>
              <a:rPr lang="en-GB" dirty="0">
                <a:latin typeface="Times New Roman" panose="02020603050405020304" pitchFamily="18" charset="0"/>
                <a:ea typeface="MS Mincho" panose="02020609040205080304" pitchFamily="49" charset="-128"/>
              </a:rPr>
              <a:t>, 15012, 15930, 15207, 15870, 15871, 16092, 16093, 16202, 16359, </a:t>
            </a:r>
            <a:r>
              <a:rPr lang="en-GB" dirty="0">
                <a:solidFill>
                  <a:schemeClr val="tx1"/>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chemeClr val="tx1"/>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a:t>
            </a:r>
            <a:r>
              <a:rPr lang="en-GB" dirty="0" smtClean="0">
                <a:latin typeface="Times New Roman" panose="02020603050405020304" pitchFamily="18" charset="0"/>
                <a:ea typeface="MS Mincho" panose="02020609040205080304" pitchFamily="49" charset="-128"/>
              </a:rPr>
              <a:t>11-18/1851r3</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Move: </a:t>
            </a:r>
            <a:r>
              <a:rPr lang="en-US" dirty="0" err="1" smtClean="0"/>
              <a:t>Tomo</a:t>
            </a:r>
            <a:r>
              <a:rPr lang="en-US" dirty="0" smtClean="0"/>
              <a:t> Adachi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560185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97053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11-18/1958r2</a:t>
            </a:r>
          </a:p>
          <a:p>
            <a:endParaRPr lang="en-US" dirty="0"/>
          </a:p>
          <a:p>
            <a:r>
              <a:rPr lang="en-US" dirty="0" smtClean="0"/>
              <a:t>Move: </a:t>
            </a:r>
            <a:r>
              <a:rPr lang="en-US" dirty="0" err="1" smtClean="0"/>
              <a:t>Yunbo</a:t>
            </a:r>
            <a:r>
              <a:rPr lang="en-US" dirty="0" smtClean="0"/>
              <a:t> Li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86446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11-18/1935r2</a:t>
            </a:r>
          </a:p>
          <a:p>
            <a:endParaRPr lang="en-GB" dirty="0"/>
          </a:p>
          <a:p>
            <a:r>
              <a:rPr lang="en-GB" dirty="0" smtClean="0"/>
              <a:t>Move: Osama </a:t>
            </a:r>
            <a:r>
              <a:rPr lang="en-GB" dirty="0" err="1" smtClean="0"/>
              <a:t>Aboul-Magd</a:t>
            </a:r>
            <a:endParaRPr lang="en-GB" dirty="0" smtClean="0"/>
          </a:p>
          <a:p>
            <a:r>
              <a:rPr lang="en-GB"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518504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11-18/1808r1</a:t>
            </a:r>
          </a:p>
          <a:p>
            <a:pPr lvl="0"/>
            <a:endParaRPr lang="en-GB" dirty="0"/>
          </a:p>
          <a:p>
            <a:pPr lvl="0"/>
            <a:r>
              <a:rPr lang="en-GB" dirty="0" smtClean="0"/>
              <a:t>Move: </a:t>
            </a:r>
            <a:r>
              <a:rPr lang="en-GB" dirty="0" err="1" smtClean="0"/>
              <a:t>Yasu</a:t>
            </a:r>
            <a:r>
              <a:rPr lang="en-GB" dirty="0" smtClean="0"/>
              <a:t> Inoue		Second:</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7623010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16080, 15119, 16685, 16458, 16126, 16140, 16141, 15799, 16598, 17023, 16687, 16688, 16143, 16689 (14 CIDs) </a:t>
            </a:r>
            <a:r>
              <a:rPr lang="en-GB" dirty="0" smtClean="0"/>
              <a:t>in doc 11-18/1778r1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0094703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chemeClr val="tx1"/>
                </a:solidFill>
              </a:rPr>
              <a:t>16273</a:t>
            </a:r>
            <a:r>
              <a:rPr lang="en-GB" dirty="0"/>
              <a:t>, 17072, 16380, </a:t>
            </a:r>
            <a:r>
              <a:rPr lang="en-GB" dirty="0">
                <a:solidFill>
                  <a:srgbClr val="FF0000"/>
                </a:solidFill>
              </a:rPr>
              <a:t>16317</a:t>
            </a:r>
            <a:r>
              <a:rPr lang="en-GB" dirty="0"/>
              <a:t>, 16022, 17104, 15950, 17105, 15873, 15848, 16983, 17106, </a:t>
            </a:r>
            <a:r>
              <a:rPr lang="en-GB" dirty="0">
                <a:solidFill>
                  <a:schemeClr val="tx1"/>
                </a:solidFill>
              </a:rPr>
              <a:t>16318</a:t>
            </a:r>
            <a:r>
              <a:rPr lang="en-GB" dirty="0"/>
              <a:t>, 16541, 17035, </a:t>
            </a:r>
            <a:r>
              <a:rPr lang="en-GB" dirty="0" smtClean="0"/>
              <a:t>17036</a:t>
            </a:r>
            <a:r>
              <a:rPr lang="en-US" dirty="0" smtClean="0"/>
              <a:t> in doc 11-18/1456r2</a:t>
            </a:r>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9092080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Move: Abhishek </a:t>
            </a:r>
            <a:r>
              <a:rPr lang="en-US" dirty="0" err="1" smtClean="0"/>
              <a:t>Patil</a:t>
            </a:r>
            <a:r>
              <a:rPr lang="en-US" dirty="0" smtClean="0"/>
              <a:t>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592146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152716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and added text in doc 11-18/1812r2?</a:t>
            </a:r>
          </a:p>
          <a:p>
            <a:endParaRPr lang="en-US" dirty="0"/>
          </a:p>
          <a:p>
            <a:r>
              <a:rPr lang="en-US" dirty="0" smtClean="0"/>
              <a:t>Move: Abhishek </a:t>
            </a:r>
            <a:r>
              <a:rPr lang="en-US" dirty="0" err="1" smtClean="0"/>
              <a:t>Patil</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1180381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1979</TotalTime>
  <Words>5556</Words>
  <Application>Microsoft Office PowerPoint</Application>
  <PresentationFormat>On-screen Show (4:3)</PresentationFormat>
  <Paragraphs>1047</Paragraphs>
  <Slides>114</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114</vt:i4>
      </vt:variant>
    </vt:vector>
  </HeadingPairs>
  <TitlesOfParts>
    <vt:vector size="129" baseType="lpstr">
      <vt:lpstr>Arial Unicode MS</vt:lpstr>
      <vt:lpstr>Malgun Gothic</vt:lpstr>
      <vt:lpstr>MS Gothic</vt:lpstr>
      <vt:lpstr>MS Mincho</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 (Tomo Adachi)</vt:lpstr>
      <vt:lpstr>11-18/0496 (Matt Fischer)</vt:lpstr>
      <vt:lpstr>11-18/1958 (Yunbo Li)</vt:lpstr>
      <vt:lpstr>11-18/1519 (Robert Stacey)</vt:lpstr>
      <vt:lpstr>Agenda for Wednesday November 14, 13:30 – 15:30 </vt:lpstr>
      <vt:lpstr>Agenda for Thursday November 15, AM1-AM2-PM2</vt:lpstr>
      <vt:lpstr>Submissions</vt:lpstr>
      <vt:lpstr>Motions</vt:lpstr>
      <vt:lpstr>Motion to Approve the TG CA document</vt:lpstr>
      <vt:lpstr>PHY Motion #</vt:lpstr>
      <vt:lpstr>Resolutions of all PHY Motions</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11-18/1472 (Alfred Asterjadhi)</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11-18/1505 (Yongho)</vt:lpstr>
      <vt:lpstr>11-18/1921 (Menzo Wentink)</vt:lpstr>
      <vt:lpstr>CR Motion #</vt:lpstr>
      <vt:lpstr>CR Motion #</vt:lpstr>
      <vt:lpstr>11-18/1975 (Liwen Chu)</vt:lpstr>
      <vt:lpstr>11-18/1900 (Zhou Lan)</vt:lpstr>
      <vt:lpstr>11-18/1831 (Jarkko Kneckt)</vt:lpstr>
      <vt:lpstr>CR Motion #</vt:lpstr>
      <vt:lpstr>Resolution to CID 17129</vt:lpstr>
      <vt:lpstr>PowerPoint Presentation</vt:lpstr>
      <vt:lpstr>PowerPoint Presentation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162</cp:revision>
  <cp:lastPrinted>1601-01-01T00:00:00Z</cp:lastPrinted>
  <dcterms:created xsi:type="dcterms:W3CDTF">2017-01-26T15:28:16Z</dcterms:created>
  <dcterms:modified xsi:type="dcterms:W3CDTF">2018-11-14T21:55:06Z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