
<file path=[Content_Types].xml><?xml version="1.0" encoding="utf-8"?>
<Types xmlns="http://schemas.openxmlformats.org/package/2006/content-types">
  <Default Extension="emf" ContentType="image/x-emf"/>
  <Default Extension="wmf" ContentType="image/x-w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9"/>
  </p:notesMasterIdLst>
  <p:handoutMasterIdLst>
    <p:handoutMasterId r:id="rId80"/>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97" r:id="rId18"/>
    <p:sldId id="336" r:id="rId19"/>
    <p:sldId id="337" r:id="rId20"/>
    <p:sldId id="338" r:id="rId21"/>
    <p:sldId id="294" r:id="rId22"/>
    <p:sldId id="273" r:id="rId23"/>
    <p:sldId id="274" r:id="rId24"/>
    <p:sldId id="276" r:id="rId25"/>
    <p:sldId id="339" r:id="rId26"/>
    <p:sldId id="340" r:id="rId27"/>
    <p:sldId id="342" r:id="rId28"/>
    <p:sldId id="341" r:id="rId29"/>
    <p:sldId id="292" r:id="rId30"/>
    <p:sldId id="290" r:id="rId31"/>
    <p:sldId id="278" r:id="rId32"/>
    <p:sldId id="293" r:id="rId33"/>
    <p:sldId id="281" r:id="rId34"/>
    <p:sldId id="343" r:id="rId35"/>
    <p:sldId id="344" r:id="rId36"/>
    <p:sldId id="345" r:id="rId37"/>
    <p:sldId id="346" r:id="rId38"/>
    <p:sldId id="283" r:id="rId39"/>
    <p:sldId id="284" r:id="rId40"/>
    <p:sldId id="285"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296" r:id="rId57"/>
    <p:sldId id="313" r:id="rId58"/>
    <p:sldId id="314" r:id="rId59"/>
    <p:sldId id="315" r:id="rId60"/>
    <p:sldId id="316" r:id="rId61"/>
    <p:sldId id="318" r:id="rId62"/>
    <p:sldId id="320" r:id="rId63"/>
    <p:sldId id="322" r:id="rId64"/>
    <p:sldId id="325" r:id="rId65"/>
    <p:sldId id="326" r:id="rId66"/>
    <p:sldId id="327" r:id="rId67"/>
    <p:sldId id="328" r:id="rId68"/>
    <p:sldId id="329" r:id="rId69"/>
    <p:sldId id="330" r:id="rId70"/>
    <p:sldId id="331" r:id="rId71"/>
    <p:sldId id="332" r:id="rId72"/>
    <p:sldId id="333" r:id="rId73"/>
    <p:sldId id="334" r:id="rId74"/>
    <p:sldId id="335" r:id="rId75"/>
    <p:sldId id="317" r:id="rId76"/>
    <p:sldId id="287" r:id="rId77"/>
    <p:sldId id="286" r:id="rId7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varScale="1">
        <p:scale>
          <a:sx n="74" d="100"/>
          <a:sy n="74" d="100"/>
        </p:scale>
        <p:origin x="120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15102"/>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802.11-18/1715r3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6/11-16-1348-04-00ax-coexistence-assurance.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8/11-18-1517-00-00ax-minutes-of-tgax-ad-hoc-mac-mu-sr-meeting-september-2018-in-san-jose.docx" TargetMode="External"/><Relationship Id="rId7" Type="http://schemas.openxmlformats.org/officeDocument/2006/relationships/hyperlink" Target="https://mentor.ieee.org/802.11/dcn/18/11-18-1824-00-00ax-minutes-of-tgax-teleconferences-oct-and-nov-2018.docx" TargetMode="External"/><Relationship Id="rId2" Type="http://schemas.openxmlformats.org/officeDocument/2006/relationships/hyperlink" Target="https://mentor.ieee.org/802.11/dcn/18/11-18-1617-00-00ax-tgax-september-2018-waikoloa-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18/11-18-1568-00-00ax-sept-2018-san-jose-phy-ad-hoc-meeting-minutes.docx" TargetMode="External"/><Relationship Id="rId5" Type="http://schemas.openxmlformats.org/officeDocument/2006/relationships/hyperlink" Target="https://mentor.ieee.org/802.11/dcn/18/11-18-1682-00-00ax-spatial-reuse-ad-hoc-group-sept-2018-minutes.docx" TargetMode="External"/><Relationship Id="rId4" Type="http://schemas.openxmlformats.org/officeDocument/2006/relationships/hyperlink" Target="https://mentor.ieee.org/802.11/dcn/18/11-18-1657-00-00ax-mac-mu-ad-hoc-september-2018-tgax-meeting-minutes.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November 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2018-10-02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211"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a:xfrm>
            <a:off x="723899" y="1723109"/>
            <a:ext cx="7770813" cy="4113213"/>
          </a:xfrm>
        </p:spPr>
        <p:txBody>
          <a:bodyPr/>
          <a:lstStyle/>
          <a:p>
            <a:pPr>
              <a:buFont typeface="Arial" panose="020B0604020202020204" pitchFamily="34" charset="0"/>
              <a:buChar char="•"/>
            </a:pPr>
            <a:r>
              <a:rPr lang="en-US" dirty="0" smtClean="0"/>
              <a:t>Approve meeting and teleconference minutes since September 2018.</a:t>
            </a:r>
          </a:p>
          <a:p>
            <a:pPr>
              <a:buFont typeface="Arial" panose="020B0604020202020204" pitchFamily="34" charset="0"/>
              <a:buChar char="•"/>
            </a:pPr>
            <a:r>
              <a:rPr lang="en-US" dirty="0" smtClean="0"/>
              <a:t>Complete the resolution of comments received on draft D3.0, prepare draft D4.0, and start a 15-day recirculation ballot.</a:t>
            </a:r>
          </a:p>
          <a:p>
            <a:pPr>
              <a:buFont typeface="Arial" panose="020B0604020202020204" pitchFamily="34" charset="0"/>
              <a:buChar char="•"/>
            </a:pPr>
            <a:r>
              <a:rPr lang="en-US" dirty="0" smtClean="0"/>
              <a:t>Approve the TG revised coexistence assurance document.</a:t>
            </a:r>
          </a:p>
          <a:p>
            <a:pPr lvl="1">
              <a:buFont typeface="Arial" panose="020B0604020202020204" pitchFamily="34" charset="0"/>
              <a:buChar char="•"/>
            </a:pPr>
            <a:r>
              <a:rPr lang="en-US" dirty="0">
                <a:hlinkClick r:id="rId2"/>
              </a:rPr>
              <a:t>https://</a:t>
            </a:r>
            <a:r>
              <a:rPr lang="en-US" dirty="0" smtClean="0">
                <a:hlinkClick r:id="rId2"/>
              </a:rPr>
              <a:t>mentor.ieee.org/802.11/dcn/16/11-16-1348-04-00ax-coexistence-assurance.docx</a:t>
            </a:r>
            <a:r>
              <a:rPr lang="en-US" dirty="0" smtClean="0"/>
              <a:t> </a:t>
            </a:r>
          </a:p>
          <a:p>
            <a:pPr>
              <a:buFont typeface="Arial" panose="020B0604020202020204" pitchFamily="34" charset="0"/>
              <a:buChar char="•"/>
            </a:pPr>
            <a:r>
              <a:rPr lang="en-US" dirty="0" smtClean="0"/>
              <a:t>Schedule TG ad hoc meeting, if needed.</a:t>
            </a:r>
          </a:p>
          <a:p>
            <a:pPr>
              <a:buFont typeface="Arial" panose="020B0604020202020204" pitchFamily="34" charset="0"/>
              <a:buChar char="•"/>
            </a:pPr>
            <a:r>
              <a:rPr lang="en-US" dirty="0" smtClean="0"/>
              <a:t>Schedule TG teleconference times.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524000"/>
            <a:ext cx="3808413" cy="4113213"/>
          </a:xfrm>
        </p:spPr>
        <p:txBody>
          <a:bodyPr/>
          <a:lstStyle/>
          <a:p>
            <a:pPr>
              <a:lnSpc>
                <a:spcPct val="80000"/>
              </a:lnSpc>
            </a:pPr>
            <a:endParaRPr lang="en-US" altLang="en-US" sz="1200" dirty="0"/>
          </a:p>
          <a:p>
            <a:pPr>
              <a:lnSpc>
                <a:spcPct val="80000"/>
              </a:lnSpc>
            </a:pPr>
            <a:r>
              <a:rPr lang="en-US" altLang="en-US" sz="1400" dirty="0" smtClean="0"/>
              <a:t>Monday November 12, 08:00 </a:t>
            </a:r>
            <a:r>
              <a:rPr lang="en-US" altLang="en-US" sz="1400" dirty="0"/>
              <a:t>– </a:t>
            </a:r>
            <a:r>
              <a:rPr lang="en-US" altLang="en-US" sz="1400" dirty="0" smtClean="0"/>
              <a:t>10:00 </a:t>
            </a:r>
            <a:endParaRPr lang="en-US" altLang="en-US" sz="1400" dirty="0"/>
          </a:p>
          <a:p>
            <a:pPr lvl="1">
              <a:lnSpc>
                <a:spcPct val="80000"/>
              </a:lnSpc>
            </a:pPr>
            <a:r>
              <a:rPr lang="en-US" altLang="en-US" sz="1200" dirty="0" smtClean="0"/>
              <a:t>Ad hoc meeting (no motions)</a:t>
            </a:r>
          </a:p>
          <a:p>
            <a:pPr lvl="1">
              <a:lnSpc>
                <a:spcPct val="80000"/>
              </a:lnSpc>
            </a:pPr>
            <a:r>
              <a:rPr lang="en-US" altLang="en-US" sz="1200" dirty="0" smtClean="0"/>
              <a:t>Call </a:t>
            </a:r>
            <a:r>
              <a:rPr lang="en-US" altLang="en-US" sz="1200" dirty="0"/>
              <a:t>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Call for Submissions</a:t>
            </a:r>
          </a:p>
          <a:p>
            <a:pPr lvl="1">
              <a:lnSpc>
                <a:spcPct val="80000"/>
              </a:lnSpc>
            </a:pPr>
            <a:r>
              <a:rPr lang="en-US" altLang="en-US" sz="1200" dirty="0" smtClean="0"/>
              <a:t>Ad hoc groups schedule</a:t>
            </a:r>
            <a:endParaRPr lang="en-US" altLang="en-US" sz="1200" dirty="0"/>
          </a:p>
          <a:p>
            <a:pPr lvl="1">
              <a:lnSpc>
                <a:spcPct val="80000"/>
              </a:lnSpc>
            </a:pPr>
            <a:r>
              <a:rPr lang="en-US" altLang="en-US" sz="1200" dirty="0"/>
              <a:t>Comment </a:t>
            </a:r>
            <a:r>
              <a:rPr lang="en-US" altLang="en-US" sz="1200" dirty="0" smtClean="0"/>
              <a:t>resolution and submissions</a:t>
            </a:r>
            <a:endParaRPr lang="en-US" altLang="en-US" sz="1200" dirty="0"/>
          </a:p>
          <a:p>
            <a:pPr lvl="1">
              <a:lnSpc>
                <a:spcPct val="80000"/>
              </a:lnSpc>
            </a:pPr>
            <a:r>
              <a:rPr lang="en-US" altLang="en-US" sz="1200" dirty="0" smtClean="0"/>
              <a:t>Adjourn</a:t>
            </a:r>
          </a:p>
          <a:p>
            <a:pPr>
              <a:lnSpc>
                <a:spcPct val="80000"/>
              </a:lnSpc>
            </a:pPr>
            <a:r>
              <a:rPr lang="en-CA" altLang="en-US" sz="1400" dirty="0" smtClean="0"/>
              <a:t>Monday</a:t>
            </a:r>
            <a:r>
              <a:rPr lang="en-US" altLang="en-US" sz="1400" dirty="0" smtClean="0"/>
              <a:t> November 12, 16:00 </a:t>
            </a:r>
            <a:r>
              <a:rPr lang="en-US" altLang="en-US" sz="1400" dirty="0"/>
              <a:t>– </a:t>
            </a:r>
            <a:r>
              <a:rPr lang="en-US" altLang="en-US" sz="1400" dirty="0" smtClean="0"/>
              <a:t>18:00</a:t>
            </a:r>
            <a:endParaRPr lang="en-US" altLang="en-US" sz="1400" dirty="0"/>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smtClean="0"/>
              <a:t>Recess	</a:t>
            </a:r>
          </a:p>
          <a:p>
            <a:pPr>
              <a:lnSpc>
                <a:spcPct val="80000"/>
              </a:lnSpc>
            </a:pPr>
            <a:r>
              <a:rPr lang="en-CA" altLang="en-US" sz="1400" dirty="0" smtClean="0"/>
              <a:t>Tuesday</a:t>
            </a:r>
            <a:r>
              <a:rPr lang="en-US" altLang="en-US" sz="1400" dirty="0" smtClean="0"/>
              <a:t> November 13, 08:00 </a:t>
            </a:r>
            <a:r>
              <a:rPr lang="en-US" altLang="en-US" sz="1400" dirty="0"/>
              <a:t>– </a:t>
            </a:r>
            <a:r>
              <a:rPr lang="en-US" altLang="en-US" sz="1400" dirty="0" smtClean="0"/>
              <a:t>10:00</a:t>
            </a:r>
            <a:endParaRPr lang="en-US" altLang="en-US" sz="1400" dirty="0"/>
          </a:p>
          <a:p>
            <a:pPr lvl="1">
              <a:lnSpc>
                <a:spcPct val="80000"/>
              </a:lnSpc>
            </a:pPr>
            <a:r>
              <a:rPr lang="en-US" altLang="en-US" sz="1200" dirty="0" smtClean="0"/>
              <a:t>Ad hoc group meetings</a:t>
            </a:r>
          </a:p>
          <a:p>
            <a:pPr>
              <a:lnSpc>
                <a:spcPct val="80000"/>
              </a:lnSpc>
            </a:pPr>
            <a:r>
              <a:rPr lang="en-CA" altLang="en-US" sz="1400" dirty="0"/>
              <a:t>Tuesday</a:t>
            </a:r>
            <a:r>
              <a:rPr lang="en-US" altLang="en-US" sz="1400" dirty="0"/>
              <a:t> </a:t>
            </a:r>
            <a:r>
              <a:rPr lang="en-US" altLang="en-US" sz="1400" dirty="0" smtClean="0"/>
              <a:t>November 13, 10:30 </a:t>
            </a:r>
            <a:r>
              <a:rPr lang="en-US" altLang="en-US" sz="1400" dirty="0"/>
              <a:t>– </a:t>
            </a:r>
            <a:r>
              <a:rPr lang="en-US" altLang="en-US" sz="1400" dirty="0" smtClean="0"/>
              <a:t>12:30</a:t>
            </a:r>
            <a:endParaRPr lang="en-US" altLang="en-US" sz="1400" dirty="0"/>
          </a:p>
          <a:p>
            <a:pPr lvl="1">
              <a:lnSpc>
                <a:spcPct val="80000"/>
              </a:lnSpc>
            </a:pPr>
            <a:r>
              <a:rPr lang="en-US" altLang="en-US" sz="1200" dirty="0"/>
              <a:t>Ad </a:t>
            </a:r>
            <a:r>
              <a:rPr lang="en-US" altLang="en-US" sz="1200" dirty="0" smtClean="0"/>
              <a:t>hoc </a:t>
            </a:r>
            <a:r>
              <a:rPr lang="en-US" altLang="en-US" sz="1200" dirty="0"/>
              <a:t>group meetings </a:t>
            </a:r>
            <a:r>
              <a:rPr lang="en-US" altLang="en-US" sz="1600" dirty="0"/>
              <a:t>		</a:t>
            </a:r>
          </a:p>
          <a:p>
            <a:pPr lvl="0">
              <a:lnSpc>
                <a:spcPct val="80000"/>
              </a:lnSpc>
            </a:pPr>
            <a:r>
              <a:rPr lang="en-CA" altLang="en-US" sz="1400" dirty="0" smtClean="0"/>
              <a:t>Tuesday</a:t>
            </a:r>
            <a:r>
              <a:rPr lang="en-US" altLang="en-US" sz="1400" dirty="0" smtClean="0"/>
              <a:t> November 13, 16:00 </a:t>
            </a:r>
            <a:r>
              <a:rPr lang="en-US" altLang="en-US" sz="1400" dirty="0"/>
              <a:t>– </a:t>
            </a:r>
            <a:r>
              <a:rPr lang="en-US" altLang="en-US" sz="1400" dirty="0" smtClean="0"/>
              <a:t>18:00</a:t>
            </a:r>
            <a:endParaRPr lang="en-US" altLang="en-US" sz="1400" dirty="0"/>
          </a:p>
          <a:p>
            <a:pPr lvl="1">
              <a:lnSpc>
                <a:spcPct val="80000"/>
              </a:lnSpc>
            </a:pPr>
            <a:r>
              <a:rPr lang="en-US" altLang="en-US" sz="1200" dirty="0" smtClean="0"/>
              <a:t>Ad hoc group meetings</a:t>
            </a:r>
          </a:p>
          <a:p>
            <a:pPr lvl="0">
              <a:lnSpc>
                <a:spcPct val="80000"/>
              </a:lnSpc>
            </a:pPr>
            <a:r>
              <a:rPr lang="en-CA" altLang="en-US" sz="1400" dirty="0"/>
              <a:t>Tuesday</a:t>
            </a:r>
            <a:r>
              <a:rPr lang="en-US" altLang="en-US" sz="1400" dirty="0"/>
              <a:t> </a:t>
            </a:r>
            <a:r>
              <a:rPr lang="en-US" altLang="en-US" sz="1400" dirty="0" smtClean="0"/>
              <a:t>November 13, </a:t>
            </a:r>
            <a:r>
              <a:rPr lang="en-US" altLang="en-US" sz="1400" dirty="0"/>
              <a:t>16:00 – 18:00</a:t>
            </a:r>
          </a:p>
          <a:p>
            <a:pPr lvl="1">
              <a:lnSpc>
                <a:spcPct val="80000"/>
              </a:lnSpc>
            </a:pPr>
            <a:r>
              <a:rPr lang="en-US" altLang="en-US" sz="1200" dirty="0"/>
              <a:t>Ad hoc group meetings </a:t>
            </a:r>
            <a:r>
              <a:rPr lang="en-US" altLang="en-US" sz="16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November 14,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Progress Review</a:t>
            </a:r>
            <a:endParaRPr lang="en-US" altLang="en-US" sz="1200" dirty="0"/>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November 14, 13:30 </a:t>
            </a:r>
            <a:r>
              <a:rPr lang="en-US" altLang="en-US" sz="1200" dirty="0"/>
              <a:t>– </a:t>
            </a:r>
            <a:r>
              <a:rPr lang="en-US" altLang="en-US" sz="1200" dirty="0" smtClean="0"/>
              <a:t>15:30</a:t>
            </a:r>
            <a:endParaRPr lang="en-US" altLang="en-US" sz="1200" dirty="0"/>
          </a:p>
          <a:p>
            <a:pPr lvl="1">
              <a:lnSpc>
                <a:spcPct val="80000"/>
              </a:lnSpc>
            </a:pPr>
            <a:r>
              <a:rPr lang="en-US" altLang="en-US" sz="1200" dirty="0" smtClean="0"/>
              <a:t>Ad hoc group meetings</a:t>
            </a:r>
            <a:r>
              <a:rPr lang="en-US" altLang="en-US" sz="1200" dirty="0"/>
              <a:t>	</a:t>
            </a:r>
          </a:p>
          <a:p>
            <a:pPr>
              <a:lnSpc>
                <a:spcPct val="80000"/>
              </a:lnSpc>
            </a:pPr>
            <a:r>
              <a:rPr lang="en-US" altLang="en-US" sz="1200" dirty="0" smtClean="0"/>
              <a:t>Thursday November 15, 08:00 </a:t>
            </a:r>
            <a:r>
              <a:rPr lang="en-US" altLang="en-US" sz="1200" dirty="0"/>
              <a:t>– </a:t>
            </a:r>
            <a:r>
              <a:rPr lang="en-US" altLang="en-US" sz="1200" dirty="0" smtClean="0"/>
              <a:t>10:00</a:t>
            </a:r>
            <a:endParaRPr lang="en-US" altLang="en-US" sz="12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November 15, 10:30 </a:t>
            </a:r>
            <a:r>
              <a:rPr lang="en-US" altLang="en-US" sz="1200" dirty="0"/>
              <a:t>– </a:t>
            </a:r>
            <a:r>
              <a:rPr lang="en-US" altLang="en-US" sz="1200" dirty="0" smtClean="0"/>
              <a:t>12:30</a:t>
            </a:r>
            <a:endParaRPr lang="en-US" altLang="en-US" sz="12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TG Motions</a:t>
            </a:r>
            <a:endParaRPr lang="en-US" altLang="en-US" sz="1200" dirty="0"/>
          </a:p>
          <a:p>
            <a:pPr lvl="1">
              <a:lnSpc>
                <a:spcPct val="80000"/>
              </a:lnSpc>
            </a:pPr>
            <a:r>
              <a:rPr lang="en-US" altLang="en-US" sz="1200" dirty="0" smtClean="0"/>
              <a:t>Comment Resolution</a:t>
            </a:r>
            <a:endParaRPr lang="en-US" altLang="en-US" sz="1200" dirty="0"/>
          </a:p>
          <a:p>
            <a:pPr lvl="1">
              <a:lnSpc>
                <a:spcPct val="80000"/>
              </a:lnSpc>
            </a:pPr>
            <a:r>
              <a:rPr lang="en-US" altLang="en-US" sz="1200" dirty="0" smtClean="0"/>
              <a:t>Goals </a:t>
            </a:r>
            <a:r>
              <a:rPr lang="en-US" altLang="en-US" sz="1200" dirty="0"/>
              <a:t>for </a:t>
            </a:r>
            <a:r>
              <a:rPr lang="en-US" altLang="en-US" sz="1200" dirty="0" smtClean="0"/>
              <a:t>November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November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Schedule</a:t>
            </a:r>
            <a:endParaRPr lang="en-US" dirty="0"/>
          </a:p>
        </p:txBody>
      </p:sp>
      <p:sp>
        <p:nvSpPr>
          <p:cNvPr id="6" name="Date Placeholder 5"/>
          <p:cNvSpPr>
            <a:spLocks noGrp="1"/>
          </p:cNvSpPr>
          <p:nvPr>
            <p:ph type="dt" idx="10"/>
          </p:nvPr>
        </p:nvSpPr>
        <p:spPr/>
        <p:txBody>
          <a:bodyPr/>
          <a:lstStyle/>
          <a:p>
            <a:r>
              <a:rPr lang="en-US" smtClean="0"/>
              <a:t>November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02356502"/>
              </p:ext>
            </p:extLst>
          </p:nvPr>
        </p:nvGraphicFramePr>
        <p:xfrm>
          <a:off x="914400" y="2095554"/>
          <a:ext cx="7086600" cy="25526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err="1" smtClean="0"/>
                        <a:t>TGax</a:t>
                      </a:r>
                      <a:endParaRPr lang="en-US" sz="1800" dirty="0" smtClean="0"/>
                    </a:p>
                  </a:txBody>
                  <a:tcPr/>
                </a:tc>
                <a:tc hMerge="1">
                  <a:txBody>
                    <a:bodyPr/>
                    <a:lstStyle/>
                    <a:p>
                      <a:endParaRPr lang="en-US"/>
                    </a:p>
                  </a:txBody>
                  <a:tcPr/>
                </a:tc>
                <a:tc>
                  <a:txBody>
                    <a:bodyPr/>
                    <a:lstStyle/>
                    <a:p>
                      <a:pPr algn="ctr"/>
                      <a:r>
                        <a:rPr lang="en-US" sz="1400" dirty="0" smtClean="0"/>
                        <a:t>MAC</a:t>
                      </a:r>
                      <a:endParaRPr lang="en-US" sz="1400" dirty="0"/>
                    </a:p>
                  </a:txBody>
                  <a:tcPr/>
                </a:tc>
                <a:tc>
                  <a:txBody>
                    <a:bodyPr/>
                    <a:lstStyle/>
                    <a:p>
                      <a:pPr algn="ctr"/>
                      <a:endParaRPr lang="en-US" sz="1800"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a:txBody>
                    <a:bodyPr/>
                    <a:lstStyle/>
                    <a:p>
                      <a:pPr algn="ctr"/>
                      <a:r>
                        <a:rPr lang="en-US" sz="1800" dirty="0" smtClean="0"/>
                        <a:t>TGax</a:t>
                      </a: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err="1" smtClean="0"/>
                        <a:t>TGax</a:t>
                      </a:r>
                      <a:endParaRPr lang="en-US" dirty="0" smtClean="0"/>
                    </a:p>
                  </a:txBody>
                  <a:tcPr/>
                </a:tc>
              </a:tr>
              <a:tr h="365759">
                <a:tc>
                  <a:txBody>
                    <a:bodyPr/>
                    <a:lstStyle/>
                    <a:p>
                      <a:pPr algn="ctr"/>
                      <a:r>
                        <a:rPr lang="en-US" dirty="0" smtClean="0"/>
                        <a:t>PM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endParaRPr lang="en-US" dirty="0"/>
                    </a:p>
                  </a:txBody>
                  <a:tcPr/>
                </a:tc>
              </a:tr>
              <a:tr h="365759">
                <a:tc>
                  <a:txBody>
                    <a:bodyPr/>
                    <a:lstStyle/>
                    <a:p>
                      <a:pPr algn="ctr"/>
                      <a:r>
                        <a:rPr lang="en-US" dirty="0" smtClean="0"/>
                        <a:t>PM</a:t>
                      </a:r>
                      <a:r>
                        <a:rPr lang="en-US" baseline="0" dirty="0" smtClean="0"/>
                        <a:t> 2</a:t>
                      </a:r>
                      <a:endParaRPr lang="en-US" dirty="0"/>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137160">
                <a:tc>
                  <a:txBody>
                    <a:bodyPr/>
                    <a:lstStyle/>
                    <a:p>
                      <a:pPr algn="ctr"/>
                      <a:r>
                        <a:rPr lang="en-US" dirty="0" smtClean="0"/>
                        <a:t>EVE</a:t>
                      </a:r>
                      <a:endParaRPr lang="en-US" dirty="0"/>
                    </a:p>
                  </a:txBody>
                  <a:tcPr/>
                </a:tc>
                <a:tc>
                  <a:txBody>
                    <a:bodyPr/>
                    <a:lstStyle/>
                    <a:p>
                      <a:endParaRPr lang="en-US" dirty="0"/>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r>
                        <a:rPr lang="en-US" sz="1400" dirty="0" smtClean="0"/>
                        <a:t>MAC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November 12,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smtClean="0"/>
              <a:t>Ad hoc meeting (no Motions)</a:t>
            </a:r>
          </a:p>
          <a:p>
            <a:pPr lvl="0">
              <a:lnSpc>
                <a:spcPct val="80000"/>
              </a:lnSpc>
              <a:buFont typeface="Arial" panose="020B0604020202020204" pitchFamily="34" charset="0"/>
              <a:buChar char="•"/>
            </a:pPr>
            <a:r>
              <a:rPr lang="en-US" altLang="en-US" dirty="0" smtClean="0"/>
              <a:t>Call </a:t>
            </a:r>
            <a:r>
              <a:rPr lang="en-US" altLang="en-US" dirty="0"/>
              <a:t>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smtClean="0"/>
              <a:t>Call for submissions and ad hoc groups time allocation</a:t>
            </a:r>
          </a:p>
          <a:p>
            <a:pPr lvl="0">
              <a:lnSpc>
                <a:spcPct val="80000"/>
              </a:lnSpc>
              <a:buFont typeface="Arial" panose="020B0604020202020204" pitchFamily="34" charset="0"/>
              <a:buChar char="•"/>
            </a:pPr>
            <a:r>
              <a:rPr lang="en-US" altLang="en-US" dirty="0" smtClean="0"/>
              <a:t>Editor</a:t>
            </a:r>
          </a:p>
          <a:p>
            <a:pPr lvl="0">
              <a:lnSpc>
                <a:spcPct val="80000"/>
              </a:lnSpc>
              <a:buFont typeface="Arial" panose="020B0604020202020204" pitchFamily="34" charset="0"/>
              <a:buChar char="•"/>
            </a:pPr>
            <a:r>
              <a:rPr lang="en-US" altLang="en-US" dirty="0" smtClean="0"/>
              <a:t>6 GHz Discussion</a:t>
            </a:r>
            <a:endParaRPr lang="en-US" altLang="en-US" dirty="0"/>
          </a:p>
          <a:p>
            <a:pPr lvl="0">
              <a:lnSpc>
                <a:spcPct val="80000"/>
              </a:lnSpc>
              <a:buFont typeface="Arial" panose="020B0604020202020204" pitchFamily="34" charset="0"/>
              <a:buChar char="•"/>
            </a:pPr>
            <a:r>
              <a:rPr lang="en-US" altLang="en-US" dirty="0"/>
              <a:t>Comment Assignment (if necessary)</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smtClean="0"/>
              <a:t>Adjourn.</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graphicFrame>
        <p:nvGraphicFramePr>
          <p:cNvPr id="8" name="Content Placeholder 7"/>
          <p:cNvGraphicFramePr>
            <a:graphicFrameLocks noGrp="1" noChangeAspect="1"/>
          </p:cNvGraphicFramePr>
          <p:nvPr>
            <p:ph idx="1"/>
            <p:extLst>
              <p:ext uri="{D42A27DB-BD31-4B8C-83A1-F6EECF244321}">
                <p14:modId xmlns:p14="http://schemas.microsoft.com/office/powerpoint/2010/main" val="3057635923"/>
              </p:ext>
            </p:extLst>
          </p:nvPr>
        </p:nvGraphicFramePr>
        <p:xfrm>
          <a:off x="3352800" y="2743200"/>
          <a:ext cx="2445926" cy="2063750"/>
        </p:xfrm>
        <a:graphic>
          <a:graphicData uri="http://schemas.openxmlformats.org/presentationml/2006/ole">
            <mc:AlternateContent xmlns:mc="http://schemas.openxmlformats.org/markup-compatibility/2006">
              <mc:Choice xmlns:v="urn:schemas-microsoft-com:vml" Requires="v">
                <p:oleObj spid="_x0000_s4122" name="Worksheet" showAsIcon="1" r:id="rId3" imgW="914400" imgH="771480" progId="Excel.Sheet.8">
                  <p:embed/>
                </p:oleObj>
              </mc:Choice>
              <mc:Fallback>
                <p:oleObj name="Worksheet" showAsIcon="1" r:id="rId3" imgW="914400" imgH="771480" progId="Excel.Sheet.8">
                  <p:embed/>
                  <p:pic>
                    <p:nvPicPr>
                      <p:cNvPr id="0" name=""/>
                      <p:cNvPicPr/>
                      <p:nvPr/>
                    </p:nvPicPr>
                    <p:blipFill>
                      <a:blip r:embed="rId4"/>
                      <a:stretch>
                        <a:fillRect/>
                      </a:stretch>
                    </p:blipFill>
                    <p:spPr>
                      <a:xfrm>
                        <a:off x="3352800" y="2743200"/>
                        <a:ext cx="2445926" cy="2063750"/>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GHz </a:t>
            </a:r>
            <a:r>
              <a:rPr lang="en-US" dirty="0"/>
              <a:t>I</a:t>
            </a:r>
            <a:r>
              <a:rPr lang="en-US" dirty="0" smtClean="0"/>
              <a:t>ssues Discussion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Place it on a low priority unless a reasonable consensus has been reached.</a:t>
            </a:r>
          </a:p>
          <a:p>
            <a:pPr>
              <a:buFont typeface="Arial" panose="020B0604020202020204" pitchFamily="34" charset="0"/>
              <a:buChar char="•"/>
            </a:pPr>
            <a:r>
              <a:rPr lang="en-US" dirty="0" smtClean="0"/>
              <a:t>Start the discussion after the TG finishes resolutions of all other comments.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8946417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11-18/1953 (Osama)</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15935 and </a:t>
            </a:r>
            <a:r>
              <a:rPr lang="en-GB" dirty="0" smtClean="0"/>
              <a:t>16150 in doc 11-18/1953r1?</a:t>
            </a:r>
          </a:p>
          <a:p>
            <a:endParaRPr lang="en-GB" dirty="0"/>
          </a:p>
          <a:p>
            <a:r>
              <a:rPr lang="en-GB" dirty="0" smtClean="0"/>
              <a:t>Discussed and approved in MAC ad hoc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8712924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11-18/1808 (</a:t>
            </a:r>
            <a:r>
              <a:rPr lang="en-US" dirty="0" err="1" smtClean="0"/>
              <a:t>Yasu</a:t>
            </a:r>
            <a:r>
              <a:rPr lang="en-US" dirty="0" smtClean="0"/>
              <a:t> Inoue)</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15033, 15034, 15885, </a:t>
            </a:r>
            <a:r>
              <a:rPr lang="en-GB" dirty="0" smtClean="0"/>
              <a:t>15887 in doc 11-18/1808r0?</a:t>
            </a:r>
          </a:p>
          <a:p>
            <a:pPr lvl="0"/>
            <a:endParaRPr lang="en-GB" dirty="0"/>
          </a:p>
          <a:p>
            <a:pPr lvl="0"/>
            <a:r>
              <a:rPr lang="en-GB" dirty="0" smtClean="0"/>
              <a:t>Discussed and approved in MAC ad hoc.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738127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November 11-16, </a:t>
            </a:r>
            <a:r>
              <a:rPr lang="en-US" sz="4000" dirty="0">
                <a:latin typeface="Arial" panose="020B0604020202020204" pitchFamily="34" charset="0"/>
              </a:rPr>
              <a:t>2018</a:t>
            </a:r>
          </a:p>
          <a:p>
            <a:pPr algn="ctr">
              <a:lnSpc>
                <a:spcPct val="90000"/>
              </a:lnSpc>
              <a:buFontTx/>
              <a:buNone/>
            </a:pPr>
            <a:r>
              <a:rPr lang="en-US" sz="4000" dirty="0" smtClean="0">
                <a:latin typeface="Arial" panose="020B0604020202020204" pitchFamily="34" charset="0"/>
              </a:rPr>
              <a:t>Bangkok, Thailand</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November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11-18/1778 (</a:t>
            </a:r>
            <a:r>
              <a:rPr lang="en-US" dirty="0" err="1" smtClean="0"/>
              <a:t>Yongho</a:t>
            </a:r>
            <a:r>
              <a:rPr lang="en-US" dirty="0" smtClean="0"/>
              <a:t> </a:t>
            </a:r>
            <a:r>
              <a:rPr lang="en-US" dirty="0" err="1" smtClean="0"/>
              <a:t>Seok</a:t>
            </a:r>
            <a:r>
              <a:rPr lang="en-US" dirty="0" smtClean="0"/>
              <a:t>)</a:t>
            </a:r>
            <a:endParaRPr lang="en-US" dirty="0"/>
          </a:p>
        </p:txBody>
      </p:sp>
      <p:sp>
        <p:nvSpPr>
          <p:cNvPr id="3" name="Content Placeholder 2"/>
          <p:cNvSpPr>
            <a:spLocks noGrp="1"/>
          </p:cNvSpPr>
          <p:nvPr>
            <p:ph idx="1"/>
          </p:nvPr>
        </p:nvSpPr>
        <p:spPr>
          <a:xfrm>
            <a:off x="685800" y="1751013"/>
            <a:ext cx="7770813" cy="4113213"/>
          </a:xfrm>
        </p:spPr>
        <p:txBody>
          <a:bodyPr/>
          <a:lstStyle/>
          <a:p>
            <a:r>
              <a:rPr lang="en-US" sz="2000" dirty="0" smtClean="0"/>
              <a:t>Move to accept resolutions to CIDs </a:t>
            </a:r>
            <a:r>
              <a:rPr lang="en-GB" sz="2000" dirty="0"/>
              <a:t>16080, 15119, 16685, 16458, 16126, 16140, 16141, 15799, 16598, 17023, 16687, </a:t>
            </a:r>
            <a:r>
              <a:rPr lang="en-GB" sz="2000" strike="sngStrike" dirty="0">
                <a:solidFill>
                  <a:srgbClr val="FF0000"/>
                </a:solidFill>
              </a:rPr>
              <a:t>16688</a:t>
            </a:r>
            <a:r>
              <a:rPr lang="en-GB" sz="2000" dirty="0"/>
              <a:t>, 16143, </a:t>
            </a:r>
            <a:r>
              <a:rPr lang="en-GB" sz="2000" strike="sngStrike" dirty="0">
                <a:solidFill>
                  <a:srgbClr val="FF0000"/>
                </a:solidFill>
              </a:rPr>
              <a:t>16689</a:t>
            </a:r>
            <a:r>
              <a:rPr lang="en-GB" sz="2000" dirty="0"/>
              <a:t> (14 CIDs) </a:t>
            </a:r>
            <a:r>
              <a:rPr lang="en-GB" sz="2000" dirty="0" smtClean="0"/>
              <a:t>in doc 11-18/1778r1?</a:t>
            </a:r>
          </a:p>
          <a:p>
            <a:endParaRPr lang="en-GB" sz="2000" dirty="0"/>
          </a:p>
          <a:p>
            <a:r>
              <a:rPr lang="en-GB" sz="2000" dirty="0" smtClean="0"/>
              <a:t>Reconsidered on Wed-AM1</a:t>
            </a:r>
          </a:p>
          <a:p>
            <a:r>
              <a:rPr lang="en-GB" sz="2000" dirty="0" smtClean="0"/>
              <a:t>Straw Poll: Do you support changing the “Should” to “May” in the resolution of 16688.</a:t>
            </a:r>
          </a:p>
          <a:p>
            <a:endParaRPr lang="en-GB" sz="2000" dirty="0"/>
          </a:p>
          <a:p>
            <a:r>
              <a:rPr lang="en-GB" sz="2000" dirty="0" smtClean="0"/>
              <a:t>The two CIDs are deleted from this document.</a:t>
            </a:r>
          </a:p>
          <a:p>
            <a:r>
              <a:rPr lang="en-GB" sz="2000" dirty="0" smtClean="0"/>
              <a:t>The rest of the CIDs are ready for motion.</a:t>
            </a:r>
          </a:p>
          <a:p>
            <a:endParaRPr lang="en-GB" sz="2000" dirty="0"/>
          </a:p>
          <a:p>
            <a:r>
              <a:rPr lang="en-GB" sz="2000" dirty="0" smtClean="0"/>
              <a:t>The two CIDs were reconsidered later on the session</a:t>
            </a:r>
          </a:p>
          <a:p>
            <a:r>
              <a:rPr lang="en-GB" sz="2000" dirty="0" smtClean="0"/>
              <a:t>SP on the resolutions in 11-18/1778r3?  Y/N/A: 49/0/5</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480812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November </a:t>
            </a:r>
            <a:r>
              <a:rPr lang="en-US" altLang="en-US" dirty="0" smtClean="0"/>
              <a:t>12,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Summary from </a:t>
            </a:r>
            <a:r>
              <a:rPr lang="en-US" altLang="en-US" dirty="0" smtClean="0"/>
              <a:t>September </a:t>
            </a:r>
            <a:r>
              <a:rPr lang="en-US" altLang="en-US" dirty="0"/>
              <a:t>2018 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July 2018 meeting.</a:t>
            </a:r>
          </a:p>
          <a:p>
            <a:pPr lvl="0">
              <a:lnSpc>
                <a:spcPct val="80000"/>
              </a:lnSpc>
              <a:buFont typeface="Arial" panose="020B0604020202020204" pitchFamily="34" charset="0"/>
              <a:buChar char="•"/>
            </a:pPr>
            <a:r>
              <a:rPr lang="en-US" altLang="en-US" dirty="0"/>
              <a:t>Timeline</a:t>
            </a:r>
          </a:p>
          <a:p>
            <a:pPr lvl="0">
              <a:lnSpc>
                <a:spcPct val="80000"/>
              </a:lnSpc>
              <a:buFont typeface="Arial" panose="020B0604020202020204" pitchFamily="34" charset="0"/>
              <a:buChar char="•"/>
            </a:pPr>
            <a:r>
              <a:rPr lang="en-US" altLang="en-US" dirty="0" smtClean="0"/>
              <a:t>Presentations </a:t>
            </a:r>
            <a:r>
              <a:rPr lang="en-US" altLang="en-US" dirty="0"/>
              <a:t>and Comment Resolution</a:t>
            </a:r>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219434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September 2018</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Continued with comment resolution</a:t>
            </a:r>
          </a:p>
          <a:p>
            <a:pPr>
              <a:buFont typeface="Arial" panose="020B0604020202020204" pitchFamily="34" charset="0"/>
              <a:buChar char="•"/>
            </a:pPr>
            <a:r>
              <a:rPr lang="en-US" dirty="0" smtClean="0"/>
              <a:t>Allocated time for discussing 6 GHz related issues</a:t>
            </a:r>
          </a:p>
          <a:p>
            <a:pPr>
              <a:buFont typeface="Arial" panose="020B0604020202020204" pitchFamily="34" charset="0"/>
              <a:buChar char="•"/>
            </a:pPr>
            <a:r>
              <a:rPr lang="en-US" dirty="0" smtClean="0"/>
              <a:t>Had a discussion with 802.15.4 and 802.18 on coexistence issues in 6 GHz.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(September 2018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a:xfrm>
            <a:off x="685800" y="1752600"/>
            <a:ext cx="7770813" cy="4113213"/>
          </a:xfrm>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September 2018 Interim meeting </a:t>
            </a:r>
            <a:r>
              <a:rPr lang="en-US" altLang="en-US" sz="2000" dirty="0"/>
              <a:t>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mentor.ieee.org/802.11/dcn/18/11-18-1617-00-00ax-tgax-september-2018-waikoloa-meeting-minutes.docx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mentor.ieee.org/802.11/dcn/18/11-18-1517-00-00ax-minutes-of-tgax-ad-hoc-mac-mu-sr-meeting-september-2018-in-san-jose.docx</a:t>
            </a:r>
            <a:r>
              <a:rPr lang="en-US" altLang="en-US" sz="1600" dirty="0" smtClean="0"/>
              <a:t> </a:t>
            </a:r>
          </a:p>
          <a:p>
            <a:pPr lvl="1">
              <a:buFont typeface="Arial" panose="020B0604020202020204" pitchFamily="34" charset="0"/>
              <a:buChar char="•"/>
            </a:pPr>
            <a:r>
              <a:rPr lang="en-US" altLang="en-US" sz="1600" dirty="0">
                <a:hlinkClick r:id="rId4"/>
              </a:rPr>
              <a:t>https://</a:t>
            </a:r>
            <a:r>
              <a:rPr lang="en-US" altLang="en-US" sz="1600" dirty="0" smtClean="0">
                <a:hlinkClick r:id="rId4"/>
              </a:rPr>
              <a:t>mentor.ieee.org/802.11/dcn/18/11-18-1657-00-00ax-mac-mu-ad-hoc-september-2018-tgax-meeting-minutes.docx</a:t>
            </a:r>
            <a:r>
              <a:rPr lang="en-US" altLang="en-US" sz="1600" dirty="0" smtClean="0"/>
              <a:t> </a:t>
            </a:r>
          </a:p>
          <a:p>
            <a:pPr lvl="1">
              <a:buFont typeface="Arial" panose="020B0604020202020204" pitchFamily="34" charset="0"/>
              <a:buChar char="•"/>
            </a:pPr>
            <a:r>
              <a:rPr lang="en-US" altLang="en-US" sz="1600" dirty="0">
                <a:hlinkClick r:id="rId5"/>
              </a:rPr>
              <a:t>https://</a:t>
            </a:r>
            <a:r>
              <a:rPr lang="en-US" altLang="en-US" sz="1600" dirty="0" smtClean="0">
                <a:hlinkClick r:id="rId5"/>
              </a:rPr>
              <a:t>mentor.ieee.org/802.11/dcn/18/11-18-1682-00-00ax-spatial-reuse-ad-hoc-group-sept-2018-minutes.docx</a:t>
            </a:r>
            <a:r>
              <a:rPr lang="en-US" altLang="en-US" sz="1600" dirty="0" smtClean="0"/>
              <a:t> </a:t>
            </a:r>
          </a:p>
          <a:p>
            <a:pPr lvl="1">
              <a:buFont typeface="Arial" panose="020B0604020202020204" pitchFamily="34" charset="0"/>
              <a:buChar char="•"/>
            </a:pPr>
            <a:r>
              <a:rPr lang="en-US" altLang="en-US" sz="1600" dirty="0">
                <a:hlinkClick r:id="rId6"/>
              </a:rPr>
              <a:t>https://</a:t>
            </a:r>
            <a:r>
              <a:rPr lang="en-US" altLang="en-US" sz="1600" dirty="0" smtClean="0">
                <a:hlinkClick r:id="rId6"/>
              </a:rPr>
              <a:t>mentor.ieee.org/802.11/dcn/18/11-18-1568-00-00ax-sept-2018-san-jose-phy-ad-hoc-meeting-minutes.docx</a:t>
            </a:r>
            <a:r>
              <a:rPr lang="en-US" altLang="en-US" sz="1600" dirty="0" smtClean="0"/>
              <a:t>  </a:t>
            </a:r>
          </a:p>
          <a:p>
            <a:pPr lvl="1">
              <a:buFont typeface="Arial" panose="020B0604020202020204" pitchFamily="34" charset="0"/>
              <a:buChar char="•"/>
            </a:pPr>
            <a:r>
              <a:rPr lang="en-US" altLang="en-US" sz="1600" dirty="0">
                <a:hlinkClick r:id="rId7"/>
              </a:rPr>
              <a:t>https://</a:t>
            </a:r>
            <a:r>
              <a:rPr lang="en-US" altLang="en-US" sz="1600" dirty="0" smtClean="0">
                <a:hlinkClick r:id="rId7"/>
              </a:rPr>
              <a:t>mentor.ieee.org/802.11/dcn/18/11-18-1824-00-00ax-minutes-of-tgax-teleconferences-oct-and-nov-2018.docx</a:t>
            </a:r>
            <a:r>
              <a:rPr lang="en-US" altLang="en-US" sz="1600" dirty="0" smtClean="0"/>
              <a:t> </a:t>
            </a:r>
            <a:endParaRPr lang="en-US" altLang="en-US" sz="1600" dirty="0"/>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a:t>
            </a:r>
            <a:r>
              <a:rPr lang="en-US" altLang="en-US" sz="2000" dirty="0" smtClean="0"/>
              <a:t>: Allan Jones</a:t>
            </a:r>
            <a:r>
              <a:rPr lang="en-US" altLang="en-US" sz="2000" dirty="0"/>
              <a:t>		Second</a:t>
            </a:r>
            <a:r>
              <a:rPr lang="en-US" altLang="en-US" sz="2000" dirty="0" smtClean="0"/>
              <a:t>: Alan </a:t>
            </a:r>
            <a:r>
              <a:rPr lang="en-US" altLang="en-US" sz="2000" dirty="0" err="1" smtClean="0"/>
              <a:t>Berkema</a:t>
            </a:r>
            <a:endParaRPr lang="en-US" altLang="en-US" sz="2000" dirty="0" smtClean="0"/>
          </a:p>
          <a:p>
            <a:pPr>
              <a:buFont typeface="Arial" panose="020B0604020202020204" pitchFamily="34" charset="0"/>
              <a:buChar char="•"/>
            </a:pPr>
            <a:r>
              <a:rPr lang="en-US" altLang="en-US" sz="2000" dirty="0" smtClean="0"/>
              <a:t>Approved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1600" dirty="0"/>
              <a:t>September 2014: start of the TG</a:t>
            </a:r>
          </a:p>
          <a:p>
            <a:pPr>
              <a:buFont typeface="Arial" panose="020B0604020202020204" pitchFamily="34" charset="0"/>
              <a:buChar char="•"/>
            </a:pPr>
            <a:r>
              <a:rPr lang="en-US" altLang="zh-CN" sz="1600" dirty="0"/>
              <a:t>Nov. 2014: First draft of the TG SFD was approved</a:t>
            </a:r>
          </a:p>
          <a:p>
            <a:pPr>
              <a:buFont typeface="Arial" panose="020B0604020202020204" pitchFamily="34" charset="0"/>
              <a:buChar char="•"/>
            </a:pPr>
            <a:r>
              <a:rPr lang="en-US" altLang="zh-CN" sz="1600" dirty="0"/>
              <a:t>Jan. 2016: proposed TG draft</a:t>
            </a:r>
          </a:p>
          <a:p>
            <a:pPr>
              <a:buFont typeface="Arial" panose="020B0604020202020204" pitchFamily="34" charset="0"/>
              <a:buChar char="•"/>
            </a:pPr>
            <a:r>
              <a:rPr lang="en-US" altLang="zh-CN" sz="1600" dirty="0"/>
              <a:t>September 2016: Draft D0.1 was approved and CC started</a:t>
            </a:r>
          </a:p>
          <a:p>
            <a:pPr>
              <a:buFont typeface="Arial" panose="020B0604020202020204" pitchFamily="34" charset="0"/>
              <a:buChar char="•"/>
            </a:pPr>
            <a:r>
              <a:rPr lang="en-US" altLang="zh-CN" sz="1600" dirty="0">
                <a:solidFill>
                  <a:srgbClr val="FF0000"/>
                </a:solidFill>
              </a:rPr>
              <a:t>November 2016: Draft 1.0 and WG letter ballot – Failed (57.77%)</a:t>
            </a:r>
          </a:p>
          <a:p>
            <a:pPr lvl="1">
              <a:buFont typeface="Arial" panose="020B0604020202020204" pitchFamily="34" charset="0"/>
              <a:buChar char="•"/>
            </a:pPr>
            <a:r>
              <a:rPr lang="en-US" altLang="zh-CN" sz="1100" dirty="0">
                <a:solidFill>
                  <a:srgbClr val="FF0000"/>
                </a:solidFill>
              </a:rPr>
              <a:t>LB-225: opened Dec. 1</a:t>
            </a:r>
            <a:r>
              <a:rPr lang="en-US" altLang="zh-CN" sz="1100" baseline="30000" dirty="0">
                <a:solidFill>
                  <a:srgbClr val="FF0000"/>
                </a:solidFill>
              </a:rPr>
              <a:t>st</a:t>
            </a:r>
            <a:r>
              <a:rPr lang="en-US" altLang="zh-CN" sz="1100" dirty="0">
                <a:solidFill>
                  <a:srgbClr val="FF0000"/>
                </a:solidFill>
              </a:rPr>
              <a:t> 2016 and closed January 8</a:t>
            </a:r>
            <a:r>
              <a:rPr lang="en-US" altLang="zh-CN" sz="1100" baseline="30000" dirty="0">
                <a:solidFill>
                  <a:srgbClr val="FF0000"/>
                </a:solidFill>
              </a:rPr>
              <a:t>th</a:t>
            </a:r>
            <a:r>
              <a:rPr lang="en-US" altLang="zh-CN" sz="1100" dirty="0">
                <a:solidFill>
                  <a:srgbClr val="FF0000"/>
                </a:solidFill>
              </a:rPr>
              <a:t> 2017</a:t>
            </a:r>
          </a:p>
          <a:p>
            <a:pPr>
              <a:buFont typeface="Arial" panose="020B0604020202020204" pitchFamily="34" charset="0"/>
              <a:buChar char="•"/>
            </a:pPr>
            <a:r>
              <a:rPr lang="en-US" altLang="zh-CN" sz="1600" dirty="0">
                <a:solidFill>
                  <a:srgbClr val="FF0000"/>
                </a:solidFill>
              </a:rPr>
              <a:t>September 2017: Draft 2.0 and WG letter ballot – Failed (62.84%)</a:t>
            </a:r>
          </a:p>
          <a:p>
            <a:pPr lvl="1">
              <a:buFont typeface="Arial" panose="020B0604020202020204" pitchFamily="34" charset="0"/>
              <a:buChar char="•"/>
            </a:pPr>
            <a:r>
              <a:rPr lang="en-US" altLang="zh-CN" sz="1100" dirty="0">
                <a:solidFill>
                  <a:srgbClr val="FF0000"/>
                </a:solidFill>
              </a:rPr>
              <a:t>LB-230: opened Oct 5</a:t>
            </a:r>
            <a:r>
              <a:rPr lang="en-US" altLang="zh-CN" sz="1100" baseline="30000" dirty="0">
                <a:solidFill>
                  <a:srgbClr val="FF0000"/>
                </a:solidFill>
              </a:rPr>
              <a:t>th</a:t>
            </a:r>
            <a:r>
              <a:rPr lang="en-US" altLang="zh-CN" sz="1100" dirty="0">
                <a:solidFill>
                  <a:srgbClr val="FF0000"/>
                </a:solidFill>
              </a:rPr>
              <a:t> and closed Nov 4</a:t>
            </a:r>
            <a:r>
              <a:rPr lang="en-US" altLang="zh-CN" sz="1100" baseline="30000" dirty="0">
                <a:solidFill>
                  <a:srgbClr val="FF0000"/>
                </a:solidFill>
              </a:rPr>
              <a:t>th</a:t>
            </a:r>
            <a:r>
              <a:rPr lang="en-US" altLang="zh-CN" sz="1100" dirty="0">
                <a:solidFill>
                  <a:srgbClr val="FF0000"/>
                </a:solidFill>
              </a:rPr>
              <a:t>, 2017</a:t>
            </a:r>
          </a:p>
          <a:p>
            <a:pPr>
              <a:buFont typeface="Arial" panose="020B0604020202020204" pitchFamily="34" charset="0"/>
              <a:buChar char="•"/>
            </a:pPr>
            <a:r>
              <a:rPr lang="en-CA" altLang="zh-CN" sz="1600" dirty="0">
                <a:solidFill>
                  <a:schemeClr val="tx1"/>
                </a:solidFill>
              </a:rPr>
              <a:t>May 2018: Draft 3.0 and WG letter Ballot.</a:t>
            </a:r>
          </a:p>
          <a:p>
            <a:pPr lvl="1">
              <a:buFont typeface="Arial" panose="020B0604020202020204" pitchFamily="34" charset="0"/>
              <a:buChar char="•"/>
            </a:pPr>
            <a:r>
              <a:rPr lang="en-CA" altLang="zh-CN" sz="1400" b="1" dirty="0">
                <a:solidFill>
                  <a:srgbClr val="00B050"/>
                </a:solidFill>
              </a:rPr>
              <a:t>LB-233: Opened June 1</a:t>
            </a:r>
            <a:r>
              <a:rPr lang="en-CA" altLang="zh-CN" sz="1400" b="1" baseline="30000" dirty="0">
                <a:solidFill>
                  <a:srgbClr val="00B050"/>
                </a:solidFill>
              </a:rPr>
              <a:t>st</a:t>
            </a:r>
            <a:r>
              <a:rPr lang="en-CA" altLang="zh-CN" sz="1400" b="1" dirty="0">
                <a:solidFill>
                  <a:srgbClr val="00B050"/>
                </a:solidFill>
              </a:rPr>
              <a:t> and closed July 1</a:t>
            </a:r>
            <a:r>
              <a:rPr lang="en-CA" altLang="zh-CN" sz="1400" b="1" baseline="30000" dirty="0">
                <a:solidFill>
                  <a:srgbClr val="00B050"/>
                </a:solidFill>
              </a:rPr>
              <a:t>st</a:t>
            </a:r>
            <a:r>
              <a:rPr lang="en-CA" altLang="zh-CN" sz="1400" b="1" dirty="0">
                <a:solidFill>
                  <a:srgbClr val="00B050"/>
                </a:solidFill>
              </a:rPr>
              <a:t>, 2018 – Passed (86.5%)</a:t>
            </a:r>
          </a:p>
          <a:p>
            <a:pPr>
              <a:buFont typeface="Arial" panose="020B0604020202020204" pitchFamily="34" charset="0"/>
              <a:buChar char="•"/>
            </a:pPr>
            <a:r>
              <a:rPr lang="en-CA" altLang="zh-CN" sz="1600" strike="sngStrike" dirty="0">
                <a:solidFill>
                  <a:schemeClr val="tx1"/>
                </a:solidFill>
              </a:rPr>
              <a:t>July</a:t>
            </a:r>
            <a:r>
              <a:rPr lang="en-CA" altLang="zh-CN" sz="1600" dirty="0">
                <a:solidFill>
                  <a:schemeClr val="tx1"/>
                </a:solidFill>
              </a:rPr>
              <a:t> November 2018: MDR (Mandatory Document Review) – </a:t>
            </a:r>
            <a:r>
              <a:rPr lang="en-CA" altLang="zh-CN" sz="1600" strike="sngStrike" dirty="0">
                <a:solidFill>
                  <a:schemeClr val="tx1"/>
                </a:solidFill>
              </a:rPr>
              <a:t>Currently underway</a:t>
            </a:r>
          </a:p>
          <a:p>
            <a:pPr>
              <a:buFont typeface="Arial" panose="020B0604020202020204" pitchFamily="34" charset="0"/>
              <a:buChar char="•"/>
            </a:pPr>
            <a:r>
              <a:rPr lang="en-CA" altLang="zh-CN" sz="1600" dirty="0">
                <a:solidFill>
                  <a:schemeClr val="tx1"/>
                </a:solidFill>
              </a:rPr>
              <a:t>November 2018: Draft D4.0 and Recirculation</a:t>
            </a:r>
          </a:p>
          <a:p>
            <a:pPr>
              <a:buFont typeface="Arial" panose="020B0604020202020204" pitchFamily="34" charset="0"/>
              <a:buChar char="•"/>
            </a:pPr>
            <a:r>
              <a:rPr lang="en-CA" altLang="zh-CN" sz="1600" dirty="0">
                <a:solidFill>
                  <a:srgbClr val="FFC000"/>
                </a:solidFill>
              </a:rPr>
              <a:t>February 2019: Formation of SB pool </a:t>
            </a:r>
            <a:endParaRPr lang="en-US" altLang="zh-CN" sz="1200" dirty="0">
              <a:solidFill>
                <a:srgbClr val="FFC000"/>
              </a:solidFill>
            </a:endParaRPr>
          </a:p>
          <a:p>
            <a:pPr>
              <a:buFont typeface="Arial" panose="020B0604020202020204" pitchFamily="34" charset="0"/>
              <a:buChar char="•"/>
            </a:pPr>
            <a:r>
              <a:rPr lang="en-CA" altLang="zh-CN" sz="1600" dirty="0">
                <a:solidFill>
                  <a:srgbClr val="FFC000"/>
                </a:solidFill>
              </a:rPr>
              <a:t>March 2019: Draft 5.0 and Recirculation (unchanged) </a:t>
            </a:r>
          </a:p>
          <a:p>
            <a:pPr>
              <a:buFont typeface="Arial" panose="020B0604020202020204" pitchFamily="34" charset="0"/>
              <a:buChar char="•"/>
            </a:pPr>
            <a:r>
              <a:rPr lang="en-US" altLang="zh-CN" sz="1600" strike="sngStrike" dirty="0">
                <a:solidFill>
                  <a:schemeClr val="accent6">
                    <a:lumMod val="75000"/>
                  </a:schemeClr>
                </a:solidFill>
              </a:rPr>
              <a:t>September</a:t>
            </a:r>
            <a:r>
              <a:rPr lang="en-US" altLang="zh-CN" sz="1600" dirty="0">
                <a:solidFill>
                  <a:schemeClr val="accent6">
                    <a:lumMod val="75000"/>
                  </a:schemeClr>
                </a:solidFill>
              </a:rPr>
              <a:t> </a:t>
            </a:r>
            <a:r>
              <a:rPr lang="en-US" altLang="zh-CN" sz="1600" dirty="0" smtClean="0">
                <a:solidFill>
                  <a:schemeClr val="accent6">
                    <a:lumMod val="75000"/>
                  </a:schemeClr>
                </a:solidFill>
              </a:rPr>
              <a:t>May </a:t>
            </a:r>
            <a:r>
              <a:rPr lang="en-US" altLang="zh-CN" sz="1600" dirty="0">
                <a:solidFill>
                  <a:schemeClr val="accent6">
                    <a:lumMod val="75000"/>
                  </a:schemeClr>
                </a:solidFill>
              </a:rPr>
              <a:t>2019: Sponsor </a:t>
            </a:r>
            <a:r>
              <a:rPr lang="en-US" altLang="zh-CN" sz="1600" dirty="0" smtClean="0">
                <a:solidFill>
                  <a:schemeClr val="accent6">
                    <a:lumMod val="75000"/>
                  </a:schemeClr>
                </a:solidFill>
              </a:rPr>
              <a:t>Ballot (Draft D5.0)</a:t>
            </a:r>
            <a:endParaRPr lang="en-US" altLang="zh-CN" sz="1600" dirty="0">
              <a:solidFill>
                <a:schemeClr val="accent6">
                  <a:lumMod val="75000"/>
                </a:schemeClr>
              </a:solidFill>
            </a:endParaRPr>
          </a:p>
          <a:p>
            <a:pPr>
              <a:buFont typeface="Arial" panose="020B0604020202020204" pitchFamily="34" charset="0"/>
              <a:buChar char="•"/>
            </a:pPr>
            <a:r>
              <a:rPr lang="en-CA" altLang="zh-CN" sz="1600" dirty="0">
                <a:solidFill>
                  <a:srgbClr val="FFC000"/>
                </a:solidFill>
              </a:rPr>
              <a:t>January 2020: </a:t>
            </a:r>
            <a:r>
              <a:rPr lang="en-CA" altLang="zh-CN" sz="1600" dirty="0" err="1">
                <a:solidFill>
                  <a:srgbClr val="FFC000"/>
                </a:solidFill>
              </a:rPr>
              <a:t>RevCom</a:t>
            </a:r>
            <a:r>
              <a:rPr lang="en-CA" altLang="zh-CN" sz="1600" dirty="0">
                <a:solidFill>
                  <a:srgbClr val="FFC000"/>
                </a:solidFill>
              </a:rPr>
              <a:t> and publication</a:t>
            </a:r>
            <a:endParaRPr lang="en-US" altLang="zh-CN" sz="1600" dirty="0">
              <a:solidFill>
                <a:srgbClr val="FFC000"/>
              </a:solidFill>
            </a:endParaRPr>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11-18/1456(Abhishek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15013, 16194, </a:t>
            </a:r>
            <a:r>
              <a:rPr lang="en-GB" dirty="0">
                <a:solidFill>
                  <a:srgbClr val="FF0000"/>
                </a:solidFill>
              </a:rPr>
              <a:t>16273</a:t>
            </a:r>
            <a:r>
              <a:rPr lang="en-GB" dirty="0"/>
              <a:t>, 17072, 16380, 16317, 16022, 17104, 15950, 17105, 15873, 15848, 16983, 17106, </a:t>
            </a:r>
            <a:r>
              <a:rPr lang="en-GB" dirty="0">
                <a:solidFill>
                  <a:srgbClr val="FF0000"/>
                </a:solidFill>
              </a:rPr>
              <a:t>16318</a:t>
            </a:r>
            <a:r>
              <a:rPr lang="en-GB" dirty="0"/>
              <a:t>, 16541, 17035, </a:t>
            </a:r>
            <a:r>
              <a:rPr lang="en-GB" dirty="0" smtClean="0"/>
              <a:t>17036</a:t>
            </a:r>
            <a:r>
              <a:rPr lang="en-US" dirty="0" smtClean="0"/>
              <a:t> in doc 11-18/1456r2?</a:t>
            </a:r>
          </a:p>
          <a:p>
            <a:endParaRPr lang="en-US" dirty="0"/>
          </a:p>
          <a:p>
            <a:r>
              <a:rPr lang="en-US" dirty="0" smtClean="0"/>
              <a:t>Document is reconsidered on </a:t>
            </a:r>
            <a:r>
              <a:rPr lang="en-US" dirty="0" smtClean="0"/>
              <a:t>Wed-AM1</a:t>
            </a:r>
          </a:p>
          <a:p>
            <a:r>
              <a:rPr lang="en-US" dirty="0" smtClean="0"/>
              <a:t>SP results on the whole document didn’t show enough support</a:t>
            </a:r>
          </a:p>
          <a:p>
            <a:r>
              <a:rPr lang="en-US" dirty="0" smtClean="0"/>
              <a:t>Will e considered during the Wed-PM1.</a:t>
            </a:r>
            <a:endParaRPr lang="en-US" dirty="0" smtClean="0"/>
          </a:p>
          <a:p>
            <a:endParaRPr lang="en-US" dirty="0"/>
          </a:p>
          <a:p>
            <a:endParaRPr lang="en-US" dirty="0" smtClean="0"/>
          </a:p>
          <a:p>
            <a:endParaRPr lang="en-US" dirty="0" smtClean="0"/>
          </a:p>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032168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11-18/1815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solidFill>
                  <a:srgbClr val="FF0000"/>
                </a:solidFill>
              </a:rPr>
              <a:t>15999</a:t>
            </a:r>
            <a:r>
              <a:rPr lang="en-GB" dirty="0"/>
              <a:t>, 15998, 15933, 16386, 16847, 16128, 15944, 16611, 15955, 16998, </a:t>
            </a:r>
            <a:r>
              <a:rPr lang="en-GB" dirty="0" smtClean="0"/>
              <a:t>15943</a:t>
            </a:r>
            <a:r>
              <a:rPr lang="en-US" dirty="0" smtClean="0"/>
              <a:t> in doc 11-18/1815r3?</a:t>
            </a:r>
          </a:p>
          <a:p>
            <a:endParaRPr lang="en-US" dirty="0"/>
          </a:p>
          <a:p>
            <a:r>
              <a:rPr lang="en-US" dirty="0" smtClean="0"/>
              <a:t>Accepted pending Editorial changes from Mark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550725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11-18/1812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16870, 16498, 16506, </a:t>
            </a:r>
            <a:r>
              <a:rPr lang="en-US" dirty="0" smtClean="0"/>
              <a:t>15686 in doc 11-18/1812r2?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2914225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11-18/1814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 to CID 16589 and the added text in doc 11-18/1814r2?</a:t>
            </a:r>
          </a:p>
          <a:p>
            <a:endParaRPr lang="en-US" dirty="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0821074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a:t>
            </a:r>
            <a:r>
              <a:rPr lang="en-US" altLang="en-US" dirty="0" smtClean="0"/>
              <a:t>November 12,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endParaRPr lang="en-US" altLang="en-US" dirty="0"/>
          </a:p>
          <a:p>
            <a:pPr lvl="1">
              <a:lnSpc>
                <a:spcPct val="80000"/>
              </a:lnSpc>
              <a:buFont typeface="Arial" panose="020B0604020202020204" pitchFamily="34" charset="0"/>
              <a:buChar char="•"/>
            </a:pPr>
            <a:r>
              <a:rPr lang="en-US" altLang="en-US" dirty="0" smtClean="0"/>
              <a:t>MAC Ad hoc : </a:t>
            </a:r>
            <a:r>
              <a:rPr lang="en-US" altLang="en-US" dirty="0" err="1" smtClean="0"/>
              <a:t>Chitlada</a:t>
            </a:r>
            <a:r>
              <a:rPr lang="en-US" altLang="en-US" dirty="0" smtClean="0"/>
              <a:t> 3</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957296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a:t>
            </a:r>
            <a:r>
              <a:rPr lang="en-US" altLang="en-US" dirty="0" smtClean="0"/>
              <a:t>Tuesday November 13,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Ad hoc #1</a:t>
            </a:r>
            <a:r>
              <a:rPr lang="en-US" altLang="en-US" dirty="0" smtClean="0"/>
              <a:t>: PHY </a:t>
            </a:r>
            <a:r>
              <a:rPr lang="en-US" altLang="en-US" dirty="0" smtClean="0">
                <a:sym typeface="Wingdings" panose="05000000000000000000" pitchFamily="2" charset="2"/>
              </a:rPr>
              <a:t> </a:t>
            </a:r>
            <a:r>
              <a:rPr lang="en-US" altLang="en-US" dirty="0" err="1" smtClean="0">
                <a:sym typeface="Wingdings" panose="05000000000000000000" pitchFamily="2" charset="2"/>
              </a:rPr>
              <a:t>Chitlada</a:t>
            </a:r>
            <a:r>
              <a:rPr lang="en-US" altLang="en-US" dirty="0" smtClean="0">
                <a:sym typeface="Wingdings" panose="05000000000000000000" pitchFamily="2" charset="2"/>
              </a:rPr>
              <a:t> 1</a:t>
            </a:r>
            <a:endParaRPr lang="en-US" altLang="en-US" dirty="0"/>
          </a:p>
          <a:p>
            <a:pPr lvl="1">
              <a:lnSpc>
                <a:spcPct val="80000"/>
              </a:lnSpc>
              <a:buFont typeface="Arial" panose="020B0604020202020204" pitchFamily="34" charset="0"/>
              <a:buChar char="•"/>
            </a:pPr>
            <a:r>
              <a:rPr lang="en-US" altLang="en-US" dirty="0"/>
              <a:t>Ad hoc #2</a:t>
            </a:r>
            <a:r>
              <a:rPr lang="en-US" altLang="en-US" dirty="0" smtClean="0"/>
              <a:t>: MAC </a:t>
            </a:r>
            <a:r>
              <a:rPr lang="en-US" altLang="en-US" dirty="0" smtClean="0">
                <a:sym typeface="Wingdings" panose="05000000000000000000" pitchFamily="2" charset="2"/>
              </a:rPr>
              <a:t> </a:t>
            </a:r>
            <a:r>
              <a:rPr lang="en-US" altLang="en-US" dirty="0" err="1" smtClean="0">
                <a:sym typeface="Wingdings" panose="05000000000000000000" pitchFamily="2" charset="2"/>
              </a:rPr>
              <a:t>Chitlada</a:t>
            </a:r>
            <a:r>
              <a:rPr lang="en-US" altLang="en-US" dirty="0" smtClean="0">
                <a:sym typeface="Wingdings" panose="05000000000000000000" pitchFamily="2" charset="2"/>
              </a:rPr>
              <a:t> 3</a:t>
            </a: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689928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November 13,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Ad hoc #1: PHY </a:t>
            </a:r>
            <a:r>
              <a:rPr lang="en-US" altLang="en-US" dirty="0">
                <a:sym typeface="Wingdings" panose="05000000000000000000" pitchFamily="2" charset="2"/>
              </a:rPr>
              <a:t> </a:t>
            </a:r>
            <a:r>
              <a:rPr lang="en-US" altLang="en-US" dirty="0" err="1">
                <a:sym typeface="Wingdings" panose="05000000000000000000" pitchFamily="2" charset="2"/>
              </a:rPr>
              <a:t>Chitlada</a:t>
            </a:r>
            <a:r>
              <a:rPr lang="en-US" altLang="en-US" dirty="0">
                <a:sym typeface="Wingdings" panose="05000000000000000000" pitchFamily="2" charset="2"/>
              </a:rPr>
              <a:t> 1</a:t>
            </a:r>
            <a:endParaRPr lang="en-US" altLang="en-US" dirty="0"/>
          </a:p>
          <a:p>
            <a:pPr lvl="1">
              <a:lnSpc>
                <a:spcPct val="80000"/>
              </a:lnSpc>
              <a:buFont typeface="Arial" panose="020B0604020202020204" pitchFamily="34" charset="0"/>
              <a:buChar char="•"/>
            </a:pPr>
            <a:r>
              <a:rPr lang="en-US" altLang="en-US" dirty="0"/>
              <a:t>Ad hoc #2: MAC </a:t>
            </a:r>
            <a:r>
              <a:rPr lang="en-US" altLang="en-US" dirty="0">
                <a:sym typeface="Wingdings" panose="05000000000000000000" pitchFamily="2" charset="2"/>
              </a:rPr>
              <a:t> </a:t>
            </a:r>
            <a:r>
              <a:rPr lang="en-US" altLang="en-US" dirty="0" err="1">
                <a:sym typeface="Wingdings" panose="05000000000000000000" pitchFamily="2" charset="2"/>
              </a:rPr>
              <a:t>Chitlada</a:t>
            </a:r>
            <a:r>
              <a:rPr lang="en-US" altLang="en-US" dirty="0">
                <a:sym typeface="Wingdings" panose="05000000000000000000" pitchFamily="2" charset="2"/>
              </a:rPr>
              <a:t> 3</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a:t>
            </a:r>
            <a:r>
              <a:rPr lang="en-US" altLang="en-US" dirty="0" smtClean="0"/>
              <a:t>November 13,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strike="sngStrike" dirty="0"/>
              <a:t>Ad hoc #1: </a:t>
            </a:r>
          </a:p>
          <a:p>
            <a:pPr lvl="1">
              <a:lnSpc>
                <a:spcPct val="80000"/>
              </a:lnSpc>
              <a:buFont typeface="Arial" panose="020B0604020202020204" pitchFamily="34" charset="0"/>
              <a:buChar char="•"/>
            </a:pPr>
            <a:r>
              <a:rPr lang="en-US" altLang="en-US" dirty="0"/>
              <a:t>Ad hoc #2: MAC </a:t>
            </a:r>
            <a:r>
              <a:rPr lang="en-US" altLang="en-US" dirty="0">
                <a:sym typeface="Wingdings" panose="05000000000000000000" pitchFamily="2" charset="2"/>
              </a:rPr>
              <a:t> </a:t>
            </a:r>
            <a:r>
              <a:rPr lang="en-US" altLang="en-US" dirty="0" err="1">
                <a:sym typeface="Wingdings" panose="05000000000000000000" pitchFamily="2" charset="2"/>
              </a:rPr>
              <a:t>Chitlada</a:t>
            </a:r>
            <a:r>
              <a:rPr lang="en-US" altLang="en-US" dirty="0">
                <a:sym typeface="Wingdings" panose="05000000000000000000" pitchFamily="2" charset="2"/>
              </a:rPr>
              <a:t> 3</a:t>
            </a: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5684043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November 14,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Progress Review from the ad hoc Groups</a:t>
            </a:r>
          </a:p>
          <a:p>
            <a:pPr>
              <a:lnSpc>
                <a:spcPct val="80000"/>
              </a:lnSpc>
              <a:buFont typeface="Arial" panose="020B0604020202020204" pitchFamily="34" charset="0"/>
              <a:buChar char="•"/>
            </a:pPr>
            <a:r>
              <a:rPr lang="en-US" altLang="en-US" dirty="0" smtClean="0"/>
              <a:t>Presentations </a:t>
            </a:r>
            <a:r>
              <a:rPr lang="en-US" altLang="en-US" dirty="0"/>
              <a:t>and Comment </a:t>
            </a:r>
            <a:r>
              <a:rPr lang="en-US" altLang="en-US" dirty="0" smtClean="0"/>
              <a:t>Resolution</a:t>
            </a:r>
          </a:p>
          <a:p>
            <a:pPr lvl="1">
              <a:lnSpc>
                <a:spcPct val="80000"/>
              </a:lnSpc>
              <a:buFont typeface="Arial" panose="020B0604020202020204" pitchFamily="34" charset="0"/>
              <a:buChar char="•"/>
            </a:pPr>
            <a:r>
              <a:rPr lang="en-US" altLang="en-US" dirty="0" smtClean="0"/>
              <a:t>11-18/1851</a:t>
            </a:r>
          </a:p>
          <a:p>
            <a:pPr lvl="1">
              <a:lnSpc>
                <a:spcPct val="80000"/>
              </a:lnSpc>
              <a:buFont typeface="Arial" panose="020B0604020202020204" pitchFamily="34" charset="0"/>
              <a:buChar char="•"/>
            </a:pPr>
            <a:r>
              <a:rPr lang="en-US" altLang="en-US" dirty="0" smtClean="0"/>
              <a:t>11-18/0496</a:t>
            </a:r>
          </a:p>
          <a:p>
            <a:pPr lvl="1">
              <a:lnSpc>
                <a:spcPct val="80000"/>
              </a:lnSpc>
              <a:buFont typeface="Arial" panose="020B0604020202020204" pitchFamily="34" charset="0"/>
              <a:buChar char="•"/>
            </a:pPr>
            <a:r>
              <a:rPr lang="en-US" altLang="en-US" dirty="0" smtClean="0"/>
              <a:t>11-18/1958</a:t>
            </a:r>
          </a:p>
          <a:p>
            <a:pPr lvl="1">
              <a:lnSpc>
                <a:spcPct val="80000"/>
              </a:lnSpc>
              <a:buFont typeface="Arial" panose="020B0604020202020204" pitchFamily="34" charset="0"/>
              <a:buChar char="•"/>
            </a:pPr>
            <a:r>
              <a:rPr lang="en-US" altLang="en-US" dirty="0" smtClean="0"/>
              <a:t>others</a:t>
            </a:r>
            <a:endParaRPr lang="en-US" altLang="en-US" dirty="0"/>
          </a:p>
          <a:p>
            <a:pPr>
              <a:lnSpc>
                <a:spcPct val="80000"/>
              </a:lnSpc>
              <a:buFont typeface="Arial" panose="020B0604020202020204" pitchFamily="34" charset="0"/>
              <a:buChar char="•"/>
            </a:pPr>
            <a:r>
              <a:rPr lang="en-US" altLang="en-US" dirty="0" smtClean="0"/>
              <a:t>Recess</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11-18/1851 (</a:t>
            </a:r>
            <a:r>
              <a:rPr lang="en-US" dirty="0" err="1" smtClean="0"/>
              <a:t>Tomo</a:t>
            </a:r>
            <a:r>
              <a:rPr lang="en-US" dirty="0" smtClean="0"/>
              <a:t> Adachi)</a:t>
            </a:r>
            <a:endParaRPr lang="en-US" dirty="0"/>
          </a:p>
        </p:txBody>
      </p:sp>
      <p:sp>
        <p:nvSpPr>
          <p:cNvPr id="3" name="Content Placeholder 2"/>
          <p:cNvSpPr>
            <a:spLocks noGrp="1"/>
          </p:cNvSpPr>
          <p:nvPr>
            <p:ph idx="1"/>
          </p:nvPr>
        </p:nvSpPr>
        <p:spPr/>
        <p:txBody>
          <a:bodyPr/>
          <a:lstStyle/>
          <a:p>
            <a:r>
              <a:rPr lang="en-US" dirty="0"/>
              <a:t>Do you accept resolutions to CIDs </a:t>
            </a:r>
            <a:r>
              <a:rPr lang="en-GB" dirty="0">
                <a:latin typeface="Times New Roman" panose="02020603050405020304" pitchFamily="18" charset="0"/>
                <a:ea typeface="MS Mincho" panose="02020609040205080304" pitchFamily="49" charset="-128"/>
              </a:rPr>
              <a:t>16440, 15012, 15930, 15207, 15870, 15871, 16092, 16093, 16202, 16359, </a:t>
            </a:r>
            <a:r>
              <a:rPr lang="en-GB" dirty="0">
                <a:solidFill>
                  <a:srgbClr val="FF0000"/>
                </a:solidFill>
                <a:latin typeface="Times New Roman" panose="02020603050405020304" pitchFamily="18" charset="0"/>
                <a:ea typeface="MS Mincho" panose="02020609040205080304" pitchFamily="49" charset="-128"/>
              </a:rPr>
              <a:t>16371</a:t>
            </a:r>
            <a:r>
              <a:rPr lang="en-GB" dirty="0">
                <a:latin typeface="Times New Roman" panose="02020603050405020304" pitchFamily="18" charset="0"/>
                <a:ea typeface="MS Mincho" panose="02020609040205080304" pitchFamily="49" charset="-128"/>
              </a:rPr>
              <a:t>, </a:t>
            </a:r>
            <a:r>
              <a:rPr lang="en-GB" dirty="0">
                <a:solidFill>
                  <a:srgbClr val="FF0000"/>
                </a:solidFill>
                <a:latin typeface="Times New Roman" panose="02020603050405020304" pitchFamily="18" charset="0"/>
                <a:ea typeface="MS Mincho" panose="02020609040205080304" pitchFamily="49" charset="-128"/>
              </a:rPr>
              <a:t>16374</a:t>
            </a:r>
            <a:r>
              <a:rPr lang="en-GB" dirty="0">
                <a:latin typeface="Times New Roman" panose="02020603050405020304" pitchFamily="18" charset="0"/>
                <a:ea typeface="MS Mincho" panose="02020609040205080304" pitchFamily="49" charset="-128"/>
              </a:rPr>
              <a:t>, 16379, 16391, 17043 in doc 11-18/1851r2?</a:t>
            </a:r>
            <a:endParaRPr lang="en-US" dirty="0">
              <a:latin typeface="Times New Roman" panose="02020603050405020304" pitchFamily="18" charset="0"/>
              <a:ea typeface="Malgun Gothic" panose="020B0503020000020004" pitchFamily="34" charset="-127"/>
            </a:endParaRPr>
          </a:p>
          <a:p>
            <a:endParaRPr lang="en-US" dirty="0" smtClean="0"/>
          </a:p>
          <a:p>
            <a:r>
              <a:rPr lang="en-US" dirty="0" smtClean="0"/>
              <a:t>SP on resolution to CID 16379: Y/N/A=33/2/5 </a:t>
            </a:r>
            <a:r>
              <a:rPr lang="en-US" dirty="0" smtClean="0">
                <a:sym typeface="Wingdings" panose="05000000000000000000" pitchFamily="2" charset="2"/>
              </a:rPr>
              <a:t> ready for motion</a:t>
            </a:r>
            <a:endParaRPr lang="en-US" dirty="0" smtClean="0"/>
          </a:p>
          <a:p>
            <a:r>
              <a:rPr lang="en-US" dirty="0" smtClean="0"/>
              <a:t>Two CIDs are for further discussion</a:t>
            </a:r>
          </a:p>
          <a:p>
            <a:r>
              <a:rPr lang="en-US" dirty="0" smtClean="0"/>
              <a:t>The rest  CIDs are ready for motion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761457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11-18/0496 (Matt Fischer)</a:t>
            </a:r>
            <a:endParaRPr lang="en-US" dirty="0"/>
          </a:p>
        </p:txBody>
      </p:sp>
      <p:sp>
        <p:nvSpPr>
          <p:cNvPr id="3" name="Content Placeholder 2"/>
          <p:cNvSpPr>
            <a:spLocks noGrp="1"/>
          </p:cNvSpPr>
          <p:nvPr>
            <p:ph idx="1"/>
          </p:nvPr>
        </p:nvSpPr>
        <p:spPr/>
        <p:txBody>
          <a:bodyPr/>
          <a:lstStyle/>
          <a:p>
            <a:r>
              <a:rPr lang="en-US" dirty="0" smtClean="0"/>
              <a:t>Do you agree to resolutions to CIDs 16723 and 15920 in doc 11-18/0496r14?</a:t>
            </a:r>
          </a:p>
          <a:p>
            <a:endParaRPr lang="en-US" dirty="0"/>
          </a:p>
          <a:p>
            <a:endParaRPr lang="en-US" dirty="0" smtClean="0"/>
          </a:p>
          <a:p>
            <a:r>
              <a:rPr lang="en-US" dirty="0" smtClean="0"/>
              <a:t>Accepted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748025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11-18/1958 (</a:t>
            </a:r>
            <a:r>
              <a:rPr lang="en-US" dirty="0" err="1" smtClean="0"/>
              <a:t>Yunbo</a:t>
            </a:r>
            <a:r>
              <a:rPr lang="en-US" dirty="0" smtClean="0"/>
              <a:t> Li)</a:t>
            </a:r>
            <a:endParaRPr lang="en-US" dirty="0"/>
          </a:p>
        </p:txBody>
      </p:sp>
      <p:sp>
        <p:nvSpPr>
          <p:cNvPr id="3" name="Content Placeholder 2"/>
          <p:cNvSpPr>
            <a:spLocks noGrp="1"/>
          </p:cNvSpPr>
          <p:nvPr>
            <p:ph idx="1"/>
          </p:nvPr>
        </p:nvSpPr>
        <p:spPr>
          <a:xfrm>
            <a:off x="771525" y="1676400"/>
            <a:ext cx="7770813" cy="4113213"/>
          </a:xfrm>
        </p:spPr>
        <p:txBody>
          <a:bodyPr/>
          <a:lstStyle/>
          <a:p>
            <a:r>
              <a:rPr lang="en-US" dirty="0" smtClean="0"/>
              <a:t>DO you accept resolution to CID 16643 in doc 11-18/1958r2?</a:t>
            </a:r>
          </a:p>
          <a:p>
            <a:endParaRPr lang="en-US" dirty="0"/>
          </a:p>
          <a:p>
            <a:r>
              <a:rPr lang="en-US" dirty="0" smtClean="0"/>
              <a:t>Approved pending editorial changes.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7754602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11-18/1519 (Robert Stacey)</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16687, 16688 and </a:t>
            </a:r>
            <a:r>
              <a:rPr lang="en-GB" dirty="0" smtClean="0"/>
              <a:t>16689 in doc 11-18/1519r1?</a:t>
            </a:r>
          </a:p>
          <a:p>
            <a:endParaRPr lang="en-GB" dirty="0"/>
          </a:p>
          <a:p>
            <a:r>
              <a:rPr lang="en-GB" dirty="0" smtClean="0"/>
              <a:t>Y/N/A: 14/24/14</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1961852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November 14,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Ad hoc #1: PHY </a:t>
            </a:r>
            <a:r>
              <a:rPr lang="en-US" altLang="en-US" dirty="0">
                <a:sym typeface="Wingdings" panose="05000000000000000000" pitchFamily="2" charset="2"/>
              </a:rPr>
              <a:t> </a:t>
            </a:r>
            <a:r>
              <a:rPr lang="en-US" altLang="en-US" dirty="0" err="1">
                <a:sym typeface="Wingdings" panose="05000000000000000000" pitchFamily="2" charset="2"/>
              </a:rPr>
              <a:t>Chitlada</a:t>
            </a:r>
            <a:r>
              <a:rPr lang="en-US" altLang="en-US" dirty="0">
                <a:sym typeface="Wingdings" panose="05000000000000000000" pitchFamily="2" charset="2"/>
              </a:rPr>
              <a:t> 1</a:t>
            </a:r>
            <a:endParaRPr lang="en-US" altLang="en-US" dirty="0"/>
          </a:p>
          <a:p>
            <a:pPr lvl="1">
              <a:lnSpc>
                <a:spcPct val="80000"/>
              </a:lnSpc>
              <a:buFont typeface="Arial" panose="020B0604020202020204" pitchFamily="34" charset="0"/>
              <a:buChar char="•"/>
            </a:pPr>
            <a:r>
              <a:rPr lang="en-US" altLang="en-US" dirty="0"/>
              <a:t>Ad hoc #2: MAC </a:t>
            </a:r>
            <a:r>
              <a:rPr lang="en-US" altLang="en-US" dirty="0">
                <a:sym typeface="Wingdings" panose="05000000000000000000" pitchFamily="2" charset="2"/>
              </a:rPr>
              <a:t> </a:t>
            </a:r>
            <a:r>
              <a:rPr lang="en-US" altLang="en-US" dirty="0" err="1">
                <a:sym typeface="Wingdings" panose="05000000000000000000" pitchFamily="2" charset="2"/>
              </a:rPr>
              <a:t>Chitlada</a:t>
            </a:r>
            <a:r>
              <a:rPr lang="en-US" altLang="en-US" dirty="0">
                <a:sym typeface="Wingdings" panose="05000000000000000000" pitchFamily="2" charset="2"/>
              </a:rPr>
              <a:t> 3</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November 15, 08:00 </a:t>
            </a:r>
            <a:r>
              <a:rPr lang="en-US" altLang="en-US" dirty="0"/>
              <a:t>– </a:t>
            </a:r>
            <a:r>
              <a:rPr lang="en-US" altLang="en-US" dirty="0" smtClean="0"/>
              <a:t>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November 15, 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January 2019</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361660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Approve the TG CA document</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5018786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corresponding modification to 11ax spec draft D3.2 as in 11-18/1832r0?</a:t>
            </a:r>
          </a:p>
          <a:p>
            <a:pPr lvl="1"/>
            <a:r>
              <a:rPr lang="en-US" altLang="zh-CN" dirty="0"/>
              <a:t>CID 16700, 16982</a:t>
            </a:r>
            <a:endPar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120615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corresponding modification to 11ax spec draft D3.2 as in </a:t>
            </a:r>
            <a:r>
              <a:rPr lang="en-US" altLang="zh-CN" dirty="0" smtClean="0"/>
              <a:t>11-18/1764r0</a:t>
            </a:r>
            <a:endParaRPr lang="en-US" altLang="zh-CN" dirty="0"/>
          </a:p>
          <a:p>
            <a:pPr lvl="1"/>
            <a:r>
              <a:rPr lang="en-US" altLang="zh-CN" dirty="0"/>
              <a:t>CID </a:t>
            </a:r>
            <a:r>
              <a:rPr lang="en-GB" altLang="zh-CN" dirty="0"/>
              <a:t>16179, 15979</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9300815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comment resolution to the following CIDs and corresponding modification to 11ax spec draft D3.2 as in 11-18/1735r0?</a:t>
            </a:r>
          </a:p>
          <a:p>
            <a:pPr lvl="1"/>
            <a:r>
              <a:rPr lang="en-US" altLang="zh-CN" dirty="0"/>
              <a:t>CID 16773, 16572, 15917, 16553, 16554, 16550, 16552, 16724, 16520, 16555, 16705</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661227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without those marked in red and corresponding modification to 11ax spec draft D3.2 as in </a:t>
            </a:r>
            <a:r>
              <a:rPr lang="en-US" altLang="zh-CN" dirty="0" smtClean="0"/>
              <a:t>11-18/1759r1</a:t>
            </a:r>
            <a:endParaRPr lang="en-US" altLang="zh-CN" dirty="0"/>
          </a:p>
          <a:p>
            <a:pPr lvl="1"/>
            <a:r>
              <a:rPr lang="en-US" altLang="zh-CN" dirty="0"/>
              <a:t>CID </a:t>
            </a:r>
            <a:r>
              <a:rPr lang="en-GB" altLang="zh-CN" dirty="0"/>
              <a:t>16779, 16989, 16229, 16348, </a:t>
            </a:r>
            <a:r>
              <a:rPr lang="en-GB" altLang="zh-CN" strike="sngStrike" dirty="0">
                <a:solidFill>
                  <a:srgbClr val="FF0000"/>
                </a:solidFill>
              </a:rPr>
              <a:t>17128,</a:t>
            </a:r>
            <a:r>
              <a:rPr lang="en-GB" altLang="zh-CN" dirty="0"/>
              <a:t> 1</a:t>
            </a:r>
            <a:r>
              <a:rPr lang="en-US" altLang="zh-CN" dirty="0"/>
              <a:t>6990, 16830, 15967, </a:t>
            </a:r>
            <a:r>
              <a:rPr lang="en-US" altLang="zh-CN" strike="sngStrike" dirty="0">
                <a:solidFill>
                  <a:srgbClr val="FF0000"/>
                </a:solidFill>
              </a:rPr>
              <a:t>15801,</a:t>
            </a:r>
            <a:r>
              <a:rPr lang="en-US" altLang="zh-CN" dirty="0">
                <a:solidFill>
                  <a:srgbClr val="FF0000"/>
                </a:solidFill>
              </a:rPr>
              <a:t> </a:t>
            </a:r>
            <a:r>
              <a:rPr lang="en-US" altLang="zh-CN" strike="sngStrike" dirty="0">
                <a:solidFill>
                  <a:srgbClr val="FF0000"/>
                </a:solidFill>
              </a:rPr>
              <a:t>16600,</a:t>
            </a:r>
            <a:r>
              <a:rPr lang="en-US" altLang="zh-CN" dirty="0">
                <a:solidFill>
                  <a:srgbClr val="FF0000"/>
                </a:solidFill>
              </a:rPr>
              <a:t> </a:t>
            </a:r>
            <a:r>
              <a:rPr lang="en-US" altLang="zh-CN" dirty="0"/>
              <a:t>16349, 16262, 16829, 16134, 16051, 16635, 16855, 15951, 16065, 16306, 16778, 16834, 16828, 16736, 16831, 15969, </a:t>
            </a:r>
            <a:r>
              <a:rPr lang="en-US" altLang="zh-CN" strike="sngStrike" dirty="0">
                <a:solidFill>
                  <a:srgbClr val="FF0000"/>
                </a:solidFill>
              </a:rPr>
              <a:t>16004,</a:t>
            </a:r>
            <a:r>
              <a:rPr lang="en-US" altLang="zh-CN" strike="sngStrike" dirty="0"/>
              <a:t> </a:t>
            </a:r>
            <a:r>
              <a:rPr lang="en-US" altLang="zh-CN" dirty="0"/>
              <a:t>16780, 16781, 16782, 16784</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002627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corresponding modification to 11ax spec draft D3.2 as in 11-18/1849r1?</a:t>
            </a:r>
          </a:p>
          <a:p>
            <a:pPr lvl="1"/>
            <a:r>
              <a:rPr lang="en-US" altLang="zh-CN" dirty="0"/>
              <a:t>CID </a:t>
            </a:r>
            <a:r>
              <a:rPr lang="en-GB" altLang="zh-CN" dirty="0"/>
              <a:t>17095, 16699, 16025, 15793, 15600, 15601, 16826</a:t>
            </a:r>
            <a:endParaRPr lang="en-US" altLang="zh-CN" dirty="0"/>
          </a:p>
          <a:p>
            <a:pPr lvl="1"/>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1825766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corresponding modification as in 11-18/1841r1?</a:t>
            </a:r>
          </a:p>
          <a:p>
            <a:pPr lvl="1"/>
            <a:r>
              <a:rPr lang="en-US" altLang="zh-CN" dirty="0"/>
              <a:t>CID </a:t>
            </a:r>
            <a:r>
              <a:rPr lang="en-GB" altLang="zh-CN" dirty="0"/>
              <a:t>15660, 16259, 16314, 16315, 16341, 16522, 16524, 16726, 16725, 16772, 16774, 16776, 16777, 16964</a:t>
            </a:r>
          </a:p>
          <a:p>
            <a:pPr lvl="1"/>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70076570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corresponding modification to 11ax spec draft D3.2 as in </a:t>
            </a:r>
            <a:r>
              <a:rPr lang="en-US" altLang="zh-CN" dirty="0" smtClean="0"/>
              <a:t>11-18/1842r2</a:t>
            </a:r>
          </a:p>
          <a:p>
            <a:pPr lvl="1"/>
            <a:r>
              <a:rPr lang="en-US" altLang="zh-CN" dirty="0" smtClean="0"/>
              <a:t>CID </a:t>
            </a:r>
            <a:r>
              <a:rPr lang="en-GB" altLang="zh-CN" dirty="0" smtClean="0"/>
              <a:t>15596, 15599, 16189, 16336, 16418, 6838, 16669, 15954,  7102, 16043, 15665, 15980</a:t>
            </a:r>
            <a:endParaRPr lang="zh-CN" altLang="zh-CN"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279118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50</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 and corresponding modification to 11ax spec draft D3.2 as in 11-18/1534r3?</a:t>
            </a:r>
          </a:p>
          <a:p>
            <a:pPr lvl="1"/>
            <a:r>
              <a:rPr lang="en-US" altLang="zh-CN" dirty="0" smtClean="0"/>
              <a:t>CID 16981</a:t>
            </a:r>
            <a:endPar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a:t>
            </a:r>
            <a:endParaRPr lang="zh-CN" altLang="en-US" dirty="0"/>
          </a:p>
        </p:txBody>
      </p:sp>
      <p:sp>
        <p:nvSpPr>
          <p:cNvPr id="9" name="日期占位符 3"/>
          <p:cNvSpPr>
            <a:spLocks noGrp="1"/>
          </p:cNvSpPr>
          <p:nvPr>
            <p:ph type="dt" sz="half" idx="4294967295"/>
          </p:nvPr>
        </p:nvSpPr>
        <p:spPr>
          <a:xfrm>
            <a:off x="696913" y="332601"/>
            <a:ext cx="878446" cy="276999"/>
          </a:xfrm>
          <a:prstGeom prst="rect">
            <a:avLst/>
          </a:prstGeom>
        </p:spPr>
        <p:txBody>
          <a:bodyPr/>
          <a:lstStyle/>
          <a:p>
            <a:pPr>
              <a:defRPr/>
            </a:pPr>
            <a:r>
              <a:rPr lang="en-US" dirty="0" smtClean="0"/>
              <a:t>Sep 2018</a:t>
            </a:r>
            <a:endParaRPr lang="en-US" dirty="0"/>
          </a:p>
        </p:txBody>
      </p:sp>
    </p:spTree>
    <p:extLst>
      <p:ext uri="{BB962C8B-B14F-4D97-AF65-F5344CB8AC3E}">
        <p14:creationId xmlns:p14="http://schemas.microsoft.com/office/powerpoint/2010/main" val="244821565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51</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corresponding modification to 11ax spec draft D3.2 as in 11-18/1848r1</a:t>
            </a:r>
          </a:p>
          <a:p>
            <a:pPr lvl="1"/>
            <a:r>
              <a:rPr lang="en-US" altLang="zh-CN" dirty="0" smtClean="0"/>
              <a:t>CID </a:t>
            </a:r>
            <a:r>
              <a:rPr lang="en-GB" altLang="zh-CN" dirty="0" smtClean="0"/>
              <a:t>17100</a:t>
            </a:r>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878446" cy="276999"/>
          </a:xfrm>
          <a:prstGeom prst="rect">
            <a:avLst/>
          </a:prstGeom>
        </p:spPr>
        <p:txBody>
          <a:bodyPr/>
          <a:lstStyle/>
          <a:p>
            <a:pPr>
              <a:defRPr/>
            </a:pPr>
            <a:r>
              <a:rPr lang="en-US" dirty="0" smtClean="0"/>
              <a:t>Sep 2018</a:t>
            </a:r>
            <a:endParaRPr lang="en-US" dirty="0"/>
          </a:p>
        </p:txBody>
      </p:sp>
    </p:spTree>
    <p:extLst>
      <p:ext uri="{BB962C8B-B14F-4D97-AF65-F5344CB8AC3E}">
        <p14:creationId xmlns:p14="http://schemas.microsoft.com/office/powerpoint/2010/main" val="401052818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52</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corresponding modification to 11ax spec draft D3.2 as in 11-18/1734r1</a:t>
            </a:r>
          </a:p>
          <a:p>
            <a:pPr lvl="1"/>
            <a:r>
              <a:rPr lang="en-US" altLang="zh-CN" dirty="0" smtClean="0"/>
              <a:t>CID 16632, 16692, 16693, 16694</a:t>
            </a:r>
            <a:endParaRPr lang="en-GB" altLang="zh-CN" dirty="0" smtClean="0"/>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878446" cy="276999"/>
          </a:xfrm>
          <a:prstGeom prst="rect">
            <a:avLst/>
          </a:prstGeom>
        </p:spPr>
        <p:txBody>
          <a:bodyPr/>
          <a:lstStyle/>
          <a:p>
            <a:pPr>
              <a:defRPr/>
            </a:pPr>
            <a:r>
              <a:rPr lang="en-US" dirty="0" smtClean="0"/>
              <a:t>Sep 2018</a:t>
            </a:r>
            <a:endParaRPr lang="en-US" dirty="0"/>
          </a:p>
        </p:txBody>
      </p:sp>
    </p:spTree>
    <p:extLst>
      <p:ext uri="{BB962C8B-B14F-4D97-AF65-F5344CB8AC3E}">
        <p14:creationId xmlns:p14="http://schemas.microsoft.com/office/powerpoint/2010/main" val="88105526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53</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corresponding modification to 11ax spec draft D3.2 as in 11-18/1790r1</a:t>
            </a:r>
          </a:p>
          <a:p>
            <a:pPr lvl="1"/>
            <a:r>
              <a:rPr lang="en-US" altLang="zh-CN" dirty="0" smtClean="0"/>
              <a:t>CID 16008, 15626, </a:t>
            </a:r>
            <a:r>
              <a:rPr lang="en-US" altLang="zh-CN" dirty="0"/>
              <a:t>16525, 16733, 15465, 16706, 16526, 16528, 16529, 16852, 16843, 16536, 16854, 16853</a:t>
            </a:r>
            <a:r>
              <a:rPr lang="en-US" altLang="zh-CN" dirty="0" smtClean="0"/>
              <a:t>, 16856, 16993, 16871, 15572, 16716, 16717</a:t>
            </a:r>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878446" cy="276999"/>
          </a:xfrm>
          <a:prstGeom prst="rect">
            <a:avLst/>
          </a:prstGeom>
        </p:spPr>
        <p:txBody>
          <a:bodyPr/>
          <a:lstStyle/>
          <a:p>
            <a:pPr>
              <a:defRPr/>
            </a:pPr>
            <a:r>
              <a:rPr lang="en-US" dirty="0" smtClean="0"/>
              <a:t>Sep 2018</a:t>
            </a:r>
            <a:endParaRPr lang="en-US" dirty="0"/>
          </a:p>
        </p:txBody>
      </p:sp>
    </p:spTree>
    <p:extLst>
      <p:ext uri="{BB962C8B-B14F-4D97-AF65-F5344CB8AC3E}">
        <p14:creationId xmlns:p14="http://schemas.microsoft.com/office/powerpoint/2010/main" val="33788154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54</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 and corresponding modification to 11ax spec draft D3.2 as in 11-18/1759r2</a:t>
            </a:r>
          </a:p>
          <a:p>
            <a:pPr lvl="1"/>
            <a:r>
              <a:rPr lang="en-US" altLang="zh-CN" dirty="0" smtClean="0"/>
              <a:t>CID 17128</a:t>
            </a:r>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878446" cy="276999"/>
          </a:xfrm>
          <a:prstGeom prst="rect">
            <a:avLst/>
          </a:prstGeom>
        </p:spPr>
        <p:txBody>
          <a:bodyPr/>
          <a:lstStyle/>
          <a:p>
            <a:pPr>
              <a:defRPr/>
            </a:pPr>
            <a:r>
              <a:rPr lang="en-US" dirty="0" smtClean="0"/>
              <a:t>Sep 2018</a:t>
            </a:r>
            <a:endParaRPr lang="en-US" dirty="0"/>
          </a:p>
        </p:txBody>
      </p:sp>
    </p:spTree>
    <p:extLst>
      <p:ext uri="{BB962C8B-B14F-4D97-AF65-F5344CB8AC3E}">
        <p14:creationId xmlns:p14="http://schemas.microsoft.com/office/powerpoint/2010/main" val="322988109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6139720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a:t>
            </a:r>
            <a:r>
              <a:rPr lang="en-GB" dirty="0"/>
              <a:t>15796, 16603, 15797, 15798, 17020, 17021, 17022, 15799, 16598, 17023, 15800, 16599, 16967, 15801, 16600, 15802, 16601, 16966</a:t>
            </a:r>
            <a:r>
              <a:rPr lang="en-US" dirty="0"/>
              <a:t> in doc </a:t>
            </a:r>
            <a:r>
              <a:rPr lang="en-US" dirty="0" smtClean="0"/>
              <a:t>11-18/1181r4</a:t>
            </a:r>
            <a:endParaRPr lang="en-US" dirty="0"/>
          </a:p>
          <a:p>
            <a:endParaRPr lang="en-US" dirty="0"/>
          </a:p>
          <a:p>
            <a:r>
              <a:rPr lang="en-US" dirty="0" smtClean="0"/>
              <a:t>Move:				Second:</a:t>
            </a:r>
          </a:p>
          <a:p>
            <a:r>
              <a:rPr lang="en-US" dirty="0" smtClean="0"/>
              <a:t>Y/N/A</a:t>
            </a:r>
            <a:r>
              <a:rPr lang="en-US" dirty="0"/>
              <a:t>: </a:t>
            </a:r>
            <a:endParaRPr lang="en-US" dirty="0" smtClean="0"/>
          </a:p>
          <a:p>
            <a:endParaRPr lang="en-US" dirty="0"/>
          </a:p>
          <a:p>
            <a:r>
              <a:rPr lang="en-US" dirty="0" smtClean="0"/>
              <a:t>SP passed in September but it hasn’t been converted to a motion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215421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a:t>
            </a:r>
            <a:r>
              <a:rPr lang="en-GB" dirty="0"/>
              <a:t> 16876, 16877, 16878, 16879, 16880, 16881, 16882, 16883, 16884, 16885, 16886, 16887, 16888, 16889, 16890,16891, 16892, 16893, 16894, 16895, 16896, 16897, 16898, 16899, 16900, 16901, 16902, 16903, 16904, 16905 in doc </a:t>
            </a:r>
            <a:r>
              <a:rPr lang="en-GB" dirty="0" smtClean="0"/>
              <a:t>11-18/1532r2</a:t>
            </a:r>
          </a:p>
          <a:p>
            <a:endParaRPr lang="en-GB" dirty="0"/>
          </a:p>
          <a:p>
            <a:r>
              <a:rPr lang="en-GB" dirty="0" smtClean="0"/>
              <a:t>Move: Osama </a:t>
            </a:r>
            <a:r>
              <a:rPr lang="en-GB" dirty="0" err="1" smtClean="0"/>
              <a:t>Aboul-Magd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08640005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15183, </a:t>
            </a:r>
            <a:r>
              <a:rPr lang="en-GB" dirty="0" smtClean="0"/>
              <a:t>16081</a:t>
            </a:r>
            <a:r>
              <a:rPr lang="en-GB" dirty="0"/>
              <a:t>,</a:t>
            </a:r>
            <a:r>
              <a:rPr lang="en-GB" dirty="0" smtClean="0"/>
              <a:t> </a:t>
            </a:r>
            <a:r>
              <a:rPr lang="en-GB" dirty="0"/>
              <a:t>16383</a:t>
            </a:r>
            <a:r>
              <a:rPr lang="en-US" dirty="0"/>
              <a:t>, </a:t>
            </a:r>
            <a:r>
              <a:rPr lang="en-GB" dirty="0"/>
              <a:t>15912, 16075, 16701, 17054, 17055, and 17056 in doc </a:t>
            </a:r>
            <a:r>
              <a:rPr lang="en-GB" dirty="0" smtClean="0"/>
              <a:t>11-18/1852r2</a:t>
            </a:r>
            <a:endParaRPr lang="en-GB" dirty="0"/>
          </a:p>
          <a:p>
            <a:endParaRPr lang="en-US" dirty="0" smtClean="0"/>
          </a:p>
          <a:p>
            <a:r>
              <a:rPr lang="en-US" dirty="0" smtClean="0"/>
              <a:t>Move: Osama </a:t>
            </a:r>
            <a:r>
              <a:rPr lang="en-US" dirty="0" err="1" smtClean="0"/>
              <a:t>Aboul-Magd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88775707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15158, 15803, 15804, 16026, 16041, 16103, 16144, 16160, 16161, 16184, 16211, 16255 </a:t>
            </a:r>
            <a:r>
              <a:rPr lang="en-US" dirty="0"/>
              <a:t>in doc </a:t>
            </a:r>
            <a:r>
              <a:rPr lang="en-US" dirty="0" smtClean="0"/>
              <a:t>11-18/1800r1</a:t>
            </a:r>
          </a:p>
          <a:p>
            <a:endParaRPr lang="en-US" dirty="0"/>
          </a:p>
          <a:p>
            <a:r>
              <a:rPr lang="en-US" dirty="0" smtClean="0"/>
              <a:t>Move: Po-Kai Huang</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693231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 to CID 16668 in doc </a:t>
            </a:r>
            <a:r>
              <a:rPr lang="en-US" dirty="0" smtClean="0"/>
              <a:t>11-18/1799r1</a:t>
            </a:r>
          </a:p>
          <a:p>
            <a:endParaRPr lang="en-US" dirty="0"/>
          </a:p>
          <a:p>
            <a:r>
              <a:rPr lang="en-US" dirty="0" smtClean="0"/>
              <a:t>Move: Po-Kai Huang</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7849901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16367, 15805, 15806, 16078, 16001, 16000, 16443, 15743, 15839, 16327, </a:t>
            </a:r>
            <a:r>
              <a:rPr lang="en-GB" dirty="0" smtClean="0"/>
              <a:t>16326</a:t>
            </a:r>
            <a:r>
              <a:rPr lang="en-GB" dirty="0"/>
              <a:t>, 15884, </a:t>
            </a:r>
            <a:r>
              <a:rPr lang="en-GB" dirty="0" smtClean="0"/>
              <a:t>15886 in doc 11-18/1775r1</a:t>
            </a:r>
          </a:p>
          <a:p>
            <a:pPr lvl="0"/>
            <a:endParaRPr lang="en-GB" dirty="0" smtClean="0"/>
          </a:p>
          <a:p>
            <a:pPr lvl="0"/>
            <a:r>
              <a:rPr lang="en-GB" dirty="0" smtClean="0"/>
              <a:t>Move: Alfred </a:t>
            </a:r>
            <a:r>
              <a:rPr lang="en-GB" dirty="0" err="1" smtClean="0"/>
              <a:t>Asterjadhi</a:t>
            </a:r>
            <a:endParaRPr lang="en-GB" dirty="0" smtClean="0"/>
          </a:p>
          <a:p>
            <a:pPr lvl="0"/>
            <a:r>
              <a:rPr lang="en-GB" dirty="0" smtClean="0"/>
              <a:t>Accepted with no objection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9943845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15002, 15036, 15044, 15163, 15903, 16472, 16737, 16490, 16120, 15007, </a:t>
            </a:r>
            <a:r>
              <a:rPr lang="en-GB" dirty="0" smtClean="0"/>
              <a:t>17111 in doc 11-18/1473r2</a:t>
            </a:r>
          </a:p>
          <a:p>
            <a:pPr lvl="0"/>
            <a:endParaRPr lang="en-GB" dirty="0"/>
          </a:p>
          <a:p>
            <a:pPr lvl="0"/>
            <a:r>
              <a:rPr lang="en-GB" dirty="0" smtClean="0"/>
              <a:t>Move: Alfred </a:t>
            </a:r>
            <a:r>
              <a:rPr lang="en-GB" dirty="0" err="1" smtClean="0"/>
              <a:t>Asterjadhi</a:t>
            </a:r>
            <a:endParaRPr lang="en-GB" dirty="0" smtClean="0"/>
          </a:p>
          <a:p>
            <a:pPr lvl="0"/>
            <a:endParaRPr lang="en-GB" dirty="0"/>
          </a:p>
          <a:p>
            <a:pPr lvl="0"/>
            <a:r>
              <a:rPr lang="en-GB" dirty="0" smtClean="0"/>
              <a:t>SP is deferred</a:t>
            </a:r>
          </a:p>
          <a:p>
            <a:pPr lvl="0"/>
            <a:r>
              <a:rPr lang="en-GB" dirty="0" smtClean="0"/>
              <a:t>SP was reconsidered and 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23970796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15094, 15095, 15849, 16424, 16453, </a:t>
            </a:r>
            <a:r>
              <a:rPr lang="en-GB" dirty="0">
                <a:solidFill>
                  <a:schemeClr val="tx1"/>
                </a:solidFill>
              </a:rPr>
              <a:t>16961</a:t>
            </a:r>
            <a:r>
              <a:rPr lang="en-GB" dirty="0"/>
              <a:t>, </a:t>
            </a:r>
            <a:r>
              <a:rPr lang="en-GB" dirty="0" smtClean="0">
                <a:solidFill>
                  <a:schemeClr val="tx1"/>
                </a:solidFill>
              </a:rPr>
              <a:t>16962</a:t>
            </a:r>
            <a:r>
              <a:rPr lang="en-US" dirty="0" smtClean="0"/>
              <a:t> in doc 11-18/1474r2</a:t>
            </a:r>
          </a:p>
          <a:p>
            <a:endParaRPr lang="en-US" dirty="0"/>
          </a:p>
          <a:p>
            <a:r>
              <a:rPr lang="en-US" dirty="0" smtClean="0"/>
              <a:t>Move: Alfred </a:t>
            </a:r>
            <a:r>
              <a:rPr lang="en-US" dirty="0" err="1" smtClean="0"/>
              <a:t>Asterjadhi</a:t>
            </a:r>
            <a:endParaRPr lang="en-US" dirty="0" smtClean="0"/>
          </a:p>
          <a:p>
            <a:endParaRPr lang="en-US" dirty="0"/>
          </a:p>
          <a:p>
            <a:r>
              <a:rPr lang="en-US" dirty="0" smtClean="0"/>
              <a:t>Accepted with no objection.</a:t>
            </a:r>
          </a:p>
          <a:p>
            <a:r>
              <a:rPr lang="en-US" dirty="0" smtClean="0"/>
              <a:t>CID written in red is waiting for feedback- done</a:t>
            </a:r>
          </a:p>
          <a:p>
            <a:r>
              <a:rPr lang="en-US" dirty="0" smtClean="0"/>
              <a:t>Revision number change (r2) for editor instructions.</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6616679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a:t>
            </a:r>
            <a:r>
              <a:rPr lang="en-GB" dirty="0" smtClean="0"/>
              <a:t>CIDs </a:t>
            </a:r>
            <a:r>
              <a:rPr lang="en-GB" dirty="0"/>
              <a:t>15565, </a:t>
            </a:r>
            <a:r>
              <a:rPr lang="en-GB" dirty="0">
                <a:solidFill>
                  <a:srgbClr val="FF0000"/>
                </a:solidFill>
              </a:rPr>
              <a:t>15933</a:t>
            </a:r>
            <a:r>
              <a:rPr lang="en-GB" dirty="0"/>
              <a:t>, </a:t>
            </a:r>
            <a:r>
              <a:rPr lang="en-GB" dirty="0">
                <a:solidFill>
                  <a:srgbClr val="FF0000"/>
                </a:solidFill>
              </a:rPr>
              <a:t>15939</a:t>
            </a:r>
            <a:r>
              <a:rPr lang="en-GB" dirty="0"/>
              <a:t>, 16175, 16224, 16360, </a:t>
            </a:r>
            <a:r>
              <a:rPr lang="en-GB" dirty="0">
                <a:solidFill>
                  <a:srgbClr val="FF0000"/>
                </a:solidFill>
              </a:rPr>
              <a:t>16487</a:t>
            </a:r>
            <a:r>
              <a:rPr lang="en-GB" dirty="0"/>
              <a:t>, and </a:t>
            </a:r>
            <a:r>
              <a:rPr lang="en-GB" dirty="0" smtClean="0"/>
              <a:t>17009</a:t>
            </a:r>
            <a:r>
              <a:rPr lang="en-GB" dirty="0"/>
              <a:t> </a:t>
            </a:r>
            <a:r>
              <a:rPr lang="en-GB" dirty="0" smtClean="0"/>
              <a:t>in doc 11-18/1876r0 </a:t>
            </a:r>
          </a:p>
          <a:p>
            <a:endParaRPr lang="en-GB" dirty="0"/>
          </a:p>
          <a:p>
            <a:r>
              <a:rPr lang="en-GB" dirty="0" smtClean="0"/>
              <a:t>Move: Osama </a:t>
            </a:r>
            <a:r>
              <a:rPr lang="en-GB" dirty="0" err="1" smtClean="0"/>
              <a:t>Aboul-Magd</a:t>
            </a:r>
            <a:endParaRPr lang="en-GB" dirty="0" smtClean="0"/>
          </a:p>
          <a:p>
            <a:r>
              <a:rPr lang="en-GB"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78811770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15093, 15130, 15131, 15752 15753 and </a:t>
            </a:r>
            <a:r>
              <a:rPr lang="en-GB" dirty="0" smtClean="0"/>
              <a:t>17048</a:t>
            </a:r>
            <a:r>
              <a:rPr lang="en-GB" dirty="0"/>
              <a:t> </a:t>
            </a:r>
            <a:r>
              <a:rPr lang="en-GB" dirty="0" smtClean="0"/>
              <a:t>in doc 11-18/1830r1</a:t>
            </a:r>
          </a:p>
          <a:p>
            <a:endParaRPr lang="en-GB" dirty="0"/>
          </a:p>
          <a:p>
            <a:r>
              <a:rPr lang="en-GB" dirty="0" smtClean="0"/>
              <a:t>Move: </a:t>
            </a:r>
            <a:r>
              <a:rPr lang="en-GB" dirty="0" err="1" smtClean="0"/>
              <a:t>Jarkko</a:t>
            </a:r>
            <a:r>
              <a:rPr lang="en-GB" dirty="0" smtClean="0"/>
              <a:t> </a:t>
            </a:r>
            <a:r>
              <a:rPr lang="en-GB" dirty="0" err="1" smtClean="0"/>
              <a:t>Kneckt</a:t>
            </a:r>
            <a:endParaRPr lang="en-GB" dirty="0" smtClean="0"/>
          </a:p>
          <a:p>
            <a:r>
              <a:rPr lang="en-GB" dirty="0" smtClean="0"/>
              <a:t>SP is deferred</a:t>
            </a:r>
          </a:p>
          <a:p>
            <a:r>
              <a:rPr lang="en-GB" dirty="0" smtClean="0"/>
              <a:t>Reconsidered on Friday AM1. current revision is r1.  </a:t>
            </a:r>
          </a:p>
          <a:p>
            <a:r>
              <a:rPr lang="en-GB" dirty="0" smtClean="0"/>
              <a:t>SP approved with no objection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161140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16252, 16683, </a:t>
            </a:r>
            <a:r>
              <a:rPr lang="en-GB" dirty="0" smtClean="0"/>
              <a:t>17088 in doc 11-18/1857r2</a:t>
            </a:r>
          </a:p>
          <a:p>
            <a:endParaRPr lang="en-GB" dirty="0"/>
          </a:p>
          <a:p>
            <a:r>
              <a:rPr lang="en-GB" dirty="0" smtClean="0"/>
              <a:t>Move: </a:t>
            </a:r>
            <a:r>
              <a:rPr lang="en-GB" dirty="0" err="1" smtClean="0"/>
              <a:t>Liwen</a:t>
            </a:r>
            <a:r>
              <a:rPr lang="en-GB" dirty="0" smtClean="0"/>
              <a:t> Chu</a:t>
            </a:r>
          </a:p>
          <a:p>
            <a:r>
              <a:rPr lang="en-GB"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27686176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smtClean="0"/>
              <a:t>15730</a:t>
            </a:r>
            <a:r>
              <a:rPr lang="en-GB" dirty="0"/>
              <a:t>, 15815, 15038, </a:t>
            </a:r>
            <a:r>
              <a:rPr lang="en-GB" dirty="0" smtClean="0"/>
              <a:t>15047 in doc 11-18/1867r1</a:t>
            </a:r>
          </a:p>
          <a:p>
            <a:endParaRPr lang="en-GB" dirty="0"/>
          </a:p>
          <a:p>
            <a:r>
              <a:rPr lang="en-GB" dirty="0" smtClean="0"/>
              <a:t>Move: Laurent </a:t>
            </a:r>
            <a:r>
              <a:rPr lang="en-GB" dirty="0" err="1" smtClean="0"/>
              <a:t>Cariou</a:t>
            </a:r>
            <a:endParaRPr lang="en-GB" dirty="0" smtClean="0"/>
          </a:p>
          <a:p>
            <a:r>
              <a:rPr lang="en-GB" dirty="0" smtClean="0"/>
              <a:t>No objection</a:t>
            </a:r>
          </a:p>
          <a:p>
            <a:endParaRPr lang="en-GB" dirty="0" smtClean="0"/>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85638446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solidFill>
                  <a:srgbClr val="FF0000"/>
                </a:solidFill>
              </a:rPr>
              <a:t>15175</a:t>
            </a:r>
            <a:r>
              <a:rPr lang="en-GB" dirty="0"/>
              <a:t>, 15652</a:t>
            </a:r>
            <a:r>
              <a:rPr lang="en-GB" dirty="0">
                <a:solidFill>
                  <a:srgbClr val="FF0000"/>
                </a:solidFill>
              </a:rPr>
              <a:t>, 16411</a:t>
            </a:r>
            <a:r>
              <a:rPr lang="en-GB" dirty="0"/>
              <a:t>, 17077, 17001, 16124, </a:t>
            </a:r>
            <a:r>
              <a:rPr lang="en-GB" dirty="0" smtClean="0"/>
              <a:t>15716</a:t>
            </a:r>
            <a:r>
              <a:rPr lang="en-US" dirty="0" smtClean="0"/>
              <a:t> in doc 11-18/1866r1</a:t>
            </a:r>
          </a:p>
          <a:p>
            <a:endParaRPr lang="en-US" dirty="0" smtClean="0"/>
          </a:p>
          <a:p>
            <a:r>
              <a:rPr lang="en-US" dirty="0" smtClean="0"/>
              <a:t>Move: Laurent </a:t>
            </a:r>
            <a:r>
              <a:rPr lang="en-US" dirty="0" err="1" smtClean="0"/>
              <a:t>Cariou</a:t>
            </a:r>
            <a:endParaRPr lang="en-US" dirty="0" smtClean="0"/>
          </a:p>
          <a:p>
            <a:r>
              <a:rPr lang="en-US" dirty="0" smtClean="0"/>
              <a:t>No objection to resolutions to CIDs written in black</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93800217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smtClean="0"/>
              <a:t>15621 </a:t>
            </a:r>
            <a:r>
              <a:rPr lang="en-GB" dirty="0">
                <a:solidFill>
                  <a:srgbClr val="FF0000"/>
                </a:solidFill>
              </a:rPr>
              <a:t>15818</a:t>
            </a:r>
            <a:r>
              <a:rPr lang="en-GB" dirty="0"/>
              <a:t> </a:t>
            </a:r>
            <a:r>
              <a:rPr lang="en-GB" dirty="0">
                <a:solidFill>
                  <a:srgbClr val="FF0000"/>
                </a:solidFill>
              </a:rPr>
              <a:t>15819</a:t>
            </a:r>
            <a:r>
              <a:rPr lang="en-GB" dirty="0"/>
              <a:t> </a:t>
            </a:r>
            <a:r>
              <a:rPr lang="en-GB" dirty="0">
                <a:solidFill>
                  <a:srgbClr val="FF0000"/>
                </a:solidFill>
              </a:rPr>
              <a:t>15830</a:t>
            </a:r>
            <a:r>
              <a:rPr lang="en-GB" dirty="0"/>
              <a:t> 15836 </a:t>
            </a:r>
            <a:r>
              <a:rPr lang="en-GB" dirty="0">
                <a:solidFill>
                  <a:srgbClr val="FF0000"/>
                </a:solidFill>
              </a:rPr>
              <a:t>15837</a:t>
            </a:r>
            <a:r>
              <a:rPr lang="en-GB" dirty="0"/>
              <a:t> 16057 16394 17126 15622 </a:t>
            </a:r>
            <a:r>
              <a:rPr lang="en-GB" dirty="0" smtClean="0"/>
              <a:t>16783</a:t>
            </a:r>
            <a:r>
              <a:rPr lang="en-GB" dirty="0"/>
              <a:t> </a:t>
            </a:r>
            <a:r>
              <a:rPr lang="en-GB" dirty="0" smtClean="0"/>
              <a:t>in doc 11-18/1498r2</a:t>
            </a:r>
          </a:p>
          <a:p>
            <a:endParaRPr lang="en-GB" dirty="0"/>
          </a:p>
          <a:p>
            <a:r>
              <a:rPr lang="en-GB" dirty="0" smtClean="0"/>
              <a:t>Move: Laurent </a:t>
            </a:r>
            <a:r>
              <a:rPr lang="en-GB" dirty="0" err="1" smtClean="0"/>
              <a:t>Cariou</a:t>
            </a:r>
            <a:endParaRPr lang="en-GB" dirty="0" smtClean="0"/>
          </a:p>
          <a:p>
            <a:r>
              <a:rPr lang="en-GB"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43184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15179 15670 15671 15672 16430 16431 16931 </a:t>
            </a:r>
            <a:r>
              <a:rPr lang="en-GB" dirty="0">
                <a:solidFill>
                  <a:srgbClr val="FF0000"/>
                </a:solidFill>
              </a:rPr>
              <a:t>16432</a:t>
            </a:r>
            <a:r>
              <a:rPr lang="en-GB" dirty="0"/>
              <a:t> 16433 16434 16435 </a:t>
            </a:r>
            <a:r>
              <a:rPr lang="en-GB" dirty="0">
                <a:solidFill>
                  <a:srgbClr val="FFC000"/>
                </a:solidFill>
              </a:rPr>
              <a:t>17140 </a:t>
            </a:r>
            <a:r>
              <a:rPr lang="en-GB" dirty="0" smtClean="0">
                <a:solidFill>
                  <a:srgbClr val="FFC000"/>
                </a:solidFill>
              </a:rPr>
              <a:t>16449 </a:t>
            </a:r>
            <a:r>
              <a:rPr lang="en-GB" dirty="0" smtClean="0"/>
              <a:t>in doc 11-18/1844r0?</a:t>
            </a:r>
          </a:p>
          <a:p>
            <a:endParaRPr lang="en-GB" dirty="0"/>
          </a:p>
          <a:p>
            <a:endParaRPr lang="en-GB" dirty="0" smtClean="0"/>
          </a:p>
          <a:p>
            <a:r>
              <a:rPr lang="en-GB" dirty="0" smtClean="0"/>
              <a:t>Move: Ming </a:t>
            </a:r>
            <a:r>
              <a:rPr lang="en-GB" dirty="0" err="1" smtClean="0"/>
              <a:t>Gan</a:t>
            </a:r>
            <a:endParaRPr lang="en-GB" dirty="0" smtClean="0"/>
          </a:p>
          <a:p>
            <a:r>
              <a:rPr lang="en-GB" dirty="0" smtClean="0"/>
              <a:t>No objection to proposed resolution.</a:t>
            </a:r>
          </a:p>
          <a:p>
            <a:r>
              <a:rPr lang="en-GB" dirty="0" smtClean="0"/>
              <a:t>CID 16432 was discussed on Friday morning. More discussion is needed.</a:t>
            </a:r>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5521216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11-18/1472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15102, 15181, </a:t>
            </a:r>
            <a:r>
              <a:rPr lang="en-GB" dirty="0">
                <a:solidFill>
                  <a:srgbClr val="FF0000"/>
                </a:solidFill>
              </a:rPr>
              <a:t>15757</a:t>
            </a:r>
            <a:r>
              <a:rPr lang="en-GB" dirty="0"/>
              <a:t>, 15845, 16425, 16426, 16427, 16428, </a:t>
            </a:r>
            <a:r>
              <a:rPr lang="en-GB" dirty="0" smtClean="0"/>
              <a:t>16429</a:t>
            </a:r>
            <a:r>
              <a:rPr lang="en-US" dirty="0" smtClean="0"/>
              <a:t> in doc 11-18/1472r0?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26998328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15040, 15041, </a:t>
            </a:r>
            <a:r>
              <a:rPr lang="en-GB" dirty="0" smtClean="0"/>
              <a:t>15043</a:t>
            </a:r>
            <a:r>
              <a:rPr lang="en-US" dirty="0" smtClean="0"/>
              <a:t> in doc 11-18/1696r1</a:t>
            </a:r>
          </a:p>
          <a:p>
            <a:endParaRPr lang="en-US" dirty="0"/>
          </a:p>
          <a:p>
            <a:r>
              <a:rPr lang="en-US" dirty="0" smtClean="0"/>
              <a:t>Move: Alfred </a:t>
            </a:r>
            <a:r>
              <a:rPr lang="en-US" dirty="0" err="1" smtClean="0"/>
              <a:t>Asterjadhi</a:t>
            </a:r>
            <a:endParaRPr lang="en-US" dirty="0" smtClean="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5330875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15015, 15016, 15026, 15027, 15213, 15214, </a:t>
            </a:r>
            <a:r>
              <a:rPr lang="en-GB" dirty="0">
                <a:solidFill>
                  <a:srgbClr val="FF0000"/>
                </a:solidFill>
              </a:rPr>
              <a:t>15668</a:t>
            </a:r>
            <a:r>
              <a:rPr lang="en-GB" dirty="0"/>
              <a:t>, </a:t>
            </a:r>
            <a:r>
              <a:rPr lang="en-GB" dirty="0">
                <a:solidFill>
                  <a:srgbClr val="FF0000"/>
                </a:solidFill>
              </a:rPr>
              <a:t>15696</a:t>
            </a:r>
            <a:r>
              <a:rPr lang="en-GB" dirty="0"/>
              <a:t>, 16461, 16585, </a:t>
            </a:r>
            <a:r>
              <a:rPr lang="en-GB" dirty="0" smtClean="0">
                <a:solidFill>
                  <a:srgbClr val="FF0000"/>
                </a:solidFill>
              </a:rPr>
              <a:t>17143</a:t>
            </a:r>
            <a:r>
              <a:rPr lang="en-GB" dirty="0"/>
              <a:t>, 16148, 16313, </a:t>
            </a:r>
            <a:r>
              <a:rPr lang="en-GB" dirty="0" smtClean="0"/>
              <a:t>16646 in doc 11-18/1698r0</a:t>
            </a:r>
          </a:p>
          <a:p>
            <a:pPr lvl="0"/>
            <a:endParaRPr lang="en-GB" dirty="0"/>
          </a:p>
          <a:p>
            <a:pPr lvl="0"/>
            <a:r>
              <a:rPr lang="en-GB" dirty="0" smtClean="0"/>
              <a:t>Move: Alfred </a:t>
            </a:r>
            <a:r>
              <a:rPr lang="en-GB" dirty="0" err="1" smtClean="0"/>
              <a:t>Asterjadhi</a:t>
            </a:r>
            <a:endParaRPr lang="en-GB" dirty="0" smtClean="0"/>
          </a:p>
          <a:p>
            <a:pPr lvl="0"/>
            <a:r>
              <a:rPr lang="en-GB" dirty="0" smtClean="0"/>
              <a:t>No objection.</a:t>
            </a:r>
          </a:p>
          <a:p>
            <a:pPr lvl="0"/>
            <a:endParaRPr lang="en-GB" dirty="0"/>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76477392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11-18/1858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15162, 15901, 15902, 16118, 16164, 16207, 16208, 16209, 16210, </a:t>
            </a:r>
            <a:r>
              <a:rPr lang="en-GB" dirty="0" smtClean="0"/>
              <a:t>16212,</a:t>
            </a:r>
            <a:r>
              <a:rPr lang="en-US" dirty="0"/>
              <a:t> </a:t>
            </a:r>
            <a:r>
              <a:rPr lang="en-GB" dirty="0" smtClean="0"/>
              <a:t>16228</a:t>
            </a:r>
            <a:r>
              <a:rPr lang="en-GB" dirty="0"/>
              <a:t>, </a:t>
            </a:r>
            <a:r>
              <a:rPr lang="en-GB" dirty="0">
                <a:solidFill>
                  <a:schemeClr val="tx1"/>
                </a:solidFill>
              </a:rPr>
              <a:t>16253</a:t>
            </a:r>
            <a:r>
              <a:rPr lang="en-GB" dirty="0"/>
              <a:t>, 16271, 16290, 16291, 16292, 16648, 16649, 16650, </a:t>
            </a:r>
            <a:r>
              <a:rPr lang="en-GB" dirty="0" smtClean="0"/>
              <a:t>16651,</a:t>
            </a:r>
            <a:r>
              <a:rPr lang="en-US" dirty="0"/>
              <a:t> </a:t>
            </a:r>
            <a:r>
              <a:rPr lang="en-GB" dirty="0" smtClean="0"/>
              <a:t>17037</a:t>
            </a:r>
            <a:r>
              <a:rPr lang="en-GB" dirty="0"/>
              <a:t>, </a:t>
            </a:r>
            <a:r>
              <a:rPr lang="en-GB" dirty="0" smtClean="0"/>
              <a:t>17038 in doc 11-18/1858r2?</a:t>
            </a:r>
          </a:p>
          <a:p>
            <a:pPr lvl="0"/>
            <a:endParaRPr lang="en-GB" dirty="0"/>
          </a:p>
          <a:p>
            <a:pPr lvl="0"/>
            <a:r>
              <a:rPr lang="en-GB" dirty="0" smtClean="0"/>
              <a:t>Thursday PM: to be continued</a:t>
            </a:r>
          </a:p>
          <a:p>
            <a:pPr lvl="0"/>
            <a:r>
              <a:rPr lang="en-GB" dirty="0" smtClean="0"/>
              <a:t>Friday AM1:  straw poll is deferred. Waiting for some suggestions from Alfred.</a:t>
            </a:r>
            <a:endParaRPr lang="en-US" dirty="0"/>
          </a:p>
          <a:p>
            <a:r>
              <a:rPr lang="en-GB" dirty="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4269713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81260334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November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1897</TotalTime>
  <Words>3933</Words>
  <Application>Microsoft Office PowerPoint</Application>
  <PresentationFormat>On-screen Show (4:3)</PresentationFormat>
  <Paragraphs>721</Paragraphs>
  <Slides>77</Slides>
  <Notes>5</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2</vt:i4>
      </vt:variant>
      <vt:variant>
        <vt:lpstr>Slide Titles</vt:lpstr>
      </vt:variant>
      <vt:variant>
        <vt:i4>77</vt:i4>
      </vt:variant>
    </vt:vector>
  </HeadingPairs>
  <TitlesOfParts>
    <vt:vector size="92" baseType="lpstr">
      <vt:lpstr>Arial Unicode MS</vt:lpstr>
      <vt:lpstr>Malgun Gothic</vt:lpstr>
      <vt:lpstr>MS Gothic</vt:lpstr>
      <vt:lpstr>MS Mincho</vt:lpstr>
      <vt:lpstr>宋体</vt:lpstr>
      <vt:lpstr>Arial</vt:lpstr>
      <vt:lpstr>Arial Black</vt:lpstr>
      <vt:lpstr>Calibri</vt:lpstr>
      <vt:lpstr>Monotype Sorts</vt:lpstr>
      <vt:lpstr>Symbol</vt:lpstr>
      <vt:lpstr>Times New Roman</vt:lpstr>
      <vt:lpstr>Wingdings</vt:lpstr>
      <vt:lpstr>Office Theme</vt:lpstr>
      <vt:lpstr>Document</vt:lpstr>
      <vt:lpstr>Worksheet</vt:lpstr>
      <vt:lpstr>TGax November 2018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November 12, 08:00 – 10:00 </vt:lpstr>
      <vt:lpstr>Submissions</vt:lpstr>
      <vt:lpstr>6 GHz Issues Discussion</vt:lpstr>
      <vt:lpstr>11-18/1953 (Osama)</vt:lpstr>
      <vt:lpstr>11-18/1808 (Yasu Inoue)</vt:lpstr>
      <vt:lpstr>11-18/1778 (Yongho Seok)</vt:lpstr>
      <vt:lpstr>Agenda for Monday November 12, 16:00 – 18:00 </vt:lpstr>
      <vt:lpstr>Summary from September 2018</vt:lpstr>
      <vt:lpstr>Approval of  TG Minutes (September 2018 Meeting and Telecon Minutes) </vt:lpstr>
      <vt:lpstr>Timeline</vt:lpstr>
      <vt:lpstr>11-18/1456(Abhishek Patil)</vt:lpstr>
      <vt:lpstr>11-18/1815 (Abhishek Patil)</vt:lpstr>
      <vt:lpstr>11-18/1812 (Abhishek Patil)</vt:lpstr>
      <vt:lpstr>11-18/1814 (Abhishek Patil)</vt:lpstr>
      <vt:lpstr>Agenda for Tuesday November 12, 08:00 – 10:00 </vt:lpstr>
      <vt:lpstr>Agenda for Tuesday November 13, 10:30 – 12:30 </vt:lpstr>
      <vt:lpstr>Agenda for Tuesday November 13, 16:00 – 18:00 </vt:lpstr>
      <vt:lpstr>Agenda for Tuesday November 13, 19:30 – 21:30 </vt:lpstr>
      <vt:lpstr>Agenda for Wednesday November 14, 08:00 – 10:00 </vt:lpstr>
      <vt:lpstr>11-18/1851 (Tomo Adachi)</vt:lpstr>
      <vt:lpstr>11-18/0496 (Matt Fischer)</vt:lpstr>
      <vt:lpstr>11-18/1958 (Yunbo Li)</vt:lpstr>
      <vt:lpstr>11-18/1519 (Robert Stacey)</vt:lpstr>
      <vt:lpstr>Agenda for Wednesday November 14, 13:30 – 15:30 </vt:lpstr>
      <vt:lpstr>Agenda for Thursday November 15, 08:00 – 10:00</vt:lpstr>
      <vt:lpstr>Agenda for Thursday November 15, 13:30 – 15:30</vt:lpstr>
      <vt:lpstr>Motions</vt:lpstr>
      <vt:lpstr>Motion to Approve the TG CA document</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PowerPoint Presentation</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11-18/1472 (Alfred Asterjadhi)</vt:lpstr>
      <vt:lpstr>CR Motion #</vt:lpstr>
      <vt:lpstr>CR Motion #</vt:lpstr>
      <vt:lpstr>11-18/1858 (Liwen Chu)</vt:lpstr>
      <vt:lpstr>PowerPoint Presentation</vt:lpstr>
      <vt:lpstr>Ad Hoc Meeting</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147</cp:revision>
  <cp:lastPrinted>1601-01-01T00:00:00Z</cp:lastPrinted>
  <dcterms:created xsi:type="dcterms:W3CDTF">2017-01-26T15:28:16Z</dcterms:created>
  <dcterms:modified xsi:type="dcterms:W3CDTF">2018-11-14T03:35:01Z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1538577292</vt:lpwstr>
  </property>
</Properties>
</file>