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344" r:id="rId36"/>
    <p:sldId id="345" r:id="rId37"/>
    <p:sldId id="346" r:id="rId38"/>
    <p:sldId id="283" r:id="rId39"/>
    <p:sldId id="284" r:id="rId40"/>
    <p:sldId id="285"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296" r:id="rId57"/>
    <p:sldId id="313" r:id="rId58"/>
    <p:sldId id="314" r:id="rId59"/>
    <p:sldId id="315" r:id="rId60"/>
    <p:sldId id="316" r:id="rId61"/>
    <p:sldId id="318" r:id="rId62"/>
    <p:sldId id="320" r:id="rId63"/>
    <p:sldId id="322" r:id="rId64"/>
    <p:sldId id="325" r:id="rId65"/>
    <p:sldId id="326" r:id="rId66"/>
    <p:sldId id="327" r:id="rId67"/>
    <p:sldId id="328" r:id="rId68"/>
    <p:sldId id="329" r:id="rId69"/>
    <p:sldId id="330" r:id="rId70"/>
    <p:sldId id="331" r:id="rId71"/>
    <p:sldId id="332" r:id="rId72"/>
    <p:sldId id="333" r:id="rId73"/>
    <p:sldId id="334" r:id="rId74"/>
    <p:sldId id="335" r:id="rId75"/>
    <p:sldId id="317" r:id="rId76"/>
    <p:sldId id="287" r:id="rId77"/>
    <p:sldId id="286"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1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122"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a:xfrm>
            <a:off x="685800" y="1751013"/>
            <a:ext cx="7770813" cy="4113213"/>
          </a:xfrm>
        </p:spPr>
        <p:txBody>
          <a:bodyPr/>
          <a:lstStyle/>
          <a:p>
            <a:r>
              <a:rPr lang="en-US" sz="2000" dirty="0" smtClean="0"/>
              <a:t>Move to accept resolutions to CIDs </a:t>
            </a:r>
            <a:r>
              <a:rPr lang="en-GB" sz="2000" dirty="0"/>
              <a:t>16080, 15119, 16685, 16458, 16126, 16140, 16141, 15799, 16598, 17023, 16687, </a:t>
            </a:r>
            <a:r>
              <a:rPr lang="en-GB" sz="2000" strike="sngStrike" dirty="0">
                <a:solidFill>
                  <a:srgbClr val="FF0000"/>
                </a:solidFill>
              </a:rPr>
              <a:t>16688</a:t>
            </a:r>
            <a:r>
              <a:rPr lang="en-GB" sz="2000" dirty="0"/>
              <a:t>, 16143, </a:t>
            </a:r>
            <a:r>
              <a:rPr lang="en-GB" sz="2000" strike="sngStrike" dirty="0">
                <a:solidFill>
                  <a:srgbClr val="FF0000"/>
                </a:solidFill>
              </a:rPr>
              <a:t>16689</a:t>
            </a:r>
            <a:r>
              <a:rPr lang="en-GB" sz="2000" dirty="0"/>
              <a:t> (14 CIDs) </a:t>
            </a:r>
            <a:r>
              <a:rPr lang="en-GB" sz="2000" dirty="0" smtClean="0"/>
              <a:t>in doc 11-18/1778r1?</a:t>
            </a:r>
          </a:p>
          <a:p>
            <a:endParaRPr lang="en-GB" sz="2000" dirty="0"/>
          </a:p>
          <a:p>
            <a:r>
              <a:rPr lang="en-GB" sz="2000" dirty="0" smtClean="0"/>
              <a:t>Reconsidered on Wed-AM1</a:t>
            </a:r>
          </a:p>
          <a:p>
            <a:r>
              <a:rPr lang="en-GB" sz="2000" dirty="0" smtClean="0"/>
              <a:t>Straw Poll: Do you support changing the “Should” to “May” in the resolution of 16688.</a:t>
            </a:r>
          </a:p>
          <a:p>
            <a:endParaRPr lang="en-GB" sz="2000" dirty="0"/>
          </a:p>
          <a:p>
            <a:r>
              <a:rPr lang="en-GB" sz="2000" dirty="0" smtClean="0"/>
              <a:t>The two CIDs are deleted from this document.</a:t>
            </a:r>
          </a:p>
          <a:p>
            <a:r>
              <a:rPr lang="en-GB" sz="2000" dirty="0" smtClean="0"/>
              <a:t>The rest of the CIDs are ready for motion.</a:t>
            </a:r>
          </a:p>
          <a:p>
            <a:endParaRPr lang="en-GB" sz="2000" dirty="0"/>
          </a:p>
          <a:p>
            <a:r>
              <a:rPr lang="en-GB" sz="2000" dirty="0" smtClean="0"/>
              <a:t>The two CIDs were reconsidered later on the session</a:t>
            </a:r>
          </a:p>
          <a:p>
            <a:r>
              <a:rPr lang="en-GB" sz="2000" dirty="0" smtClean="0"/>
              <a:t>SP on the resolutions in 11-18/1778r3?  Y/N/A: 49/0/5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p>
          <a:p>
            <a:endParaRPr lang="en-US" dirty="0"/>
          </a:p>
          <a:p>
            <a:r>
              <a:rPr lang="en-US" dirty="0" smtClean="0"/>
              <a:t>Document is reconsidered on </a:t>
            </a:r>
            <a:r>
              <a:rPr lang="en-US" dirty="0" smtClean="0"/>
              <a:t>Wed-AM1</a:t>
            </a:r>
          </a:p>
          <a:p>
            <a:r>
              <a:rPr lang="en-US" dirty="0" smtClean="0"/>
              <a:t>SP results on the whole document didn’t show enough support</a:t>
            </a:r>
          </a:p>
          <a:p>
            <a:r>
              <a:rPr lang="en-US" dirty="0" smtClean="0"/>
              <a:t>Will e considered during the Wed-PM1.</a:t>
            </a:r>
            <a:endParaRPr lang="en-US" dirty="0" smtClean="0"/>
          </a:p>
          <a:p>
            <a:endParaRPr lang="en-US" dirty="0"/>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Review from the ad hoc Groups</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11-18/1851</a:t>
            </a:r>
          </a:p>
          <a:p>
            <a:pPr lvl="1">
              <a:lnSpc>
                <a:spcPct val="80000"/>
              </a:lnSpc>
              <a:buFont typeface="Arial" panose="020B0604020202020204" pitchFamily="34" charset="0"/>
              <a:buChar char="•"/>
            </a:pPr>
            <a:r>
              <a:rPr lang="en-US" altLang="en-US" dirty="0" smtClean="0"/>
              <a:t>11-18/0496</a:t>
            </a:r>
          </a:p>
          <a:p>
            <a:pPr lvl="1">
              <a:lnSpc>
                <a:spcPct val="80000"/>
              </a:lnSpc>
              <a:buFont typeface="Arial" panose="020B0604020202020204" pitchFamily="34" charset="0"/>
              <a:buChar char="•"/>
            </a:pPr>
            <a:r>
              <a:rPr lang="en-US" altLang="en-US" dirty="0" smtClean="0"/>
              <a:t>11-18/1958</a:t>
            </a:r>
          </a:p>
          <a:p>
            <a:pPr lvl="1">
              <a:lnSpc>
                <a:spcPct val="80000"/>
              </a:lnSpc>
              <a:buFont typeface="Arial" panose="020B0604020202020204" pitchFamily="34" charset="0"/>
              <a:buChar char="•"/>
            </a:pPr>
            <a:r>
              <a:rPr lang="en-US" altLang="en-US" dirty="0" smtClean="0"/>
              <a:t>others</a:t>
            </a:r>
            <a:endParaRPr lang="en-US" altLang="en-US" dirty="0"/>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rgbClr val="FF0000"/>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rgbClr val="FF0000"/>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11-18/1851r2?</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SP on resolution to CID 16379: Y/N/A=33/2/5 </a:t>
            </a:r>
            <a:r>
              <a:rPr lang="en-US" dirty="0" smtClean="0">
                <a:sym typeface="Wingdings" panose="05000000000000000000" pitchFamily="2" charset="2"/>
              </a:rPr>
              <a:t> ready for motion</a:t>
            </a:r>
            <a:endParaRPr lang="en-US" dirty="0" smtClean="0"/>
          </a:p>
          <a:p>
            <a:r>
              <a:rPr lang="en-US" dirty="0" smtClean="0"/>
              <a:t>Two CIDs are for further discussion</a:t>
            </a:r>
          </a:p>
          <a:p>
            <a:r>
              <a:rPr lang="en-US" dirty="0" smtClean="0"/>
              <a:t>The rest  CIDs are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Do you agree 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80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11-18/1958 (</a:t>
            </a:r>
            <a:r>
              <a:rPr lang="en-US" dirty="0" err="1" smtClean="0"/>
              <a:t>Yunbo</a:t>
            </a:r>
            <a:r>
              <a:rPr lang="en-US" dirty="0" smtClean="0"/>
              <a:t> Li)</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DO you accept resolution to CID 16643 in doc 11-18/1958r2?</a:t>
            </a:r>
          </a:p>
          <a:p>
            <a:endParaRPr lang="en-US" dirty="0"/>
          </a:p>
          <a:p>
            <a:r>
              <a:rPr lang="en-US" dirty="0" smtClean="0"/>
              <a:t>Approved pending editorial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5460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11-18/1519 (Robert Stacey)</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16687, 16688 and </a:t>
            </a:r>
            <a:r>
              <a:rPr lang="en-GB" dirty="0" smtClean="0"/>
              <a:t>16689 in doc 11-18/1519r1?</a:t>
            </a:r>
          </a:p>
          <a:p>
            <a:endParaRPr lang="en-GB" dirty="0"/>
          </a:p>
          <a:p>
            <a:r>
              <a:rPr lang="en-GB" dirty="0" smtClean="0"/>
              <a:t>Y/N/A: 14/24/14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9618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16179, 15979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16349, 16262, 16829, 16134, 16051, 16635, 16855, 15951, 16065, 16306, 16778, 16834, 16828, 16736, 16831, 15969, </a:t>
            </a:r>
            <a:r>
              <a:rPr lang="en-US" altLang="zh-CN" strike="sngStrike" dirty="0">
                <a:solidFill>
                  <a:srgbClr val="FF0000"/>
                </a:solidFill>
              </a:rPr>
              <a:t>16004,</a:t>
            </a:r>
            <a:r>
              <a:rPr lang="en-US" altLang="zh-CN" strike="sngStrike" dirty="0"/>
              <a:t> </a:t>
            </a:r>
            <a:r>
              <a:rPr lang="en-US" altLang="zh-CN" dirty="0"/>
              <a:t>16780, 16781, 16782, 16784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a:t>15660, 16259, 16314, 16315, 16341, 16522, 16524, 16726, 16725, 16772, 16774, 16776, 16777, 16964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15796, 16603, 15797, 15798, 17020, 17021, 17022, 15799, 16598, 17023, 15800, 16599, 16967, 15801, 16600, 15802, 16601, 16966</a:t>
            </a:r>
            <a:r>
              <a:rPr lang="en-US" dirty="0"/>
              <a:t> in doc </a:t>
            </a:r>
            <a:r>
              <a:rPr lang="en-US" dirty="0" smtClean="0"/>
              <a:t>11-18/1181r4</a:t>
            </a:r>
            <a:endParaRPr lang="en-US" dirty="0"/>
          </a:p>
          <a:p>
            <a:endParaRPr lang="en-US" dirty="0"/>
          </a:p>
          <a:p>
            <a:r>
              <a:rPr lang="en-US" dirty="0" smtClean="0"/>
              <a:t>Move:				Second:</a:t>
            </a:r>
          </a:p>
          <a:p>
            <a:r>
              <a:rPr lang="en-US" dirty="0" smtClean="0"/>
              <a:t>Y/N/A</a:t>
            </a:r>
            <a:r>
              <a:rPr lang="en-US" dirty="0"/>
              <a:t>: </a:t>
            </a:r>
            <a:endParaRPr lang="en-US" dirty="0" smtClean="0"/>
          </a:p>
          <a:p>
            <a:endParaRPr lang="en-US" dirty="0"/>
          </a:p>
          <a:p>
            <a:r>
              <a:rPr lang="en-US" dirty="0" smtClean="0"/>
              <a:t>SP passed in September but it hasn’t been converted to a motion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r>
              <a:rPr lang="en-US" dirty="0" smtClean="0"/>
              <a:t>Accepted with no objection.</a:t>
            </a:r>
          </a:p>
          <a:p>
            <a:r>
              <a:rPr lang="en-US" dirty="0" smtClean="0"/>
              <a:t>CID written in red is waiting for feedback- done</a:t>
            </a:r>
          </a:p>
          <a:p>
            <a:r>
              <a:rPr lang="en-US" dirty="0" smtClean="0"/>
              <a:t>Revision number change (r2) for editor instructions.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endParaRPr lang="en-GB" dirty="0" smtClean="0"/>
          </a:p>
          <a:p>
            <a:r>
              <a:rPr lang="en-GB" dirty="0" smtClean="0"/>
              <a:t>SP is deferred</a:t>
            </a:r>
          </a:p>
          <a:p>
            <a:r>
              <a:rPr lang="en-GB" dirty="0" smtClean="0"/>
              <a:t>Reconsidered on Friday AM1. current revision is r1.  </a:t>
            </a:r>
          </a:p>
          <a:p>
            <a:r>
              <a:rPr lang="en-GB" dirty="0" smtClean="0"/>
              <a:t>SP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11-18/1857r2</a:t>
            </a:r>
          </a:p>
          <a:p>
            <a:endParaRPr lang="en-GB" dirty="0"/>
          </a:p>
          <a:p>
            <a:r>
              <a:rPr lang="en-GB" dirty="0" smtClean="0"/>
              <a:t>Move: </a:t>
            </a:r>
            <a:r>
              <a:rPr lang="en-GB" dirty="0" err="1" smtClean="0"/>
              <a:t>Liwen</a:t>
            </a:r>
            <a:r>
              <a:rPr lang="en-GB" dirty="0" smtClean="0"/>
              <a:t> Chu</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11-18/1867r1</a:t>
            </a:r>
          </a:p>
          <a:p>
            <a:endParaRPr lang="en-GB" dirty="0"/>
          </a:p>
          <a:p>
            <a:r>
              <a:rPr lang="en-GB" dirty="0" smtClean="0"/>
              <a:t>Move: Laurent </a:t>
            </a:r>
            <a:r>
              <a:rPr lang="en-GB" dirty="0" err="1" smtClean="0"/>
              <a:t>Cariou</a:t>
            </a:r>
            <a:endParaRPr lang="en-GB" dirty="0" smtClean="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Move: Laurent </a:t>
            </a:r>
            <a:r>
              <a:rPr lang="en-GB" dirty="0" err="1" smtClean="0"/>
              <a:t>Cariou</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11-18/1858r2?</a:t>
            </a:r>
          </a:p>
          <a:p>
            <a:pPr lvl="0"/>
            <a:endParaRPr lang="en-GB" dirty="0"/>
          </a:p>
          <a:p>
            <a:pPr lvl="0"/>
            <a:r>
              <a:rPr lang="en-GB" dirty="0" smtClean="0"/>
              <a:t>Thursday PM: to be continued</a:t>
            </a:r>
          </a:p>
          <a:p>
            <a:pPr lvl="0"/>
            <a:r>
              <a:rPr lang="en-GB" dirty="0" smtClean="0"/>
              <a:t>Friday AM1:  straw poll is deferred. Waiting for some suggestions from Alfred.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1897</TotalTime>
  <Words>3933</Words>
  <Application>Microsoft Office PowerPoint</Application>
  <PresentationFormat>On-screen Show (4:3)</PresentationFormat>
  <Paragraphs>721</Paragraphs>
  <Slides>77</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77</vt:i4>
      </vt:variant>
    </vt:vector>
  </HeadingPairs>
  <TitlesOfParts>
    <vt:vector size="92" baseType="lpstr">
      <vt:lpstr>Arial Unicode MS</vt:lpstr>
      <vt:lpstr>Malgun Gothic</vt:lpstr>
      <vt:lpstr>MS Gothic</vt:lpstr>
      <vt:lpstr>MS Mincho</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 (Tomo Adachi)</vt:lpstr>
      <vt:lpstr>11-18/0496 (Matt Fischer)</vt:lpstr>
      <vt:lpstr>11-18/1958 (Yunbo Li)</vt:lpstr>
      <vt:lpstr>11-18/1519 (Robert Stacey)</vt:lpstr>
      <vt:lpstr>Agenda for Wednesday November 14, 13:30 – 15:30 </vt:lpstr>
      <vt:lpstr>Agenda for Thursday November 15, 08:00 – 10:00</vt:lpstr>
      <vt:lpstr>Agenda for Thursday November 15, 13:30 – 15:30</vt:lpstr>
      <vt:lpstr>Motions</vt:lpstr>
      <vt:lpstr>Motion to Approve the TG CA document</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11-18/1472 (Alfred Asterjadhi)</vt:lpstr>
      <vt:lpstr>CR Motion #</vt:lpstr>
      <vt:lpstr>CR Motion #</vt:lpstr>
      <vt:lpstr>11-18/1858 (Liwen Chu)</vt:lpstr>
      <vt:lpstr>PowerPoint Presentation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147</cp:revision>
  <cp:lastPrinted>1601-01-01T00:00:00Z</cp:lastPrinted>
  <dcterms:created xsi:type="dcterms:W3CDTF">2017-01-26T15:28:16Z</dcterms:created>
  <dcterms:modified xsi:type="dcterms:W3CDTF">2018-11-14T03:35:01Z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