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4" r:id="rId18"/>
    <p:sldId id="273" r:id="rId19"/>
    <p:sldId id="274" r:id="rId20"/>
    <p:sldId id="276" r:id="rId21"/>
    <p:sldId id="275" r:id="rId22"/>
    <p:sldId id="292" r:id="rId23"/>
    <p:sldId id="290" r:id="rId24"/>
    <p:sldId id="278" r:id="rId25"/>
    <p:sldId id="293" r:id="rId26"/>
    <p:sldId id="281" r:id="rId27"/>
    <p:sldId id="283" r:id="rId28"/>
    <p:sldId id="284" r:id="rId29"/>
    <p:sldId id="285" r:id="rId30"/>
    <p:sldId id="287" r:id="rId31"/>
    <p:sldId id="286"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53"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November 12,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Ad hoc meeting (no motions)</a:t>
            </a:r>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Adjourn</a:t>
            </a:r>
          </a:p>
          <a:p>
            <a:pPr>
              <a:lnSpc>
                <a:spcPct val="80000"/>
              </a:lnSpc>
            </a:pPr>
            <a:r>
              <a:rPr lang="en-CA" altLang="en-US" sz="1400" dirty="0" smtClean="0"/>
              <a:t>Monday</a:t>
            </a:r>
            <a:r>
              <a:rPr lang="en-US" altLang="en-US" sz="1400" dirty="0" smtClean="0"/>
              <a:t> November 12,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smtClean="0"/>
              <a:t>Recess	</a:t>
            </a:r>
          </a:p>
          <a:p>
            <a:pPr>
              <a:lnSpc>
                <a:spcPct val="80000"/>
              </a:lnSpc>
            </a:pPr>
            <a:r>
              <a:rPr lang="en-CA" altLang="en-US" sz="1400" dirty="0" smtClean="0"/>
              <a:t>Tuesday</a:t>
            </a:r>
            <a:r>
              <a:rPr lang="en-US" altLang="en-US" sz="1400" dirty="0" smtClean="0"/>
              <a:t> November 13,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a:t>
            </a:r>
            <a:r>
              <a:rPr lang="en-US" altLang="en-US" sz="1400" dirty="0" smtClean="0"/>
              <a:t>November 13, 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November 13,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a:t>
            </a:r>
            <a:r>
              <a:rPr lang="en-US" altLang="en-US" sz="1400" dirty="0" smtClean="0"/>
              <a:t>November 13, </a:t>
            </a:r>
            <a:r>
              <a:rPr lang="en-US" altLang="en-US" sz="1400" dirty="0"/>
              <a:t>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14,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Progress Review</a:t>
            </a:r>
            <a:endParaRPr lang="en-US" altLang="en-US" sz="1200" dirty="0"/>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14, 13:30 </a:t>
            </a:r>
            <a:r>
              <a:rPr lang="en-US" altLang="en-US" sz="1200" dirty="0"/>
              <a:t>– </a:t>
            </a:r>
            <a:r>
              <a:rPr lang="en-US" altLang="en-US" sz="1200" dirty="0" smtClean="0"/>
              <a:t>15:30</a:t>
            </a:r>
            <a:endParaRPr lang="en-US" altLang="en-US" sz="1200" dirty="0"/>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November 15,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November 15,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21903225"/>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endParaRPr lang="en-US" dirty="0"/>
                    </a:p>
                  </a:txBody>
                  <a:tcPr/>
                </a:tc>
                <a:tc hMerge="1">
                  <a:txBody>
                    <a:bodyPr/>
                    <a:lstStyle/>
                    <a:p>
                      <a:endParaRPr lang="en-US"/>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a:t>
                      </a:r>
                      <a:r>
                        <a:rPr lang="en-US" sz="1400" baseline="0" dirty="0" smtClean="0"/>
                        <a:t> hoc</a:t>
                      </a:r>
                      <a:endParaRPr lang="en-US" sz="1400" dirty="0" smtClean="0"/>
                    </a:p>
                  </a:txBody>
                  <a:tcPr/>
                </a:tc>
                <a:tc>
                  <a:txBody>
                    <a:bodyPr/>
                    <a:lstStyle/>
                    <a:p>
                      <a:r>
                        <a:rPr lang="en-US" sz="1400" dirty="0" smtClean="0"/>
                        <a:t>Ad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May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July </a:t>
            </a:r>
            <a:r>
              <a:rPr lang="en-US" altLang="en-US" sz="1800" dirty="0"/>
              <a:t>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Stacey</a:t>
            </a:r>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November </a:t>
            </a:r>
            <a:r>
              <a:rPr lang="en-US" altLang="en-US" dirty="0" smtClean="0"/>
              <a:t>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September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July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Editor Report – Robert Stacey</a:t>
            </a:r>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219434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2018</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2018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a:t>September 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a:t>September 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January 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a:solidFill>
                  <a:schemeClr val="tx1"/>
                </a:solidFill>
              </a:rPr>
              <a:t>May 2018: Draft 3.0 and WG letter Ballot.</a:t>
            </a:r>
          </a:p>
          <a:p>
            <a:pPr lvl="1">
              <a:buFont typeface="Arial" panose="020B0604020202020204" pitchFamily="34" charset="0"/>
              <a:buChar char="•"/>
            </a:pPr>
            <a:r>
              <a:rPr lang="en-CA" altLang="zh-CN" sz="1400" b="1" dirty="0">
                <a:solidFill>
                  <a:srgbClr val="00B050"/>
                </a:solidFill>
              </a:rPr>
              <a:t>LB-233: Opened June 1</a:t>
            </a:r>
            <a:r>
              <a:rPr lang="en-CA" altLang="zh-CN" sz="1400" b="1" baseline="30000" dirty="0">
                <a:solidFill>
                  <a:srgbClr val="00B050"/>
                </a:solidFill>
              </a:rPr>
              <a:t>st</a:t>
            </a:r>
            <a:r>
              <a:rPr lang="en-CA" altLang="zh-CN" sz="1400" b="1" dirty="0">
                <a:solidFill>
                  <a:srgbClr val="00B050"/>
                </a:solidFill>
              </a:rPr>
              <a:t> and closed July 1</a:t>
            </a:r>
            <a:r>
              <a:rPr lang="en-CA" altLang="zh-CN" sz="1400" b="1" baseline="30000" dirty="0">
                <a:solidFill>
                  <a:srgbClr val="00B050"/>
                </a:solidFill>
              </a:rPr>
              <a:t>st</a:t>
            </a:r>
            <a:r>
              <a:rPr lang="en-CA" altLang="zh-CN" sz="1400" b="1" dirty="0">
                <a:solidFill>
                  <a:srgbClr val="00B050"/>
                </a:solidFill>
              </a:rPr>
              <a:t>, 2018 – Passed (86.5%)</a:t>
            </a:r>
          </a:p>
          <a:p>
            <a:pPr>
              <a:buFont typeface="Arial" panose="020B0604020202020204" pitchFamily="34" charset="0"/>
              <a:buChar char="•"/>
            </a:pPr>
            <a:r>
              <a:rPr lang="en-CA" altLang="zh-CN" sz="1600" strike="sngStrike" dirty="0">
                <a:solidFill>
                  <a:schemeClr val="tx1"/>
                </a:solidFill>
              </a:rPr>
              <a:t>July</a:t>
            </a:r>
            <a:r>
              <a:rPr lang="en-CA" altLang="zh-CN" sz="1600" dirty="0">
                <a:solidFill>
                  <a:schemeClr val="tx1"/>
                </a:solidFill>
              </a:rPr>
              <a:t> November 2018: MDR (Mandatory Document Review) – </a:t>
            </a:r>
            <a:r>
              <a:rPr lang="en-CA" altLang="zh-CN" sz="1600" strike="sngStrike" dirty="0">
                <a:solidFill>
                  <a:schemeClr val="tx1"/>
                </a:solidFill>
              </a:rPr>
              <a:t>Currently underway</a:t>
            </a:r>
          </a:p>
          <a:p>
            <a:pPr>
              <a:buFont typeface="Arial" panose="020B0604020202020204" pitchFamily="34" charset="0"/>
              <a:buChar char="•"/>
            </a:pPr>
            <a:r>
              <a:rPr lang="en-CA" altLang="zh-CN" sz="1600" dirty="0">
                <a:solidFill>
                  <a:schemeClr val="tx1"/>
                </a:solidFill>
              </a:rPr>
              <a:t>November 2018: Draft D4.0 and Recirculation</a:t>
            </a:r>
          </a:p>
          <a:p>
            <a:pPr>
              <a:buFont typeface="Arial" panose="020B0604020202020204" pitchFamily="34" charset="0"/>
              <a:buChar char="•"/>
            </a:pPr>
            <a:r>
              <a:rPr lang="en-CA" altLang="zh-CN" sz="1600" dirty="0">
                <a:solidFill>
                  <a:srgbClr val="FFC000"/>
                </a:solidFill>
              </a:rPr>
              <a:t>February 2019: Formation of SB pool </a:t>
            </a:r>
            <a:endParaRPr lang="en-US" altLang="zh-CN" sz="1200" dirty="0">
              <a:solidFill>
                <a:srgbClr val="FFC000"/>
              </a:solidFill>
            </a:endParaRPr>
          </a:p>
          <a:p>
            <a:pPr>
              <a:buFont typeface="Arial" panose="020B0604020202020204" pitchFamily="34" charset="0"/>
              <a:buChar char="•"/>
            </a:pPr>
            <a:r>
              <a:rPr lang="en-CA" altLang="zh-CN" sz="1600" dirty="0">
                <a:solidFill>
                  <a:srgbClr val="FFC000"/>
                </a:solidFill>
              </a:rPr>
              <a:t>March 2019: Draft 5.0 and Recirculation (unchanged) </a:t>
            </a:r>
          </a:p>
          <a:p>
            <a:pPr>
              <a:buFont typeface="Arial" panose="020B0604020202020204" pitchFamily="34" charset="0"/>
              <a:buChar char="•"/>
            </a:pPr>
            <a:r>
              <a:rPr lang="en-US" altLang="zh-CN" sz="1600" strike="sngStrike" dirty="0">
                <a:solidFill>
                  <a:schemeClr val="accent6">
                    <a:lumMod val="75000"/>
                  </a:schemeClr>
                </a:solidFill>
              </a:rPr>
              <a:t>September</a:t>
            </a:r>
            <a:r>
              <a:rPr lang="en-US" altLang="zh-CN" sz="1600" dirty="0">
                <a:solidFill>
                  <a:schemeClr val="accent6">
                    <a:lumMod val="75000"/>
                  </a:schemeClr>
                </a:solidFill>
              </a:rPr>
              <a:t> July 2019: Sponsor Ballot</a:t>
            </a:r>
          </a:p>
          <a:p>
            <a:pPr>
              <a:buFont typeface="Arial" panose="020B0604020202020204" pitchFamily="34" charset="0"/>
              <a:buChar char="•"/>
            </a:pPr>
            <a:r>
              <a:rPr lang="en-CA" altLang="zh-CN" sz="1600" dirty="0">
                <a:solidFill>
                  <a:srgbClr val="FFC000"/>
                </a:solidFill>
              </a:rPr>
              <a:t>January 2020: </a:t>
            </a:r>
            <a:r>
              <a:rPr lang="en-CA" altLang="zh-CN" sz="1600" dirty="0" err="1">
                <a:solidFill>
                  <a:srgbClr val="FFC000"/>
                </a:solidFill>
              </a:rPr>
              <a:t>RevCom</a:t>
            </a:r>
            <a:r>
              <a:rPr lang="en-CA" altLang="zh-CN" sz="1600" dirty="0">
                <a:solidFill>
                  <a:srgbClr val="FFC000"/>
                </a:solidFill>
              </a:rPr>
              <a:t> and publication</a:t>
            </a:r>
            <a:endParaRPr lang="en-US" altLang="zh-CN" sz="160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14,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Review from the ad hoc Groups</a:t>
            </a:r>
          </a:p>
          <a:p>
            <a:pPr>
              <a:lnSpc>
                <a:spcPct val="80000"/>
              </a:lnSpc>
              <a:buFont typeface="Arial" panose="020B0604020202020204" pitchFamily="34" charset="0"/>
              <a:buChar char="•"/>
            </a:pPr>
            <a:r>
              <a:rPr lang="en-US" altLang="en-US" dirty="0" smtClean="0"/>
              <a:t>Presentations </a:t>
            </a:r>
            <a:r>
              <a:rPr lang="en-US" altLang="en-US" dirty="0"/>
              <a:t>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p>
          <a:p>
            <a:pPr lvl="1">
              <a:lnSpc>
                <a:spcPct val="80000"/>
              </a:lnSpc>
              <a:buFont typeface="Arial" panose="020B0604020202020204" pitchFamily="34" charset="0"/>
              <a:buChar char="•"/>
            </a:pPr>
            <a:r>
              <a:rPr lang="en-US" altLang="en-US" dirty="0"/>
              <a:t>Ad hoc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November 15,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15,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1263</TotalTime>
  <Words>1621</Words>
  <Application>Microsoft Office PowerPoint</Application>
  <PresentationFormat>On-screen Show (4:3)</PresentationFormat>
  <Paragraphs>355</Paragraphs>
  <Slides>31</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2"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November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12, 08:00 – 10:00 </vt:lpstr>
      <vt:lpstr>Submissions</vt:lpstr>
      <vt:lpstr>Agenda for Monday November 12, 16:00 – 18:00 </vt:lpstr>
      <vt:lpstr>Summary from September 2018</vt:lpstr>
      <vt:lpstr>Approval of  TG Minutes (September 2018 Meeting and Telecon Minutes) </vt:lpstr>
      <vt:lpstr>Timeline</vt:lpstr>
      <vt:lpstr>Editor Report </vt:lpstr>
      <vt:lpstr>Agenda for Tuesday November 12, 08:00 – 10:00 </vt:lpstr>
      <vt:lpstr>Agenda for Tuesday November 13, 10:30 – 12:30 </vt:lpstr>
      <vt:lpstr>Agenda for Tuesday November 13, 16:00 – 18:00 </vt:lpstr>
      <vt:lpstr>Agenda for Tuesday November 13, 19:30 – 21:30 </vt:lpstr>
      <vt:lpstr>Agenda for Wednesday November 14, 08:00 – 10:00 </vt:lpstr>
      <vt:lpstr>Agenda for Wednesday November 14, 13:30 – 15:30 </vt:lpstr>
      <vt:lpstr>Agenda for Thursday November 15, 08:00 – 10:00</vt:lpstr>
      <vt:lpstr>Agenda for Thursday November 15, 13:30 – 15:30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85</cp:revision>
  <cp:lastPrinted>1601-01-01T00:00:00Z</cp:lastPrinted>
  <dcterms:created xsi:type="dcterms:W3CDTF">2017-01-26T15:28:16Z</dcterms:created>
  <dcterms:modified xsi:type="dcterms:W3CDTF">2018-10-03T14:21:08Z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