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87" r:id="rId20"/>
    <p:sldId id="288" r:id="rId21"/>
    <p:sldId id="289" r:id="rId22"/>
    <p:sldId id="290" r:id="rId23"/>
    <p:sldId id="291" r:id="rId24"/>
    <p:sldId id="277"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278" r:id="rId38"/>
    <p:sldId id="304" r:id="rId39"/>
    <p:sldId id="306" r:id="rId40"/>
    <p:sldId id="305"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802.11-18/1714r5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Microsoft_Excel_97-2003_Worksheet3.xls"/><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77"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smtClean="0"/>
              <a:t>Ross Jian Yu and Huawei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6:00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November 07,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sz="half" idx="1"/>
          </p:nvPr>
        </p:nvSpPr>
        <p:spPr/>
        <p:txBody>
          <a:bodyPr/>
          <a:lstStyle/>
          <a:p>
            <a:r>
              <a:rPr lang="en-US" dirty="0" smtClean="0"/>
              <a:t>New Submissions</a:t>
            </a:r>
            <a:endParaRPr lang="en-US" dirty="0"/>
          </a:p>
        </p:txBody>
      </p:sp>
      <p:sp>
        <p:nvSpPr>
          <p:cNvPr id="12" name="Content Placeholder 11"/>
          <p:cNvSpPr>
            <a:spLocks noGrp="1"/>
          </p:cNvSpPr>
          <p:nvPr>
            <p:ph sz="half" idx="2"/>
          </p:nvPr>
        </p:nvSpPr>
        <p:spPr/>
        <p:txBody>
          <a:bodyPr/>
          <a:lstStyle/>
          <a:p>
            <a:r>
              <a:rPr lang="en-US" dirty="0" smtClean="0"/>
              <a:t>Left over from September</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graphicFrame>
        <p:nvGraphicFramePr>
          <p:cNvPr id="14" name="Object 13"/>
          <p:cNvGraphicFramePr>
            <a:graphicFrameLocks noChangeAspect="1"/>
          </p:cNvGraphicFramePr>
          <p:nvPr>
            <p:extLst>
              <p:ext uri="{D42A27DB-BD31-4B8C-83A1-F6EECF244321}">
                <p14:modId xmlns:p14="http://schemas.microsoft.com/office/powerpoint/2010/main" val="394977552"/>
              </p:ext>
            </p:extLst>
          </p:nvPr>
        </p:nvGraphicFramePr>
        <p:xfrm>
          <a:off x="5357818" y="3505200"/>
          <a:ext cx="1806222" cy="1524000"/>
        </p:xfrm>
        <a:graphic>
          <a:graphicData uri="http://schemas.openxmlformats.org/presentationml/2006/ole">
            <mc:AlternateContent xmlns:mc="http://schemas.openxmlformats.org/markup-compatibility/2006">
              <mc:Choice xmlns:v="urn:schemas-microsoft-com:vml" Requires="v">
                <p:oleObj spid="_x0000_s4202"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5357818" y="3505200"/>
                        <a:ext cx="1806222" cy="15240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058671845"/>
              </p:ext>
            </p:extLst>
          </p:nvPr>
        </p:nvGraphicFramePr>
        <p:xfrm>
          <a:off x="1828799" y="3489236"/>
          <a:ext cx="1554209" cy="1311364"/>
        </p:xfrm>
        <a:graphic>
          <a:graphicData uri="http://schemas.openxmlformats.org/presentationml/2006/ole">
            <mc:AlternateContent xmlns:mc="http://schemas.openxmlformats.org/markup-compatibility/2006">
              <mc:Choice xmlns:v="urn:schemas-microsoft-com:vml" Requires="v">
                <p:oleObj spid="_x0000_s4203" name="Worksheet" showAsIcon="1" r:id="rId5" imgW="914400" imgH="771480" progId="Excel.Sheet.8">
                  <p:embed/>
                </p:oleObj>
              </mc:Choice>
              <mc:Fallback>
                <p:oleObj name="Worksheet" showAsIcon="1" r:id="rId5" imgW="914400" imgH="771480" progId="Excel.Sheet.8">
                  <p:embed/>
                  <p:pic>
                    <p:nvPicPr>
                      <p:cNvPr id="0" name=""/>
                      <p:cNvPicPr/>
                      <p:nvPr/>
                    </p:nvPicPr>
                    <p:blipFill>
                      <a:blip r:embed="rId6"/>
                      <a:stretch>
                        <a:fillRect/>
                      </a:stretch>
                    </p:blipFill>
                    <p:spPr>
                      <a:xfrm>
                        <a:off x="1828799" y="3489236"/>
                        <a:ext cx="1554209" cy="1311364"/>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dirty="0"/>
          </a:p>
        </p:txBody>
      </p:sp>
      <p:sp>
        <p:nvSpPr>
          <p:cNvPr id="9" name="Content Placeholder 8"/>
          <p:cNvSpPr>
            <a:spLocks noGrp="1"/>
          </p:cNvSpPr>
          <p:nvPr>
            <p:ph idx="1"/>
          </p:nvPr>
        </p:nvSpPr>
        <p:spPr/>
        <p:txBody>
          <a:bodyPr/>
          <a:lstStyle/>
          <a:p>
            <a:r>
              <a:rPr lang="en-US" dirty="0" smtClean="0"/>
              <a:t>9:00 – 9:10		Call the meeting to order and IPR slides</a:t>
            </a:r>
          </a:p>
          <a:p>
            <a:r>
              <a:rPr lang="en-US" dirty="0" smtClean="0"/>
              <a:t>9:10 – 9:15		Call for Submissions</a:t>
            </a:r>
          </a:p>
          <a:p>
            <a:r>
              <a:rPr lang="en-US" dirty="0" smtClean="0"/>
              <a:t>9:30 – 10:15		Comment Resolution</a:t>
            </a:r>
          </a:p>
          <a:p>
            <a:r>
              <a:rPr lang="en-US" dirty="0" smtClean="0"/>
              <a:t>10:15 - 10:30		Break</a:t>
            </a:r>
          </a:p>
          <a:p>
            <a:r>
              <a:rPr lang="en-US" dirty="0" smtClean="0"/>
              <a:t>10:30 -12:00		Comment Resolution</a:t>
            </a:r>
          </a:p>
          <a:p>
            <a:r>
              <a:rPr lang="en-US" dirty="0" smtClean="0"/>
              <a:t>12:00	- 13:00 	Lunch</a:t>
            </a:r>
          </a:p>
          <a:p>
            <a:r>
              <a:rPr lang="en-US" dirty="0" smtClean="0"/>
              <a:t>13:00 – 15:15		Comment Resolution</a:t>
            </a:r>
          </a:p>
          <a:p>
            <a:r>
              <a:rPr lang="en-US" dirty="0" smtClean="0"/>
              <a:t>15:15 – 15:45		Break</a:t>
            </a:r>
          </a:p>
          <a:p>
            <a:r>
              <a:rPr lang="en-US" dirty="0" smtClean="0"/>
              <a:t>15:45 – 18:00		Comment Resolution</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14</a:t>
            </a:fld>
            <a:endParaRPr lang="en-GB"/>
          </a:p>
        </p:txBody>
      </p:sp>
      <p:sp>
        <p:nvSpPr>
          <p:cNvPr id="6" name="Footer Placeholder 5"/>
          <p:cNvSpPr>
            <a:spLocks noGrp="1"/>
          </p:cNvSpPr>
          <p:nvPr>
            <p:ph type="ftr" idx="14"/>
          </p:nvPr>
        </p:nvSpPr>
        <p:spPr/>
        <p:txBody>
          <a:bodyPr/>
          <a:lstStyle/>
          <a:p>
            <a:r>
              <a:rPr lang="en-GB" smtClean="0"/>
              <a:t>Osama Aboul-Magd, Huawei Technologies</a:t>
            </a:r>
            <a:endParaRPr lang="en-GB"/>
          </a:p>
        </p:txBody>
      </p:sp>
      <p:sp>
        <p:nvSpPr>
          <p:cNvPr id="5" name="Date Placeholder 4"/>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08010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(Coexistence)</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16876, 16877, 16878, 16879, 16880, 16881, 16882, 16883, 16884, 16885, 16886, 16887, 16888, 16889, 16890,16891, 16892, 16893, 16894, 16895, 16896, 16897, 16898, 16899, 16900, 16901, 16902, 16903, 16904, </a:t>
            </a:r>
            <a:r>
              <a:rPr lang="en-GB" dirty="0" smtClean="0"/>
              <a:t>16905 in doc 11-18/1532r2?</a:t>
            </a:r>
          </a:p>
          <a:p>
            <a:endParaRPr lang="en-GB" dirty="0"/>
          </a:p>
          <a:p>
            <a:r>
              <a:rPr lang="en-GB" dirty="0" smtClean="0"/>
              <a:t>Approved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76858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11-18/1852 (Osama </a:t>
            </a:r>
            <a:r>
              <a:rPr lang="en-US" dirty="0" err="1" smtClean="0"/>
              <a:t>Aboul-Magd</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15183</a:t>
            </a:r>
            <a:r>
              <a:rPr lang="en-GB" dirty="0"/>
              <a:t>, 16081, and </a:t>
            </a:r>
            <a:r>
              <a:rPr lang="en-GB" dirty="0" smtClean="0"/>
              <a:t>16383</a:t>
            </a:r>
            <a:r>
              <a:rPr lang="en-US" dirty="0" smtClean="0"/>
              <a:t>, </a:t>
            </a:r>
            <a:r>
              <a:rPr lang="en-GB" dirty="0" smtClean="0"/>
              <a:t>15912</a:t>
            </a:r>
            <a:r>
              <a:rPr lang="en-GB" dirty="0"/>
              <a:t>, 16075, 16701, 17054, 17055, and </a:t>
            </a:r>
            <a:r>
              <a:rPr lang="en-GB" dirty="0" smtClean="0"/>
              <a:t>17056 in doc 11-18/1852r1?</a:t>
            </a:r>
          </a:p>
          <a:p>
            <a:endParaRPr lang="en-GB" dirty="0"/>
          </a:p>
          <a:p>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19741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11-18/1800 (Po-Kai)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15158, 15803, 15804, 16026, 16041, 16103, 16144, 16160, 16161, 16184, 16211, 16255 </a:t>
            </a:r>
            <a:r>
              <a:rPr lang="en-US" dirty="0" smtClean="0"/>
              <a:t>in doc 11-18/1800r1?</a:t>
            </a:r>
          </a:p>
          <a:p>
            <a:endParaRPr lang="en-US" dirty="0"/>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20750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11-18/1799 (Po-Kai)</a:t>
            </a:r>
            <a:endParaRPr lang="en-US" dirty="0"/>
          </a:p>
        </p:txBody>
      </p:sp>
      <p:sp>
        <p:nvSpPr>
          <p:cNvPr id="3" name="Content Placeholder 2"/>
          <p:cNvSpPr>
            <a:spLocks noGrp="1"/>
          </p:cNvSpPr>
          <p:nvPr>
            <p:ph idx="1"/>
          </p:nvPr>
        </p:nvSpPr>
        <p:spPr/>
        <p:txBody>
          <a:bodyPr/>
          <a:lstStyle/>
          <a:p>
            <a:r>
              <a:rPr lang="en-US" dirty="0" smtClean="0"/>
              <a:t>Do you accept resolution to CID 16668 in doc 11-18/1799r1?</a:t>
            </a:r>
          </a:p>
          <a:p>
            <a:endParaRPr lang="en-US" dirty="0"/>
          </a:p>
          <a:p>
            <a:r>
              <a:rPr lang="en-US" dirty="0" smtClean="0"/>
              <a:t>Approved with no objection</a:t>
            </a:r>
          </a:p>
          <a:p>
            <a:r>
              <a:rPr lang="en-US" dirty="0" smtClean="0"/>
              <a:t>Current revision is r3 based on minor changes.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55272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2509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Shenzhen</a:t>
            </a:r>
            <a:r>
              <a:rPr lang="en-US" altLang="en-US" sz="4000" dirty="0" smtClean="0">
                <a:latin typeface="Arial" panose="020B0604020202020204" pitchFamily="34" charset="0"/>
              </a:rPr>
              <a:t>, China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7-9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15861, 15862, 15960, 15963, 16232, 16366, 16389, 16911, 16912, </a:t>
            </a:r>
            <a:r>
              <a:rPr lang="en-GB" dirty="0" smtClean="0"/>
              <a:t>16077</a:t>
            </a:r>
            <a:r>
              <a:rPr lang="en-US" dirty="0" smtClean="0"/>
              <a:t> in doc 11-18/1699r0?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1493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11-18/1473 (Alfred </a:t>
            </a:r>
            <a:r>
              <a:rPr lang="en-US" dirty="0" err="1" smtClean="0"/>
              <a:t>Asterjadhi</a:t>
            </a:r>
            <a:r>
              <a:rPr lang="en-US" smtClean="0"/>
              <a:t>)</a:t>
            </a:r>
            <a:endParaRPr lang="en-US"/>
          </a:p>
        </p:txBody>
      </p:sp>
      <p:sp>
        <p:nvSpPr>
          <p:cNvPr id="3" name="Content Placeholder 2"/>
          <p:cNvSpPr>
            <a:spLocks noGrp="1"/>
          </p:cNvSpPr>
          <p:nvPr>
            <p:ph idx="1"/>
          </p:nvPr>
        </p:nvSpPr>
        <p:spPr/>
        <p:txBody>
          <a:bodyPr/>
          <a:lstStyle/>
          <a:p>
            <a:pPr lvl="0"/>
            <a:r>
              <a:rPr lang="en-US" dirty="0" smtClean="0"/>
              <a:t>Do you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99396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11-18/1856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16264, 16266, 16267, 16294, 16647, 16908, </a:t>
            </a:r>
            <a:r>
              <a:rPr lang="en-GB" dirty="0" smtClean="0"/>
              <a:t>17040 in doc </a:t>
            </a:r>
            <a:r>
              <a:rPr lang="en-GB" dirty="0" smtClean="0"/>
              <a:t>11-18/1856r2?</a:t>
            </a:r>
            <a:endParaRPr lang="en-GB" dirty="0" smtClean="0"/>
          </a:p>
          <a:p>
            <a:endParaRPr lang="en-GB" dirty="0"/>
          </a:p>
          <a:p>
            <a:r>
              <a:rPr lang="en-GB" dirty="0" smtClean="0"/>
              <a:t>SP is </a:t>
            </a:r>
            <a:r>
              <a:rPr lang="en-GB" dirty="0" smtClean="0"/>
              <a:t>deferred</a:t>
            </a:r>
          </a:p>
          <a:p>
            <a:r>
              <a:rPr lang="en-GB" dirty="0" smtClean="0"/>
              <a:t>Reconsidered during Wed-PM1</a:t>
            </a:r>
          </a:p>
          <a:p>
            <a:r>
              <a:rPr lang="en-GB"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93499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11-18/1474r1?</a:t>
            </a:r>
          </a:p>
          <a:p>
            <a:endParaRPr lang="en-US" dirty="0"/>
          </a:p>
          <a:p>
            <a:r>
              <a:rPr lang="en-US" dirty="0" smtClean="0"/>
              <a:t>Accepted with no objection.</a:t>
            </a:r>
          </a:p>
          <a:p>
            <a:r>
              <a:rPr lang="en-US" dirty="0" smtClean="0"/>
              <a:t>CID written in red is waiting for feedback- done</a:t>
            </a:r>
          </a:p>
          <a:p>
            <a:r>
              <a:rPr lang="en-US" dirty="0" smtClean="0"/>
              <a:t>Revision number change (r2) for editor instructions.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2746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November 0</a:t>
            </a:r>
            <a:r>
              <a:rPr lang="en-US" altLang="en-US" dirty="0"/>
              <a:t>8</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9:00 – 9:10		Call the meeting to order and IPR slides</a:t>
            </a:r>
          </a:p>
          <a:p>
            <a:r>
              <a:rPr lang="en-US" dirty="0" smtClean="0"/>
              <a:t>9:10 </a:t>
            </a:r>
            <a:r>
              <a:rPr lang="en-US" dirty="0"/>
              <a:t>– 10:15		Comment Resolution</a:t>
            </a:r>
          </a:p>
          <a:p>
            <a:r>
              <a:rPr lang="en-US" dirty="0"/>
              <a:t>10:15 - 10:30		Break</a:t>
            </a:r>
          </a:p>
          <a:p>
            <a:r>
              <a:rPr lang="en-US" dirty="0"/>
              <a:t>10:30 -12:00		Comment Resolution</a:t>
            </a:r>
          </a:p>
          <a:p>
            <a:r>
              <a:rPr lang="en-US" dirty="0"/>
              <a:t>12:00	- 13:00 	Lunch</a:t>
            </a:r>
          </a:p>
          <a:p>
            <a:r>
              <a:rPr lang="en-US" dirty="0"/>
              <a:t>13:00 – 15:15		Comment Resolution</a:t>
            </a:r>
          </a:p>
          <a:p>
            <a:r>
              <a:rPr lang="en-US" dirty="0"/>
              <a:t>15:15 – 15:45		Break</a:t>
            </a:r>
          </a:p>
          <a:p>
            <a:r>
              <a:rPr lang="en-US" dirty="0"/>
              <a:t>15:45 – 18:00		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99130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11-18/1876 (Osama </a:t>
            </a:r>
            <a:r>
              <a:rPr lang="en-US" dirty="0" err="1" smtClean="0"/>
              <a:t>Aboul-Magd</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t>
            </a:r>
            <a:r>
              <a:rPr lang="en-US" dirty="0"/>
              <a:t>accept resolutions to </a:t>
            </a:r>
            <a:r>
              <a:rPr lang="en-GB" dirty="0" smtClean="0"/>
              <a:t>CIDs </a:t>
            </a:r>
            <a:r>
              <a:rPr lang="en-GB" dirty="0"/>
              <a:t>15565, </a:t>
            </a:r>
            <a:r>
              <a:rPr lang="en-GB" dirty="0">
                <a:solidFill>
                  <a:srgbClr val="FF0000"/>
                </a:solidFill>
              </a:rPr>
              <a:t>15933</a:t>
            </a:r>
            <a:r>
              <a:rPr lang="en-GB" dirty="0"/>
              <a:t>, </a:t>
            </a:r>
            <a:r>
              <a:rPr lang="en-GB" dirty="0">
                <a:solidFill>
                  <a:srgbClr val="FF0000"/>
                </a:solidFill>
              </a:rPr>
              <a:t>15939</a:t>
            </a:r>
            <a:r>
              <a:rPr lang="en-GB" dirty="0"/>
              <a:t>, 16175, 16224, 16360, </a:t>
            </a:r>
            <a:r>
              <a:rPr lang="en-GB" dirty="0">
                <a:solidFill>
                  <a:srgbClr val="FF0000"/>
                </a:solidFill>
              </a:rPr>
              <a:t>16487</a:t>
            </a:r>
            <a:r>
              <a:rPr lang="en-GB" dirty="0"/>
              <a:t>, and </a:t>
            </a:r>
            <a:r>
              <a:rPr lang="en-GB" dirty="0" smtClean="0"/>
              <a:t>17009</a:t>
            </a:r>
            <a:r>
              <a:rPr lang="en-GB" dirty="0"/>
              <a:t> </a:t>
            </a:r>
            <a:r>
              <a:rPr lang="en-GB" dirty="0" smtClean="0"/>
              <a:t>in doc 11-18/1876r0? </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2268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11-18/1830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15093, 15130, 15131, 15752 15753 and </a:t>
            </a:r>
            <a:r>
              <a:rPr lang="en-GB" dirty="0" smtClean="0"/>
              <a:t>17048</a:t>
            </a:r>
            <a:r>
              <a:rPr lang="en-GB" dirty="0"/>
              <a:t> </a:t>
            </a:r>
            <a:r>
              <a:rPr lang="en-GB" dirty="0" smtClean="0"/>
              <a:t>in doc 11-18/1830r1? </a:t>
            </a:r>
          </a:p>
          <a:p>
            <a:endParaRPr lang="en-GB" dirty="0"/>
          </a:p>
          <a:p>
            <a:r>
              <a:rPr lang="en-GB" dirty="0" smtClean="0"/>
              <a:t>SP is deferred</a:t>
            </a:r>
          </a:p>
          <a:p>
            <a:r>
              <a:rPr lang="en-GB" dirty="0" smtClean="0"/>
              <a:t>Reconsidered on Friday AM1. current revision is r1.  </a:t>
            </a:r>
          </a:p>
          <a:p>
            <a:r>
              <a:rPr lang="en-GB" dirty="0" smtClean="0"/>
              <a:t>SP approved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54248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11-18/1857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16252, 16683, </a:t>
            </a:r>
            <a:r>
              <a:rPr lang="en-GB" dirty="0" smtClean="0"/>
              <a:t>17088 in doc 11-18/1857r2?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60956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15730</a:t>
            </a:r>
            <a:r>
              <a:rPr lang="en-GB" dirty="0"/>
              <a:t>, 15815, 15038, </a:t>
            </a:r>
            <a:r>
              <a:rPr lang="en-GB" dirty="0" smtClean="0"/>
              <a:t>15047 in doc 11-18/1867r1?</a:t>
            </a:r>
          </a:p>
          <a:p>
            <a:endParaRPr lang="en-GB" dirty="0"/>
          </a:p>
          <a:p>
            <a:r>
              <a:rPr lang="en-GB" dirty="0" smtClean="0"/>
              <a:t>No objection</a:t>
            </a:r>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54393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59683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11-18/1498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15621 </a:t>
            </a:r>
            <a:r>
              <a:rPr lang="en-GB" dirty="0">
                <a:solidFill>
                  <a:srgbClr val="FF0000"/>
                </a:solidFill>
              </a:rPr>
              <a:t>15818</a:t>
            </a:r>
            <a:r>
              <a:rPr lang="en-GB" dirty="0"/>
              <a:t> </a:t>
            </a:r>
            <a:r>
              <a:rPr lang="en-GB" dirty="0">
                <a:solidFill>
                  <a:srgbClr val="FF0000"/>
                </a:solidFill>
              </a:rPr>
              <a:t>15819</a:t>
            </a:r>
            <a:r>
              <a:rPr lang="en-GB" dirty="0"/>
              <a:t> </a:t>
            </a:r>
            <a:r>
              <a:rPr lang="en-GB" dirty="0">
                <a:solidFill>
                  <a:srgbClr val="FF0000"/>
                </a:solidFill>
              </a:rPr>
              <a:t>15830</a:t>
            </a:r>
            <a:r>
              <a:rPr lang="en-GB" dirty="0"/>
              <a:t> 15836 </a:t>
            </a:r>
            <a:r>
              <a:rPr lang="en-GB" dirty="0">
                <a:solidFill>
                  <a:srgbClr val="FF0000"/>
                </a:solidFill>
              </a:rPr>
              <a:t>15837</a:t>
            </a:r>
            <a:r>
              <a:rPr lang="en-GB" dirty="0"/>
              <a:t> 16057 16394 17126 15622 </a:t>
            </a:r>
            <a:r>
              <a:rPr lang="en-GB" dirty="0" smtClean="0"/>
              <a:t>16783</a:t>
            </a:r>
            <a:r>
              <a:rPr lang="en-GB" dirty="0"/>
              <a:t> </a:t>
            </a:r>
            <a:r>
              <a:rPr lang="en-GB" dirty="0" smtClean="0"/>
              <a:t>in doc 11-18/1498r2?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31441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11-18/1844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No objection to proposed resolution.</a:t>
            </a:r>
          </a:p>
          <a:p>
            <a:r>
              <a:rPr lang="en-GB" dirty="0" smtClean="0"/>
              <a:t>CID 16432 was discussed on Friday morning. More discussion is needed.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37503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15102, 15181, </a:t>
            </a:r>
            <a:r>
              <a:rPr lang="en-GB" dirty="0">
                <a:solidFill>
                  <a:srgbClr val="FF0000"/>
                </a:solidFill>
              </a:rPr>
              <a:t>15757</a:t>
            </a:r>
            <a:r>
              <a:rPr lang="en-GB" dirty="0"/>
              <a:t>, 15845, 16425, 16426, 16427, 16428, </a:t>
            </a:r>
            <a:r>
              <a:rPr lang="en-GB" dirty="0" smtClean="0"/>
              <a:t>16429</a:t>
            </a:r>
            <a:r>
              <a:rPr lang="en-US" dirty="0" smtClean="0"/>
              <a:t> in doc 11-18/1472r0?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196960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15040, 15041, </a:t>
            </a:r>
            <a:r>
              <a:rPr lang="en-GB" dirty="0" smtClean="0"/>
              <a:t>15043</a:t>
            </a:r>
            <a:r>
              <a:rPr lang="en-US" dirty="0" smtClean="0"/>
              <a:t> in doc 11-18/1696r1?</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40682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11-18/1698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656770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a:t>
            </a:r>
            <a:r>
              <a:rPr lang="en-GB" dirty="0" smtClean="0"/>
              <a:t>11-18/1858r6?</a:t>
            </a:r>
            <a:endParaRPr lang="en-GB" dirty="0" smtClean="0"/>
          </a:p>
          <a:p>
            <a:pPr lvl="0"/>
            <a:endParaRPr lang="en-GB" dirty="0"/>
          </a:p>
          <a:p>
            <a:pPr lvl="0"/>
            <a:r>
              <a:rPr lang="en-GB" dirty="0" smtClean="0"/>
              <a:t>Thursday PM: to be continued</a:t>
            </a:r>
          </a:p>
          <a:p>
            <a:pPr lvl="0"/>
            <a:r>
              <a:rPr lang="en-GB" dirty="0" smtClean="0"/>
              <a:t>Friday AM1:  straw poll is deferred. Waiting for some suggestions from Alfred</a:t>
            </a:r>
            <a:r>
              <a:rPr lang="en-GB" dirty="0" smtClean="0"/>
              <a:t>.</a:t>
            </a:r>
          </a:p>
          <a:p>
            <a:pPr lvl="0"/>
            <a:r>
              <a:rPr lang="en-GB" dirty="0" smtClean="0"/>
              <a:t>Reconsidered during the F2F meeting on Wed-PM1 </a:t>
            </a:r>
            <a:r>
              <a:rPr lang="en-GB" dirty="0" smtClean="0">
                <a:sym typeface="Wingdings" panose="05000000000000000000" pitchFamily="2" charset="2"/>
              </a:rPr>
              <a:t> SP approved with no objection</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40641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November 0</a:t>
            </a:r>
            <a:r>
              <a:rPr lang="en-US" altLang="en-US" dirty="0"/>
              <a:t>9</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9:00 – 9:10		Call the meeting to order and IPR slides</a:t>
            </a:r>
          </a:p>
          <a:p>
            <a:r>
              <a:rPr lang="en-US" dirty="0"/>
              <a:t>9:10 – 10:15		Comment Resolution</a:t>
            </a:r>
          </a:p>
          <a:p>
            <a:r>
              <a:rPr lang="en-US" dirty="0"/>
              <a:t>10:15 - 10:30		Break</a:t>
            </a:r>
          </a:p>
          <a:p>
            <a:r>
              <a:rPr lang="en-US" dirty="0"/>
              <a:t>10:30 -12:00		Comment Resolution</a:t>
            </a:r>
          </a:p>
          <a:p>
            <a:r>
              <a:rPr lang="en-US" dirty="0"/>
              <a:t>12:00	- 13:00 	Lunch</a:t>
            </a:r>
          </a:p>
          <a:p>
            <a:r>
              <a:rPr lang="en-US" dirty="0"/>
              <a:t>13:00 – 15:15		Comment Resolution</a:t>
            </a:r>
          </a:p>
          <a:p>
            <a:r>
              <a:rPr lang="en-US" dirty="0"/>
              <a:t>15:15 – 15:45		Break</a:t>
            </a:r>
          </a:p>
          <a:p>
            <a:r>
              <a:rPr lang="en-US" dirty="0"/>
              <a:t>15:45 – 18:00		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880436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Resolutions to Unassigned Comments</a:t>
            </a:r>
            <a:endParaRPr lang="en-US" dirty="0"/>
          </a:p>
        </p:txBody>
      </p:sp>
      <p:sp>
        <p:nvSpPr>
          <p:cNvPr id="3" name="Content Placeholder 2"/>
          <p:cNvSpPr>
            <a:spLocks noGrp="1"/>
          </p:cNvSpPr>
          <p:nvPr>
            <p:ph idx="1"/>
          </p:nvPr>
        </p:nvSpPr>
        <p:spPr/>
        <p:txBody>
          <a:bodyPr/>
          <a:lstStyle/>
          <a:p>
            <a:r>
              <a:rPr lang="en-US" dirty="0" smtClean="0"/>
              <a:t>The group did a real-time resolution of those unassigned comments (not assigned to PHY). The result of the resolutions is in the attached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538872796"/>
              </p:ext>
            </p:extLst>
          </p:nvPr>
        </p:nvGraphicFramePr>
        <p:xfrm>
          <a:off x="4152105" y="3652043"/>
          <a:ext cx="2354675" cy="1986757"/>
        </p:xfrm>
        <a:graphic>
          <a:graphicData uri="http://schemas.openxmlformats.org/presentationml/2006/ole">
            <mc:AlternateContent xmlns:mc="http://schemas.openxmlformats.org/markup-compatibility/2006">
              <mc:Choice xmlns:v="urn:schemas-microsoft-com:vml" Requires="v">
                <p:oleObj spid="_x0000_s5126"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52105" y="3652043"/>
                        <a:ext cx="2354675" cy="1986757"/>
                      </a:xfrm>
                      <a:prstGeom prst="rect">
                        <a:avLst/>
                      </a:prstGeom>
                    </p:spPr>
                  </p:pic>
                </p:oleObj>
              </mc:Fallback>
            </mc:AlternateContent>
          </a:graphicData>
        </a:graphic>
      </p:graphicFrame>
    </p:spTree>
    <p:extLst>
      <p:ext uri="{BB962C8B-B14F-4D97-AF65-F5344CB8AC3E}">
        <p14:creationId xmlns:p14="http://schemas.microsoft.com/office/powerpoint/2010/main" val="3835103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meeting adjourned at 3:55 PM, local time.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8034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1971</TotalTime>
  <Words>1926</Words>
  <Application>Microsoft Office PowerPoint</Application>
  <PresentationFormat>On-screen Show (4:3)</PresentationFormat>
  <Paragraphs>352</Paragraphs>
  <Slides>40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51"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TGax November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November 07, 2018</vt:lpstr>
      <vt:lpstr>Submissions</vt:lpstr>
      <vt:lpstr>PowerPoint Presentation</vt:lpstr>
      <vt:lpstr>SP (Coexistence)</vt:lpstr>
      <vt:lpstr>11-18/1852 (Osama Aboul-Magd)</vt:lpstr>
      <vt:lpstr>11-18/1800 (Po-Kai)</vt:lpstr>
      <vt:lpstr>11-18/1799 (Po-Kai)</vt:lpstr>
      <vt:lpstr>11-18/1775 (Alfred Asterjadhi)</vt:lpstr>
      <vt:lpstr>11-18/1699 (Alfred Asterjadhi)</vt:lpstr>
      <vt:lpstr>11-18/1473 (Alfred Asterjadhi)</vt:lpstr>
      <vt:lpstr>11-18/1856 (Liwen Chu)</vt:lpstr>
      <vt:lpstr>11-18/1474 (Alfred Asterjadhi)</vt:lpstr>
      <vt:lpstr>Agenda for Thursday November 08, 2018 </vt:lpstr>
      <vt:lpstr>PowerPoint Presentation</vt:lpstr>
      <vt:lpstr>11-18/1876 (Osama Aboul-Magd)</vt:lpstr>
      <vt:lpstr>11-18/1830 (Jarkko Kneckt)</vt:lpstr>
      <vt:lpstr>11-18/1857 (Liwen Chu)</vt:lpstr>
      <vt:lpstr>11-18/1867 (Laurent Cariou)</vt:lpstr>
      <vt:lpstr>11-18/1866 (Laurent Cariou)</vt:lpstr>
      <vt:lpstr>11-18/1498 (Laurent Cariou)</vt:lpstr>
      <vt:lpstr>11-18/1844 (Ming Gan)</vt:lpstr>
      <vt:lpstr>11-18/1472 (Alfred Asterjadhi)</vt:lpstr>
      <vt:lpstr>11-18/1696 (Alfred Asterjadhi)</vt:lpstr>
      <vt:lpstr>11-18/1698 (Alfred Asterjadhi)</vt:lpstr>
      <vt:lpstr>11-18/1858 (Liwen Chu)</vt:lpstr>
      <vt:lpstr>Agenda for Friday November 09, 2018 </vt:lpstr>
      <vt:lpstr>PowerPoint Presentation</vt:lpstr>
      <vt:lpstr>Resolutions to Unassigned Comments</vt:lpstr>
      <vt:lpstr>PowerPoint Presentation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116</cp:revision>
  <cp:lastPrinted>1601-01-01T00:00:00Z</cp:lastPrinted>
  <dcterms:created xsi:type="dcterms:W3CDTF">2017-01-26T15:28:16Z</dcterms:created>
  <dcterms:modified xsi:type="dcterms:W3CDTF">2018-11-14T07:03:14Z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1539611892</vt:lpwstr>
  </property>
</Properties>
</file>