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77"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278" r:id="rId38"/>
    <p:sldId id="304" r:id="rId39"/>
    <p:sldId id="306" r:id="rId40"/>
    <p:sldId id="305"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Microsoft_Excel_97-2003_Worksheet3.xls"/><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74"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sz="half" idx="1"/>
          </p:nvPr>
        </p:nvSpPr>
        <p:spPr/>
        <p:txBody>
          <a:bodyPr/>
          <a:lstStyle/>
          <a:p>
            <a:r>
              <a:rPr lang="en-US" dirty="0" smtClean="0"/>
              <a:t>New Submissions</a:t>
            </a:r>
            <a:endParaRPr lang="en-US" dirty="0"/>
          </a:p>
        </p:txBody>
      </p:sp>
      <p:sp>
        <p:nvSpPr>
          <p:cNvPr id="12" name="Content Placeholder 11"/>
          <p:cNvSpPr>
            <a:spLocks noGrp="1"/>
          </p:cNvSpPr>
          <p:nvPr>
            <p:ph sz="half" idx="2"/>
          </p:nvPr>
        </p:nvSpPr>
        <p:spPr/>
        <p:txBody>
          <a:bodyPr/>
          <a:lstStyle/>
          <a:p>
            <a:r>
              <a:rPr lang="en-US" dirty="0" smtClean="0"/>
              <a:t>Left over from September</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394977552"/>
              </p:ext>
            </p:extLst>
          </p:nvPr>
        </p:nvGraphicFramePr>
        <p:xfrm>
          <a:off x="5357818" y="3505200"/>
          <a:ext cx="1806222" cy="1524000"/>
        </p:xfrm>
        <a:graphic>
          <a:graphicData uri="http://schemas.openxmlformats.org/presentationml/2006/ole">
            <mc:AlternateContent xmlns:mc="http://schemas.openxmlformats.org/markup-compatibility/2006">
              <mc:Choice xmlns:v="urn:schemas-microsoft-com:vml" Requires="v">
                <p:oleObj spid="_x0000_s4196"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5357818" y="3505200"/>
                        <a:ext cx="1806222" cy="15240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058671845"/>
              </p:ext>
            </p:extLst>
          </p:nvPr>
        </p:nvGraphicFramePr>
        <p:xfrm>
          <a:off x="1828799" y="3489236"/>
          <a:ext cx="1554209" cy="1311364"/>
        </p:xfrm>
        <a:graphic>
          <a:graphicData uri="http://schemas.openxmlformats.org/presentationml/2006/ole">
            <mc:AlternateContent xmlns:mc="http://schemas.openxmlformats.org/markup-compatibility/2006">
              <mc:Choice xmlns:v="urn:schemas-microsoft-com:vml" Requires="v">
                <p:oleObj spid="_x0000_s4197" name="Worksheet" showAsIcon="1" r:id="rId5" imgW="914400" imgH="771480" progId="Excel.Sheet.8">
                  <p:embed/>
                </p:oleObj>
              </mc:Choice>
              <mc:Fallback>
                <p:oleObj name="Worksheet" showAsIcon="1" r:id="rId5" imgW="914400" imgH="771480" progId="Excel.Sheet.8">
                  <p:embed/>
                  <p:pic>
                    <p:nvPicPr>
                      <p:cNvPr id="0" name=""/>
                      <p:cNvPicPr/>
                      <p:nvPr/>
                    </p:nvPicPr>
                    <p:blipFill>
                      <a:blip r:embed="rId6"/>
                      <a:stretch>
                        <a:fillRect/>
                      </a:stretch>
                    </p:blipFill>
                    <p:spPr>
                      <a:xfrm>
                        <a:off x="1828799" y="3489236"/>
                        <a:ext cx="1554209" cy="1311364"/>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lstStyle/>
          <a:p>
            <a:r>
              <a:rPr lang="en-US" dirty="0" smtClean="0"/>
              <a:t>9:00 – 9:10		Call the meeting to order and IPR slides</a:t>
            </a:r>
          </a:p>
          <a:p>
            <a:r>
              <a:rPr lang="en-US" dirty="0" smtClean="0"/>
              <a:t>9:10 – 9:15		Call for Submissions</a:t>
            </a:r>
          </a:p>
          <a:p>
            <a:r>
              <a:rPr lang="en-US" dirty="0" smtClean="0"/>
              <a:t>9:30 – 10:15		Comment Resolution</a:t>
            </a:r>
          </a:p>
          <a:p>
            <a:r>
              <a:rPr lang="en-US" dirty="0" smtClean="0"/>
              <a:t>10:15 - 10:30		Break</a:t>
            </a:r>
          </a:p>
          <a:p>
            <a:r>
              <a:rPr lang="en-US" dirty="0" smtClean="0"/>
              <a:t>10:30 -12:00		Comment Resolution</a:t>
            </a:r>
          </a:p>
          <a:p>
            <a:r>
              <a:rPr lang="en-US" dirty="0" smtClean="0"/>
              <a:t>12:00	- 13:00 	Lunch</a:t>
            </a:r>
          </a:p>
          <a:p>
            <a:r>
              <a:rPr lang="en-US" dirty="0" smtClean="0"/>
              <a:t>13:00 – 15:15		Comment Resolution</a:t>
            </a:r>
          </a:p>
          <a:p>
            <a:r>
              <a:rPr lang="en-US" dirty="0" smtClean="0"/>
              <a:t>15:15 – 15:45		Break</a:t>
            </a:r>
          </a:p>
          <a:p>
            <a:r>
              <a:rPr lang="en-US" dirty="0" smtClean="0"/>
              <a:t>15:45 – 18:00		Comment Resolution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801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(Coexistence)</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16876, 16877, 16878, 16879, 16880, 16881, 16882, 16883, 16884, 16885, 16886, 16887, 16888, 16889, 16890,16891, 16892, 16893, 16894, 16895, 16896, 16897, 16898, 16899, 16900, 16901, 16902, 16903, 16904, </a:t>
            </a:r>
            <a:r>
              <a:rPr lang="en-GB" dirty="0" smtClean="0"/>
              <a:t>16905 in doc 11-18/1532r2?</a:t>
            </a:r>
          </a:p>
          <a:p>
            <a:endParaRPr lang="en-GB" dirty="0"/>
          </a:p>
          <a:p>
            <a:r>
              <a:rPr lang="en-GB" dirty="0" smtClean="0"/>
              <a:t>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7685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11-18/1852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15183</a:t>
            </a:r>
            <a:r>
              <a:rPr lang="en-GB" dirty="0"/>
              <a:t>, 16081, and </a:t>
            </a:r>
            <a:r>
              <a:rPr lang="en-GB" dirty="0" smtClean="0"/>
              <a:t>16383</a:t>
            </a:r>
            <a:r>
              <a:rPr lang="en-US" dirty="0" smtClean="0"/>
              <a:t>, </a:t>
            </a:r>
            <a:r>
              <a:rPr lang="en-GB" dirty="0" smtClean="0"/>
              <a:t>15912</a:t>
            </a:r>
            <a:r>
              <a:rPr lang="en-GB" dirty="0"/>
              <a:t>, 16075, 16701, 17054, 17055, and </a:t>
            </a:r>
            <a:r>
              <a:rPr lang="en-GB" dirty="0" smtClean="0"/>
              <a:t>17056 in doc 11-18/1852r1?</a:t>
            </a:r>
          </a:p>
          <a:p>
            <a:endParaRPr lang="en-GB" dirty="0"/>
          </a:p>
          <a:p>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974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11-18/1800 (Po-Kai)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15158, 15803, 15804, 16026, 16041, 16103, 16144, 16160, 16161, 16184, 16211, 16255 </a:t>
            </a:r>
            <a:r>
              <a:rPr lang="en-US" dirty="0" smtClean="0"/>
              <a:t>in doc 11-18/1800r1?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2075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11-18/1799 (Po-Kai)</a:t>
            </a:r>
            <a:endParaRPr lang="en-US" dirty="0"/>
          </a:p>
        </p:txBody>
      </p:sp>
      <p:sp>
        <p:nvSpPr>
          <p:cNvPr id="3" name="Content Placeholder 2"/>
          <p:cNvSpPr>
            <a:spLocks noGrp="1"/>
          </p:cNvSpPr>
          <p:nvPr>
            <p:ph idx="1"/>
          </p:nvPr>
        </p:nvSpPr>
        <p:spPr/>
        <p:txBody>
          <a:bodyPr/>
          <a:lstStyle/>
          <a:p>
            <a:r>
              <a:rPr lang="en-US" dirty="0" smtClean="0"/>
              <a:t>Do you accept resolution to CID 16668 in doc 11-18/1799r1?</a:t>
            </a:r>
          </a:p>
          <a:p>
            <a:endParaRPr lang="en-US" dirty="0"/>
          </a:p>
          <a:p>
            <a:r>
              <a:rPr lang="en-US" dirty="0" smtClean="0"/>
              <a:t>Approved with no objection</a:t>
            </a:r>
          </a:p>
          <a:p>
            <a:r>
              <a:rPr lang="en-US" dirty="0" smtClean="0"/>
              <a:t>Current revision is r3 based on minor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5527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250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15861, 15862, 15960, 15963, 16232, 16366, 16389, 16911, 16912, </a:t>
            </a:r>
            <a:r>
              <a:rPr lang="en-GB" dirty="0" smtClean="0"/>
              <a:t>16077</a:t>
            </a:r>
            <a:r>
              <a:rPr lang="en-US" dirty="0" smtClean="0"/>
              <a:t> in doc 11-18/1699r0?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493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11-18/1473 (Alfred </a:t>
            </a:r>
            <a:r>
              <a:rPr lang="en-US" dirty="0" err="1" smtClean="0"/>
              <a:t>Asterjadhi</a:t>
            </a:r>
            <a:r>
              <a:rPr lang="en-US" smtClean="0"/>
              <a:t>)</a:t>
            </a:r>
            <a:endParaRPr lang="en-US"/>
          </a:p>
        </p:txBody>
      </p:sp>
      <p:sp>
        <p:nvSpPr>
          <p:cNvPr id="3" name="Content Placeholder 2"/>
          <p:cNvSpPr>
            <a:spLocks noGrp="1"/>
          </p:cNvSpPr>
          <p:nvPr>
            <p:ph idx="1"/>
          </p:nvPr>
        </p:nvSpPr>
        <p:spPr/>
        <p:txBody>
          <a:bodyPr/>
          <a:lstStyle/>
          <a:p>
            <a:pPr lvl="0"/>
            <a:r>
              <a:rPr lang="en-US" dirty="0" smtClean="0"/>
              <a:t>Do you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99396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11-18/1856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16264, 16266, 16267, 16294, 16647, 16908, </a:t>
            </a:r>
            <a:r>
              <a:rPr lang="en-GB" dirty="0" smtClean="0"/>
              <a:t>17040 in doc 11-18/1856r1?</a:t>
            </a:r>
          </a:p>
          <a:p>
            <a:endParaRPr lang="en-GB" dirty="0"/>
          </a:p>
          <a:p>
            <a:r>
              <a:rPr lang="en-GB"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93499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11-18/1474r1?</a:t>
            </a:r>
          </a:p>
          <a:p>
            <a:endParaRPr lang="en-US" dirty="0"/>
          </a:p>
          <a:p>
            <a:r>
              <a:rPr lang="en-US" dirty="0" smtClean="0"/>
              <a:t>Accepted with no objection.</a:t>
            </a:r>
          </a:p>
          <a:p>
            <a:r>
              <a:rPr lang="en-US" dirty="0" smtClean="0"/>
              <a:t>CID written in red is waiting for feedback- done</a:t>
            </a:r>
          </a:p>
          <a:p>
            <a:r>
              <a:rPr lang="en-US" dirty="0" smtClean="0"/>
              <a:t>Revision number change (r2) for editor instructions.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274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smtClean="0"/>
              <a:t>9:10 </a:t>
            </a:r>
            <a:r>
              <a:rPr lang="en-US" dirty="0"/>
              <a:t>–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913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11-18/1876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t>
            </a:r>
            <a:r>
              <a:rPr lang="en-US" dirty="0"/>
              <a:t>accept 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2268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11-18/1830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15093, 15130, 15131, 15752 15753 and </a:t>
            </a:r>
            <a:r>
              <a:rPr lang="en-GB" dirty="0" smtClean="0"/>
              <a:t>17048</a:t>
            </a:r>
            <a:r>
              <a:rPr lang="en-GB" dirty="0"/>
              <a:t> </a:t>
            </a:r>
            <a:r>
              <a:rPr lang="en-GB" dirty="0" smtClean="0"/>
              <a:t>in doc 11-18/1830r1? </a:t>
            </a:r>
          </a:p>
          <a:p>
            <a:endParaRPr lang="en-GB" dirty="0"/>
          </a:p>
          <a:p>
            <a:r>
              <a:rPr lang="en-GB" dirty="0" smtClean="0"/>
              <a:t>SP is deferred</a:t>
            </a:r>
          </a:p>
          <a:p>
            <a:r>
              <a:rPr lang="en-GB" dirty="0" smtClean="0"/>
              <a:t>Reconsidered on Friday AM1. current revision is r1.  </a:t>
            </a:r>
          </a:p>
          <a:p>
            <a:r>
              <a:rPr lang="en-GB" dirty="0" smtClean="0"/>
              <a:t>SP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54248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16252, 16683, </a:t>
            </a:r>
            <a:r>
              <a:rPr lang="en-GB" dirty="0" smtClean="0"/>
              <a:t>17088 in doc 11-18/1857r2?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0956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15730</a:t>
            </a:r>
            <a:r>
              <a:rPr lang="en-GB" dirty="0"/>
              <a:t>, 15815, 15038, </a:t>
            </a:r>
            <a:r>
              <a:rPr lang="en-GB" dirty="0" smtClean="0"/>
              <a:t>15047 in doc 11-18/1867r1?</a:t>
            </a:r>
          </a:p>
          <a:p>
            <a:endParaRPr lang="en-GB" dirty="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5439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59683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11-18/1498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31441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11-18/1844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37503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19696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15040, 15041, </a:t>
            </a:r>
            <a:r>
              <a:rPr lang="en-GB" dirty="0" smtClean="0"/>
              <a:t>15043</a:t>
            </a:r>
            <a:r>
              <a:rPr lang="en-US" dirty="0" smtClean="0"/>
              <a:t> in doc 11-18/1696r1?</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40682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656770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pPr lvl="0"/>
            <a:r>
              <a:rPr lang="en-GB" dirty="0" smtClean="0"/>
              <a:t>Thursday PM: to be continued</a:t>
            </a:r>
          </a:p>
          <a:p>
            <a:pPr lvl="0"/>
            <a:r>
              <a:rPr lang="en-GB" dirty="0" smtClean="0"/>
              <a:t>Friday AM1:  straw poll is deferred. Waiting for some suggestions </a:t>
            </a:r>
            <a:r>
              <a:rPr lang="en-GB" smtClean="0"/>
              <a:t>from Alfred.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4064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a:t>9:10 –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88043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 to Unassigned Comments</a:t>
            </a:r>
            <a:endParaRPr lang="en-US" dirty="0"/>
          </a:p>
        </p:txBody>
      </p:sp>
      <p:sp>
        <p:nvSpPr>
          <p:cNvPr id="3" name="Content Placeholder 2"/>
          <p:cNvSpPr>
            <a:spLocks noGrp="1"/>
          </p:cNvSpPr>
          <p:nvPr>
            <p:ph idx="1"/>
          </p:nvPr>
        </p:nvSpPr>
        <p:spPr/>
        <p:txBody>
          <a:bodyPr/>
          <a:lstStyle/>
          <a:p>
            <a:r>
              <a:rPr lang="en-US" dirty="0" smtClean="0"/>
              <a:t>The group did a real-time resolution of those unassigned comments (not assigned to PHY). The result of the resolutions is in the attached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538872796"/>
              </p:ext>
            </p:extLst>
          </p:nvPr>
        </p:nvGraphicFramePr>
        <p:xfrm>
          <a:off x="4152105" y="3652043"/>
          <a:ext cx="2354675" cy="1986757"/>
        </p:xfrm>
        <a:graphic>
          <a:graphicData uri="http://schemas.openxmlformats.org/presentationml/2006/ole">
            <mc:AlternateContent xmlns:mc="http://schemas.openxmlformats.org/markup-compatibility/2006">
              <mc:Choice xmlns:v="urn:schemas-microsoft-com:vml" Requires="v">
                <p:oleObj spid="_x0000_s5123"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52105" y="3652043"/>
                        <a:ext cx="2354675" cy="1986757"/>
                      </a:xfrm>
                      <a:prstGeom prst="rect">
                        <a:avLst/>
                      </a:prstGeom>
                    </p:spPr>
                  </p:pic>
                </p:oleObj>
              </mc:Fallback>
            </mc:AlternateContent>
          </a:graphicData>
        </a:graphic>
      </p:graphicFrame>
    </p:spTree>
    <p:extLst>
      <p:ext uri="{BB962C8B-B14F-4D97-AF65-F5344CB8AC3E}">
        <p14:creationId xmlns:p14="http://schemas.microsoft.com/office/powerpoint/2010/main" val="3835103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meeting adjourned at 3:55 PM, local time.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8034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1956</TotalTime>
  <Words>1906</Words>
  <Application>Microsoft Office PowerPoint</Application>
  <PresentationFormat>On-screen Show (4:3)</PresentationFormat>
  <Paragraphs>349</Paragraphs>
  <Slides>40</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40</vt:i4>
      </vt:variant>
    </vt:vector>
  </HeadingPairs>
  <TitlesOfParts>
    <vt:vector size="52"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Microsoft Excel Worksheet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PowerPoint Presentation</vt:lpstr>
      <vt:lpstr>SP (Coexistence)</vt:lpstr>
      <vt:lpstr>11-18/1852 (Osama Aboul-Magd)</vt:lpstr>
      <vt:lpstr>11-18/1800 (Po-Kai)</vt:lpstr>
      <vt:lpstr>11-18/1799 (Po-Kai)</vt:lpstr>
      <vt:lpstr>11-18/1775 (Alfred Asterjadhi)</vt:lpstr>
      <vt:lpstr>11-18/1699 (Alfred Asterjadhi)</vt:lpstr>
      <vt:lpstr>11-18/1473 (Alfred Asterjadhi)</vt:lpstr>
      <vt:lpstr>11-18/1856 (Liwen Chu)</vt:lpstr>
      <vt:lpstr>11-18/1474 (Alfred Asterjadhi)</vt:lpstr>
      <vt:lpstr>Agenda for Thursday November 08, 2018 </vt:lpstr>
      <vt:lpstr>PowerPoint Presentation</vt:lpstr>
      <vt:lpstr>11-18/1876 (Osama Aboul-Magd)</vt:lpstr>
      <vt:lpstr>11-18/1830 (Jarkko Kneckt)</vt:lpstr>
      <vt:lpstr>11-18/1857 (Liwen Chu)</vt:lpstr>
      <vt:lpstr>11-18/1867 (Laurent Cariou)</vt:lpstr>
      <vt:lpstr>11-18/1866 (Laurent Cariou)</vt:lpstr>
      <vt:lpstr>11-18/1498 (Laurent Cariou)</vt:lpstr>
      <vt:lpstr>11-18/1844 (Ming Gan)</vt:lpstr>
      <vt:lpstr>11-18/1472 (Alfred Asterjadhi)</vt:lpstr>
      <vt:lpstr>11-18/1696 (Alfred Asterjadhi)</vt:lpstr>
      <vt:lpstr>11-18/1698 (Alfred Asterjadhi)</vt:lpstr>
      <vt:lpstr>11-18/1858 (Liwen Chu)</vt:lpstr>
      <vt:lpstr>Agenda for Friday November 09, 2018 </vt:lpstr>
      <vt:lpstr>PowerPoint Presentation</vt:lpstr>
      <vt:lpstr>Resolutions to Unassigned Comments</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113</cp:revision>
  <cp:lastPrinted>1601-01-01T00:00:00Z</cp:lastPrinted>
  <dcterms:created xsi:type="dcterms:W3CDTF">2017-01-26T15:28:16Z</dcterms:created>
  <dcterms:modified xsi:type="dcterms:W3CDTF">2018-11-10T13:04:44Z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