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77" r:id="rId25"/>
    <p:sldId id="292" r:id="rId26"/>
    <p:sldId id="278"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Microsoft_Excel_97-2003_Worksheet3.xls"/><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40"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smtClean="0"/>
              <a:t>Ross Jian Yu and Huawei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6:00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November 07,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sz="half" idx="1"/>
          </p:nvPr>
        </p:nvSpPr>
        <p:spPr/>
        <p:txBody>
          <a:bodyPr/>
          <a:lstStyle/>
          <a:p>
            <a:r>
              <a:rPr lang="en-US" dirty="0" smtClean="0"/>
              <a:t>New Submissions</a:t>
            </a:r>
            <a:endParaRPr lang="en-US" dirty="0"/>
          </a:p>
        </p:txBody>
      </p:sp>
      <p:sp>
        <p:nvSpPr>
          <p:cNvPr id="12" name="Content Placeholder 11"/>
          <p:cNvSpPr>
            <a:spLocks noGrp="1"/>
          </p:cNvSpPr>
          <p:nvPr>
            <p:ph sz="half" idx="2"/>
          </p:nvPr>
        </p:nvSpPr>
        <p:spPr/>
        <p:txBody>
          <a:bodyPr/>
          <a:lstStyle/>
          <a:p>
            <a:r>
              <a:rPr lang="en-US" dirty="0" smtClean="0"/>
              <a:t>Left over from September</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394977552"/>
              </p:ext>
            </p:extLst>
          </p:nvPr>
        </p:nvGraphicFramePr>
        <p:xfrm>
          <a:off x="5357818" y="3505200"/>
          <a:ext cx="1806222" cy="1524000"/>
        </p:xfrm>
        <a:graphic>
          <a:graphicData uri="http://schemas.openxmlformats.org/presentationml/2006/ole">
            <mc:AlternateContent xmlns:mc="http://schemas.openxmlformats.org/markup-compatibility/2006">
              <mc:Choice xmlns:v="urn:schemas-microsoft-com:vml" Requires="v">
                <p:oleObj spid="_x0000_s4128"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5357818" y="3505200"/>
                        <a:ext cx="1806222" cy="15240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058671845"/>
              </p:ext>
            </p:extLst>
          </p:nvPr>
        </p:nvGraphicFramePr>
        <p:xfrm>
          <a:off x="1828799" y="3489236"/>
          <a:ext cx="1554209" cy="1311364"/>
        </p:xfrm>
        <a:graphic>
          <a:graphicData uri="http://schemas.openxmlformats.org/presentationml/2006/ole">
            <mc:AlternateContent xmlns:mc="http://schemas.openxmlformats.org/markup-compatibility/2006">
              <mc:Choice xmlns:v="urn:schemas-microsoft-com:vml" Requires="v">
                <p:oleObj spid="_x0000_s4129" name="Worksheet" showAsIcon="1" r:id="rId5" imgW="914400" imgH="771480" progId="Excel.Sheet.8">
                  <p:embed/>
                </p:oleObj>
              </mc:Choice>
              <mc:Fallback>
                <p:oleObj name="Worksheet" showAsIcon="1" r:id="rId5" imgW="914400" imgH="771480" progId="Excel.Sheet.8">
                  <p:embed/>
                  <p:pic>
                    <p:nvPicPr>
                      <p:cNvPr id="0" name=""/>
                      <p:cNvPicPr/>
                      <p:nvPr/>
                    </p:nvPicPr>
                    <p:blipFill>
                      <a:blip r:embed="rId6"/>
                      <a:stretch>
                        <a:fillRect/>
                      </a:stretch>
                    </p:blipFill>
                    <p:spPr>
                      <a:xfrm>
                        <a:off x="1828799" y="3489236"/>
                        <a:ext cx="1554209" cy="1311364"/>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dirty="0"/>
          </a:p>
        </p:txBody>
      </p:sp>
      <p:sp>
        <p:nvSpPr>
          <p:cNvPr id="9" name="Content Placeholder 8"/>
          <p:cNvSpPr>
            <a:spLocks noGrp="1"/>
          </p:cNvSpPr>
          <p:nvPr>
            <p:ph idx="1"/>
          </p:nvPr>
        </p:nvSpPr>
        <p:spPr/>
        <p:txBody>
          <a:bodyPr/>
          <a:lstStyle/>
          <a:p>
            <a:r>
              <a:rPr lang="en-US" dirty="0" smtClean="0"/>
              <a:t>9:00 – 9:10		Call the meeting to order and IPR slides</a:t>
            </a:r>
          </a:p>
          <a:p>
            <a:r>
              <a:rPr lang="en-US" dirty="0" smtClean="0"/>
              <a:t>9:10 – 9:15		Call for Submissions</a:t>
            </a:r>
          </a:p>
          <a:p>
            <a:r>
              <a:rPr lang="en-US" dirty="0" smtClean="0"/>
              <a:t>9:30 – 10:15		Comment Resolution</a:t>
            </a:r>
          </a:p>
          <a:p>
            <a:r>
              <a:rPr lang="en-US" dirty="0" smtClean="0"/>
              <a:t>10:15 - 10:30		Break</a:t>
            </a:r>
          </a:p>
          <a:p>
            <a:r>
              <a:rPr lang="en-US" dirty="0" smtClean="0"/>
              <a:t>10:30 -12:00		Comment Resolution</a:t>
            </a:r>
          </a:p>
          <a:p>
            <a:r>
              <a:rPr lang="en-US" dirty="0" smtClean="0"/>
              <a:t>12:00	- 13:00 	Lunch</a:t>
            </a:r>
          </a:p>
          <a:p>
            <a:r>
              <a:rPr lang="en-US" dirty="0" smtClean="0"/>
              <a:t>13:00 – 15:15		Comment Resolution</a:t>
            </a:r>
          </a:p>
          <a:p>
            <a:r>
              <a:rPr lang="en-US" dirty="0" smtClean="0"/>
              <a:t>15:15 – 15:45		Break</a:t>
            </a:r>
          </a:p>
          <a:p>
            <a:r>
              <a:rPr lang="en-US" dirty="0" smtClean="0"/>
              <a:t>15:45 – 18:00		Comment Resolution</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14</a:t>
            </a:fld>
            <a:endParaRPr lang="en-GB"/>
          </a:p>
        </p:txBody>
      </p:sp>
      <p:sp>
        <p:nvSpPr>
          <p:cNvPr id="6" name="Footer Placeholder 5"/>
          <p:cNvSpPr>
            <a:spLocks noGrp="1"/>
          </p:cNvSpPr>
          <p:nvPr>
            <p:ph type="ftr" idx="14"/>
          </p:nvPr>
        </p:nvSpPr>
        <p:spPr/>
        <p:txBody>
          <a:bodyPr/>
          <a:lstStyle/>
          <a:p>
            <a:r>
              <a:rPr lang="en-GB" smtClean="0"/>
              <a:t>Osama Aboul-Magd, Huawei Technologies</a:t>
            </a:r>
            <a:endParaRPr lang="en-GB"/>
          </a:p>
        </p:txBody>
      </p:sp>
      <p:sp>
        <p:nvSpPr>
          <p:cNvPr id="5" name="Date Placeholder 4"/>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801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(Coexistence)</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16876, 16877, 16878, 16879, 16880, 16881, 16882, 16883, 16884, 16885, 16886, 16887, 16888, 16889, 16890,16891, 16892, 16893, 16894, 16895, 16896, 16897, 16898, 16899, 16900, 16901, 16902, 16903, 16904, </a:t>
            </a:r>
            <a:r>
              <a:rPr lang="en-GB" dirty="0" smtClean="0"/>
              <a:t>16905 in doc 11-18/1532r2?</a:t>
            </a:r>
          </a:p>
          <a:p>
            <a:endParaRPr lang="en-GB" dirty="0"/>
          </a:p>
          <a:p>
            <a:r>
              <a:rPr lang="en-GB" dirty="0" smtClean="0"/>
              <a:t>Approved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7685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11-18/1852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15183</a:t>
            </a:r>
            <a:r>
              <a:rPr lang="en-GB" dirty="0"/>
              <a:t>, 16081, and </a:t>
            </a:r>
            <a:r>
              <a:rPr lang="en-GB" dirty="0" smtClean="0"/>
              <a:t>16383</a:t>
            </a:r>
            <a:r>
              <a:rPr lang="en-US" dirty="0" smtClean="0"/>
              <a:t>, </a:t>
            </a:r>
            <a:r>
              <a:rPr lang="en-GB" dirty="0" smtClean="0"/>
              <a:t>15912</a:t>
            </a:r>
            <a:r>
              <a:rPr lang="en-GB" dirty="0"/>
              <a:t>, 16075, 16701, 17054, 17055, and </a:t>
            </a:r>
            <a:r>
              <a:rPr lang="en-GB" dirty="0" smtClean="0"/>
              <a:t>17056 in doc 11-18/1852r1?</a:t>
            </a:r>
          </a:p>
          <a:p>
            <a:endParaRPr lang="en-GB" dirty="0"/>
          </a:p>
          <a:p>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9741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11-18/1800 (Po-Kai)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15158, 15803, 15804, 16026, 16041, 16103, 16144, 16160, 16161, 16184, 16211, 16255 </a:t>
            </a:r>
            <a:r>
              <a:rPr lang="en-US" dirty="0" smtClean="0"/>
              <a:t>in doc 11-18/1800r1?</a:t>
            </a:r>
          </a:p>
          <a:p>
            <a:endParaRPr lang="en-US" dirty="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2075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11-18/1799 (Po-Kai)</a:t>
            </a:r>
            <a:endParaRPr lang="en-US" dirty="0"/>
          </a:p>
        </p:txBody>
      </p:sp>
      <p:sp>
        <p:nvSpPr>
          <p:cNvPr id="3" name="Content Placeholder 2"/>
          <p:cNvSpPr>
            <a:spLocks noGrp="1"/>
          </p:cNvSpPr>
          <p:nvPr>
            <p:ph idx="1"/>
          </p:nvPr>
        </p:nvSpPr>
        <p:spPr/>
        <p:txBody>
          <a:bodyPr/>
          <a:lstStyle/>
          <a:p>
            <a:r>
              <a:rPr lang="en-US" dirty="0" smtClean="0"/>
              <a:t>Do you accept resolution to CID 16668 in doc 11-18/1799r1?</a:t>
            </a:r>
          </a:p>
          <a:p>
            <a:endParaRPr lang="en-US" dirty="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5527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2509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Shenzhen</a:t>
            </a:r>
            <a:r>
              <a:rPr lang="en-US" altLang="en-US" sz="4000" dirty="0" smtClean="0">
                <a:latin typeface="Arial" panose="020B0604020202020204" pitchFamily="34" charset="0"/>
              </a:rPr>
              <a:t>, China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7-9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a:t>15861, 15862, 15960, 15963, 16232, 16366, 16389, 16911, 16912, </a:t>
            </a:r>
            <a:r>
              <a:rPr lang="en-GB" smtClean="0"/>
              <a:t>16077</a:t>
            </a:r>
            <a:r>
              <a:rPr lang="en-US" smtClean="0"/>
              <a:t> in doc 11-18/1699r0?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493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11-18/1473 (Alfred </a:t>
            </a:r>
            <a:r>
              <a:rPr lang="en-US" dirty="0" err="1" smtClean="0"/>
              <a:t>Asterjadhi</a:t>
            </a:r>
            <a:r>
              <a:rPr lang="en-US" smtClean="0"/>
              <a:t>)</a:t>
            </a:r>
            <a:endParaRPr lang="en-US"/>
          </a:p>
        </p:txBody>
      </p:sp>
      <p:sp>
        <p:nvSpPr>
          <p:cNvPr id="3" name="Content Placeholder 2"/>
          <p:cNvSpPr>
            <a:spLocks noGrp="1"/>
          </p:cNvSpPr>
          <p:nvPr>
            <p:ph idx="1"/>
          </p:nvPr>
        </p:nvSpPr>
        <p:spPr/>
        <p:txBody>
          <a:bodyPr/>
          <a:lstStyle/>
          <a:p>
            <a:pPr lvl="0"/>
            <a:r>
              <a:rPr lang="en-US" dirty="0" smtClean="0"/>
              <a:t>Do you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99396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11-18/1856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16264, 16266, 16267, 16294, 16647, 16908, </a:t>
            </a:r>
            <a:r>
              <a:rPr lang="en-GB" dirty="0" smtClean="0"/>
              <a:t>17040 in doc 11-18/1856r1?\</a:t>
            </a:r>
          </a:p>
          <a:p>
            <a:endParaRPr lang="en-GB" dirty="0"/>
          </a:p>
          <a:p>
            <a:r>
              <a:rPr lang="en-GB"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93499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15094, 15095, 15849, 16424, 16453, </a:t>
            </a:r>
            <a:r>
              <a:rPr lang="en-GB" dirty="0">
                <a:solidFill>
                  <a:srgbClr val="FF0000"/>
                </a:solidFill>
              </a:rPr>
              <a:t>16961</a:t>
            </a:r>
            <a:r>
              <a:rPr lang="en-GB" dirty="0"/>
              <a:t>, </a:t>
            </a:r>
            <a:r>
              <a:rPr lang="en-GB" dirty="0" smtClean="0">
                <a:solidFill>
                  <a:schemeClr val="tx1"/>
                </a:solidFill>
              </a:rPr>
              <a:t>16962</a:t>
            </a:r>
            <a:r>
              <a:rPr lang="en-US" dirty="0" smtClean="0"/>
              <a:t> in doc 11-18/1474r1?</a:t>
            </a:r>
          </a:p>
          <a:p>
            <a:endParaRPr lang="en-US" dirty="0"/>
          </a:p>
          <a:p>
            <a:r>
              <a:rPr lang="en-US" dirty="0" smtClean="0"/>
              <a:t>Accepted with no objection.</a:t>
            </a:r>
          </a:p>
          <a:p>
            <a:r>
              <a:rPr lang="en-US" dirty="0" smtClean="0"/>
              <a:t>CID written in red is waiting for feedback.</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2746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November 0</a:t>
            </a:r>
            <a:r>
              <a:rPr lang="en-US" altLang="en-US" dirty="0"/>
              <a:t>8</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smtClean="0"/>
              <a:t>9:10 </a:t>
            </a:r>
            <a:r>
              <a:rPr lang="en-US" dirty="0"/>
              <a:t>–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913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November 0</a:t>
            </a:r>
            <a:r>
              <a:rPr lang="en-US" altLang="en-US" dirty="0"/>
              <a:t>9</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1293</TotalTime>
  <Words>1300</Words>
  <Application>Microsoft Office PowerPoint</Application>
  <PresentationFormat>On-screen Show (4:3)</PresentationFormat>
  <Paragraphs>244</Paragraphs>
  <Slides>26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8"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Microsoft Excel 97-2003 Worksheet</vt:lpstr>
      <vt:lpstr>TGax November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November 07, 2018</vt:lpstr>
      <vt:lpstr>Submissions</vt:lpstr>
      <vt:lpstr>PowerPoint Presentation</vt:lpstr>
      <vt:lpstr>SP (Coexistence)</vt:lpstr>
      <vt:lpstr>11-18/1852 (Osama Aboul-Magd)</vt:lpstr>
      <vt:lpstr>11-18/1800 (Po-Kai)</vt:lpstr>
      <vt:lpstr>11-18/1799 (Po-Kai)</vt:lpstr>
      <vt:lpstr>11-18/1775 (Alfred Asterjadhi)</vt:lpstr>
      <vt:lpstr>11-18/1699 (Alfred Asterjadhi)</vt:lpstr>
      <vt:lpstr>11-18/1473 (Alfred Asterjadhi)</vt:lpstr>
      <vt:lpstr>11-18/1856 (Liwen Chu)</vt:lpstr>
      <vt:lpstr>11-18/1474 (Alfred Asterjadhi)</vt:lpstr>
      <vt:lpstr>Agenda for Thursday November 08, 2018 </vt:lpstr>
      <vt:lpstr>PowerPoint Presentation</vt:lpstr>
      <vt:lpstr>Agenda for Friday November 09,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72</cp:revision>
  <cp:lastPrinted>1601-01-01T00:00:00Z</cp:lastPrinted>
  <dcterms:created xsi:type="dcterms:W3CDTF">2017-01-26T15:28:16Z</dcterms:created>
  <dcterms:modified xsi:type="dcterms:W3CDTF">2018-11-07T20:06:23Z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1539611892</vt:lpwstr>
  </property>
</Properties>
</file>