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8" r:id="rId3"/>
    <p:sldId id="632" r:id="rId4"/>
    <p:sldId id="714" r:id="rId5"/>
    <p:sldId id="675" r:id="rId6"/>
    <p:sldId id="665" r:id="rId7"/>
    <p:sldId id="666" r:id="rId8"/>
    <p:sldId id="667" r:id="rId9"/>
    <p:sldId id="668" r:id="rId10"/>
    <p:sldId id="669" r:id="rId11"/>
    <p:sldId id="670" r:id="rId12"/>
    <p:sldId id="629" r:id="rId13"/>
    <p:sldId id="702" r:id="rId14"/>
    <p:sldId id="706" r:id="rId15"/>
    <p:sldId id="647" r:id="rId16"/>
    <p:sldId id="677" r:id="rId17"/>
    <p:sldId id="674" r:id="rId18"/>
    <p:sldId id="708" r:id="rId19"/>
    <p:sldId id="710" r:id="rId20"/>
    <p:sldId id="712" r:id="rId21"/>
    <p:sldId id="713" r:id="rId22"/>
    <p:sldId id="718" r:id="rId23"/>
    <p:sldId id="709" r:id="rId24"/>
    <p:sldId id="711" r:id="rId25"/>
    <p:sldId id="716" r:id="rId26"/>
    <p:sldId id="715" r:id="rId27"/>
    <p:sldId id="717" r:id="rId28"/>
    <p:sldId id="719" r:id="rId29"/>
    <p:sldId id="707" r:id="rId30"/>
    <p:sldId id="684" r:id="rId31"/>
    <p:sldId id="590" r:id="rId32"/>
    <p:sldId id="516" r:id="rId3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802.11-18/1712r8</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802.11-18/1712r8</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802.11-18/1712r8</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052628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83334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0981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54201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14341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922349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74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60999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00710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340262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802.11-18/1712r8</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29</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83956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802.11-18/1712r8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70-14-000m-lb232-revmd-phy-se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670-15-000m-lb232-revmd-phy-se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mentor.ieee.org/802.11/dcn/17/11-17-0927-29-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8/11-18-0614-05-000m-revmd-lb232-gen-comments.x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870-02-000m-suite-b-pmkid.doc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924-01-000m-fixing-missing-refs-to-ft-akms.doc"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1724-03-000m-response-to-d1p1-tgah-comments-from-1099.doc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mentor.ieee.org/802.11/dcn/18/11-18-1724-04-000m-response-to-d1p1-tgah-comments-from-1099.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614-05-000m-revmd-lb232-gen-comments.xls"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hyperlink" Target="https://mentor.ieee.org/802.11/dcn/18/11-18-2042-00-000m-proposed-resolutions-for-last-remaining-lb-232-mac-ad-hoc-comments.xls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2018-11-15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7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Mark Hamilton</a:t>
            </a:r>
          </a:p>
          <a:p>
            <a:pPr>
              <a:lnSpc>
                <a:spcPct val="80000"/>
              </a:lnSpc>
            </a:pPr>
            <a:r>
              <a:rPr lang="en-US" altLang="en-US"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“Motion-EDITOR-G”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MAC-V” </a:t>
            </a:r>
            <a:r>
              <a:rPr lang="en-US" altLang="en-US" sz="1800" dirty="0"/>
              <a:t>and “Motion </a:t>
            </a:r>
            <a:r>
              <a:rPr lang="en-US" altLang="en-US" sz="1800" dirty="0" smtClean="0"/>
              <a:t>MAC-W”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I” </a:t>
            </a:r>
            <a:r>
              <a:rPr lang="en-US" altLang="en-US" sz="1800" dirty="0"/>
              <a:t>and “PHY Motion </a:t>
            </a:r>
            <a:r>
              <a:rPr lang="en-US" altLang="en-US" sz="1800" dirty="0" smtClean="0"/>
              <a:t>J”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Oct </a:t>
            </a:r>
            <a:r>
              <a:rPr lang="en-US" altLang="en-US" sz="1800" dirty="0" err="1" smtClean="0"/>
              <a:t>Telecon</a:t>
            </a:r>
            <a:r>
              <a:rPr lang="en-US" altLang="en-US" sz="1800" dirty="0"/>
              <a:t>” and </a:t>
            </a:r>
            <a:r>
              <a:rPr lang="en-US" altLang="en-US" sz="1800" dirty="0" smtClean="0"/>
              <a:t>“Gen </a:t>
            </a:r>
            <a:r>
              <a:rPr lang="en-US" altLang="en-US" sz="1800" dirty="0"/>
              <a:t>Motion </a:t>
            </a:r>
            <a:r>
              <a:rPr lang="en-US" altLang="en-US" sz="1800" dirty="0" smtClean="0"/>
              <a:t>Waikoloa”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a:t>
            </a:r>
            <a:r>
              <a:rPr lang="en-US" altLang="en-US" sz="2000" dirty="0" err="1" smtClean="0"/>
              <a:t>Rosdahl</a:t>
            </a:r>
            <a:endParaRPr lang="en-US" altLang="en-US" sz="2000" dirty="0" smtClean="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13-0-0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79 –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changes indicated in </a:t>
            </a:r>
            <a:r>
              <a:rPr lang="en-US" altLang="en-US" dirty="0" smtClean="0">
                <a:hlinkClick r:id="rId3"/>
              </a:rPr>
              <a:t>https</a:t>
            </a:r>
            <a:r>
              <a:rPr lang="en-US" altLang="en-US" dirty="0">
                <a:hlinkClick r:id="rId3"/>
              </a:rPr>
              <a:t>://</a:t>
            </a:r>
            <a:r>
              <a:rPr lang="en-US" altLang="en-US" dirty="0" smtClean="0">
                <a:hlinkClick r:id="rId3"/>
              </a:rPr>
              <a:t>mentor.ieee.org/802.11/dcn/18/11-18-1431-01-000m-proposed-resolutions-for-editor-s-notes-in-revmd-d1-4.doc</a:t>
            </a:r>
            <a:r>
              <a:rPr lang="en-US" altLang="en-US" dirty="0" smtClean="0"/>
              <a:t>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Stephen McCann</a:t>
            </a:r>
          </a:p>
          <a:p>
            <a:pPr>
              <a:lnSpc>
                <a:spcPct val="80000"/>
              </a:lnSpc>
            </a:pPr>
            <a:r>
              <a:rPr lang="en-US" altLang="en-US" dirty="0" smtClean="0"/>
              <a:t>Result: 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80 – Reference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changes into the </a:t>
            </a:r>
            <a:r>
              <a:rPr lang="en-US" altLang="en-US" sz="2000" dirty="0" err="1" smtClean="0"/>
              <a:t>TGmd</a:t>
            </a:r>
            <a:r>
              <a:rPr lang="en-US" altLang="en-US" sz="2000" dirty="0" smtClean="0"/>
              <a:t> draft:</a:t>
            </a:r>
          </a:p>
          <a:p>
            <a:pPr lvl="1"/>
            <a:r>
              <a:rPr lang="en-US" sz="1400" dirty="0" smtClean="0"/>
              <a:t>Change</a:t>
            </a:r>
          </a:p>
          <a:p>
            <a:pPr lvl="1"/>
            <a:r>
              <a:rPr lang="en-US" sz="1200" dirty="0" smtClean="0"/>
              <a:t>IEEE </a:t>
            </a:r>
            <a:r>
              <a:rPr lang="en-US" sz="1200" dirty="0" err="1"/>
              <a:t>Std</a:t>
            </a:r>
            <a:r>
              <a:rPr lang="en-US" sz="1200" dirty="0"/>
              <a:t> </a:t>
            </a:r>
            <a:r>
              <a:rPr lang="en-US" sz="1200" dirty="0" smtClean="0"/>
              <a:t>802.1Q™-2003</a:t>
            </a:r>
            <a:r>
              <a:rPr lang="en-US" sz="1200" dirty="0"/>
              <a:t>, IEEE Standard for Local and Metropolitan Area Networks: Media Access Control (MAC) Bridges and Virtual Bridged Local Area Networks. </a:t>
            </a:r>
            <a:endParaRPr lang="en-US" sz="1200" dirty="0" smtClean="0"/>
          </a:p>
          <a:p>
            <a:pPr lvl="1"/>
            <a:r>
              <a:rPr lang="en-US" sz="1200" dirty="0" smtClean="0"/>
              <a:t>to</a:t>
            </a:r>
            <a:endParaRPr lang="en-GB" sz="1200" dirty="0"/>
          </a:p>
          <a:p>
            <a:pPr lvl="1"/>
            <a:r>
              <a:rPr lang="en-US" sz="1200" dirty="0"/>
              <a:t>IEEE </a:t>
            </a:r>
            <a:r>
              <a:rPr lang="en-US" sz="1200" dirty="0" err="1"/>
              <a:t>Std</a:t>
            </a:r>
            <a:r>
              <a:rPr lang="en-US" sz="1200" dirty="0"/>
              <a:t> </a:t>
            </a:r>
            <a:r>
              <a:rPr lang="en-US" sz="1200" dirty="0" smtClean="0"/>
              <a:t>802.1Q™-</a:t>
            </a:r>
            <a:r>
              <a:rPr lang="en-US" sz="1200" dirty="0"/>
              <a:t>2003, IEEE Standards for local and metropolitan area networks- Virtual Bridged Local Area Networks. </a:t>
            </a:r>
            <a:endParaRPr lang="en-GB" sz="1200" dirty="0"/>
          </a:p>
          <a:p>
            <a:pPr lvl="1"/>
            <a:r>
              <a:rPr lang="en-US" sz="1400" dirty="0" smtClean="0"/>
              <a:t>And Change </a:t>
            </a:r>
          </a:p>
          <a:p>
            <a:pPr lvl="1"/>
            <a:r>
              <a:rPr lang="en-US" sz="1200" dirty="0" smtClean="0"/>
              <a:t>IEEE </a:t>
            </a:r>
            <a:r>
              <a:rPr lang="en-US" sz="1200" dirty="0" err="1"/>
              <a:t>Std</a:t>
            </a:r>
            <a:r>
              <a:rPr lang="en-US" sz="1200" dirty="0"/>
              <a:t> 802.1Q ™ -</a:t>
            </a:r>
            <a:r>
              <a:rPr lang="en-US" sz="1200" dirty="0" smtClean="0"/>
              <a:t>2011</a:t>
            </a:r>
            <a:r>
              <a:rPr lang="en-US" sz="1200" dirty="0"/>
              <a:t>, IEEE Standard for Local and Metropolitan Area Networks: Media Access Control (MAC) Bridges and Virtual Bridged Local Area Networks </a:t>
            </a:r>
            <a:endParaRPr lang="en-GB" sz="1200" dirty="0"/>
          </a:p>
          <a:p>
            <a:pPr lvl="1"/>
            <a:r>
              <a:rPr lang="en-US" sz="1200" dirty="0"/>
              <a:t> </a:t>
            </a:r>
            <a:r>
              <a:rPr lang="en-US" sz="1200" dirty="0" smtClean="0"/>
              <a:t>to</a:t>
            </a:r>
            <a:endParaRPr lang="en-GB" sz="1200" dirty="0"/>
          </a:p>
          <a:p>
            <a:pPr lvl="1"/>
            <a:r>
              <a:rPr lang="en-US" sz="1200" dirty="0" smtClean="0"/>
              <a:t>IEEE </a:t>
            </a:r>
            <a:r>
              <a:rPr lang="en-US" sz="1200" dirty="0" err="1"/>
              <a:t>Std</a:t>
            </a:r>
            <a:r>
              <a:rPr lang="en-US" sz="1200" dirty="0"/>
              <a:t> 802.1Q</a:t>
            </a:r>
            <a:r>
              <a:rPr lang="en-US" sz="1200" baseline="30000" dirty="0"/>
              <a:t>TM</a:t>
            </a:r>
            <a:r>
              <a:rPr lang="en-US" sz="1200" dirty="0"/>
              <a:t>, IEEE Standard for Local and Metropolitan Area Networks- Bridges and Bridged Networks </a:t>
            </a:r>
            <a:endParaRPr lang="en-GB" sz="1200" dirty="0"/>
          </a:p>
          <a:p>
            <a:endParaRPr lang="en-GB" sz="2000" dirty="0"/>
          </a:p>
          <a:p>
            <a:pPr>
              <a:lnSpc>
                <a:spcPct val="80000"/>
              </a:lnSpc>
            </a:pPr>
            <a:r>
              <a:rPr lang="en-US" altLang="en-US" sz="2000" dirty="0" smtClean="0"/>
              <a:t>Moved: Guido Hiertz</a:t>
            </a:r>
          </a:p>
          <a:p>
            <a:pPr>
              <a:lnSpc>
                <a:spcPct val="80000"/>
              </a:lnSpc>
            </a:pPr>
            <a:r>
              <a:rPr lang="en-US" altLang="en-US" sz="2000" dirty="0" smtClean="0"/>
              <a:t>Seconded: Jerome Henry</a:t>
            </a:r>
          </a:p>
          <a:p>
            <a:pPr>
              <a:lnSpc>
                <a:spcPct val="80000"/>
              </a:lnSpc>
            </a:pPr>
            <a:r>
              <a:rPr lang="en-US" altLang="en-US" sz="2000" dirty="0" smtClean="0"/>
              <a:t>Result: 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54577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81 – Reject – Submission Required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the CIDs in the </a:t>
            </a:r>
          </a:p>
          <a:p>
            <a:pPr lvl="1">
              <a:lnSpc>
                <a:spcPct val="80000"/>
              </a:lnSpc>
            </a:pPr>
            <a:r>
              <a:rPr lang="en-US" altLang="en-US" sz="1800" dirty="0" smtClean="0"/>
              <a:t>“Submission Required”  tab </a:t>
            </a:r>
            <a:r>
              <a:rPr lang="en-US" altLang="en-US" sz="1800" dirty="0"/>
              <a:t>in </a:t>
            </a:r>
            <a:r>
              <a:rPr lang="en-US" altLang="en-US" sz="1800" dirty="0" smtClean="0">
                <a:hlinkClick r:id="rId3"/>
              </a:rPr>
              <a:t>https://mentor.ieee.org/802.11/dcn/18/11-18-0670-14-000m-lb232-revmd-phy-sec-comments.xls</a:t>
            </a:r>
            <a:r>
              <a:rPr lang="en-US" altLang="en-US" sz="1800" dirty="0" smtClean="0"/>
              <a:t> except for CID 1471 and 1475</a:t>
            </a:r>
          </a:p>
          <a:p>
            <a:pPr>
              <a:lnSpc>
                <a:spcPct val="80000"/>
              </a:lnSpc>
            </a:pPr>
            <a:r>
              <a:rPr lang="en-US" altLang="en-US" sz="2000" dirty="0" smtClean="0"/>
              <a:t>as “Rejected” with a resolution of  “</a:t>
            </a:r>
            <a:r>
              <a:rPr lang="en-GB" sz="1800" dirty="0"/>
              <a:t>The comment fails to identify changes in sufficient detail so that the specific wording of the changes that will satisfy the commenter can be determined</a:t>
            </a:r>
            <a:r>
              <a:rPr lang="en-GB" sz="1800" dirty="0" smtClean="0"/>
              <a:t>.”</a:t>
            </a:r>
            <a:endParaRPr lang="en-GB" sz="1800" dirty="0"/>
          </a:p>
          <a:p>
            <a:pPr>
              <a:lnSpc>
                <a:spcPct val="80000"/>
              </a:lnSpc>
            </a:pP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smtClean="0"/>
          </a:p>
          <a:p>
            <a:pPr>
              <a:lnSpc>
                <a:spcPct val="80000"/>
              </a:lnSpc>
            </a:pPr>
            <a:r>
              <a:rPr lang="en-US" altLang="en-US" sz="2000" dirty="0" smtClean="0"/>
              <a:t>Seconded: Edward Au</a:t>
            </a:r>
          </a:p>
          <a:p>
            <a:pPr>
              <a:lnSpc>
                <a:spcPct val="80000"/>
              </a:lnSpc>
            </a:pPr>
            <a:r>
              <a:rPr lang="en-US" altLang="en-US" sz="2000" dirty="0" smtClean="0"/>
              <a:t>Result: 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757070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82  </a:t>
            </a:r>
            <a:r>
              <a:rPr lang="en-US" altLang="en-US" dirty="0" smtClean="0"/>
              <a:t>– Weds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K”  tab </a:t>
            </a:r>
            <a:r>
              <a:rPr lang="en-US" altLang="en-US" sz="1800" dirty="0"/>
              <a:t>in </a:t>
            </a:r>
            <a:r>
              <a:rPr lang="en-US" altLang="en-US" sz="1800" dirty="0" smtClean="0">
                <a:hlinkClick r:id="rId3"/>
              </a:rPr>
              <a:t>https://</a:t>
            </a:r>
            <a:r>
              <a:rPr lang="en-US" altLang="en-US" sz="1800" dirty="0" smtClean="0">
                <a:hlinkClick r:id="rId3"/>
              </a:rPr>
              <a:t>mentor.ieee.org/802.11/dcn/18/11-18-0670-15-000m-lb232-revmd-phy-sec-comments.xls</a:t>
            </a:r>
            <a:r>
              <a:rPr lang="en-US" altLang="en-US" sz="1800" dirty="0" smtClean="0"/>
              <a:t> </a:t>
            </a:r>
            <a:endParaRPr lang="en-US" altLang="en-US" sz="1800" dirty="0" smtClean="0"/>
          </a:p>
          <a:p>
            <a:pPr lvl="1">
              <a:lnSpc>
                <a:spcPct val="80000"/>
              </a:lnSpc>
            </a:pPr>
            <a:r>
              <a:rPr lang="en-US" altLang="en-US" sz="1800" dirty="0" smtClean="0"/>
              <a:t>“Gen Motion Bangkok </a:t>
            </a:r>
            <a:r>
              <a:rPr lang="en-US" altLang="en-US" sz="1800" dirty="0" smtClean="0"/>
              <a:t>” tab </a:t>
            </a:r>
            <a:r>
              <a:rPr lang="en-US" altLang="en-US" sz="1800" dirty="0"/>
              <a:t>in </a:t>
            </a:r>
            <a:r>
              <a:rPr lang="en-US" altLang="en-US" sz="1800" dirty="0" smtClean="0">
                <a:hlinkClick r:id="rId4"/>
              </a:rPr>
              <a:t>https://</a:t>
            </a:r>
            <a:r>
              <a:rPr lang="en-US" altLang="en-US" sz="1800" dirty="0" smtClean="0">
                <a:hlinkClick r:id="rId4"/>
              </a:rPr>
              <a:t>mentor.ieee.org/802.11/dcn/18/11-18-0614-05-000m-revmd-lb232-gen-comments.xls</a:t>
            </a:r>
            <a:r>
              <a:rPr lang="en-US" altLang="en-US" sz="1800" dirty="0" smtClean="0"/>
              <a:t> except for CIDs 1438 and 1439</a:t>
            </a:r>
            <a:endParaRPr lang="en-US" altLang="en-US" sz="1800" dirty="0" smtClean="0"/>
          </a:p>
          <a:p>
            <a:pPr lvl="1">
              <a:lnSpc>
                <a:spcPct val="80000"/>
              </a:lnSpc>
            </a:pPr>
            <a:r>
              <a:rPr lang="en-US" altLang="en-US" sz="1800" dirty="0"/>
              <a:t>“Motion </a:t>
            </a:r>
            <a:r>
              <a:rPr lang="en-US" altLang="en-US" sz="1800" dirty="0" smtClean="0"/>
              <a:t>MAC-X” </a:t>
            </a:r>
            <a:r>
              <a:rPr lang="en-US" altLang="en-US" sz="1800" dirty="0" smtClean="0"/>
              <a:t>tab </a:t>
            </a:r>
            <a:r>
              <a:rPr lang="en-US" altLang="en-US" sz="1800" dirty="0"/>
              <a:t>in </a:t>
            </a:r>
            <a:r>
              <a:rPr lang="en-US" altLang="en-US" sz="1800" dirty="0">
                <a:hlinkClick r:id="rId5" invalidUrl="https:///"/>
              </a:rPr>
              <a:t>https://</a:t>
            </a:r>
            <a:r>
              <a:rPr lang="en-US" altLang="en-US" sz="1800" dirty="0" smtClean="0">
                <a:hlinkClick r:id="rId6"/>
              </a:rPr>
              <a:t>mentor.ieee.org/802.11/dcn/17/11-17-0927-30-000m-revmd-mac-comments.xls </a:t>
            </a:r>
            <a:endParaRPr lang="en-US" altLang="en-US" sz="1800" dirty="0"/>
          </a:p>
          <a:p>
            <a:pPr lvl="1">
              <a:lnSpc>
                <a:spcPct val="80000"/>
              </a:lnSpc>
            </a:pPr>
            <a:endParaRPr lang="en-US" altLang="en-US" sz="1800" dirty="0"/>
          </a:p>
          <a:p>
            <a:pPr>
              <a:lnSpc>
                <a:spcPct val="80000"/>
              </a:lnSpc>
            </a:pPr>
            <a:r>
              <a:rPr lang="en-US" altLang="en-US" sz="1800" dirty="0"/>
              <a:t>and incorporate the indicated changes into the </a:t>
            </a:r>
            <a:r>
              <a:rPr lang="en-US" altLang="en-US" sz="1800" dirty="0" err="1"/>
              <a:t>TGmd</a:t>
            </a:r>
            <a:r>
              <a:rPr lang="en-US" altLang="en-US" sz="1800" dirty="0"/>
              <a:t> draft.</a:t>
            </a:r>
            <a:br>
              <a:rPr lang="en-US" altLang="en-US" sz="1800" dirty="0"/>
            </a:br>
            <a:endParaRPr lang="en-US" altLang="en-US" sz="1600" dirty="0">
              <a:solidFill>
                <a:srgbClr val="006600"/>
              </a:solidFill>
            </a:endParaRPr>
          </a:p>
          <a:p>
            <a:pPr>
              <a:lnSpc>
                <a:spcPct val="80000"/>
              </a:lnSpc>
            </a:pPr>
            <a:endParaRPr lang="en-US" altLang="en-US" sz="1800" dirty="0">
              <a:solidFill>
                <a:srgbClr val="006600"/>
              </a:solidFill>
            </a:endParaRPr>
          </a:p>
          <a:p>
            <a:pPr>
              <a:lnSpc>
                <a:spcPct val="80000"/>
              </a:lnSpc>
            </a:pPr>
            <a:r>
              <a:rPr lang="en-US" altLang="en-US" sz="2000" dirty="0" smtClean="0"/>
              <a:t>Moved: </a:t>
            </a:r>
            <a:r>
              <a:rPr lang="en-US" altLang="en-US" sz="2000" dirty="0" smtClean="0"/>
              <a:t>Jon </a:t>
            </a:r>
            <a:r>
              <a:rPr lang="en-US" altLang="en-US" sz="2000" dirty="0" err="1" smtClean="0"/>
              <a:t>Rosdahl</a:t>
            </a:r>
            <a:endParaRPr lang="en-US" altLang="en-US" sz="2000" dirty="0" smtClean="0"/>
          </a:p>
          <a:p>
            <a:pPr>
              <a:lnSpc>
                <a:spcPct val="80000"/>
              </a:lnSpc>
            </a:pPr>
            <a:r>
              <a:rPr lang="en-US" altLang="en-US" sz="2000" dirty="0" smtClean="0"/>
              <a:t>Seconded: </a:t>
            </a:r>
            <a:r>
              <a:rPr lang="en-US" altLang="en-US" sz="2000" dirty="0" smtClean="0"/>
              <a:t>Dan Harkins</a:t>
            </a:r>
            <a:endParaRPr lang="en-US" altLang="en-US" sz="2000" dirty="0" smtClean="0"/>
          </a:p>
          <a:p>
            <a:pPr>
              <a:lnSpc>
                <a:spcPct val="80000"/>
              </a:lnSpc>
            </a:pPr>
            <a:r>
              <a:rPr lang="en-US" altLang="en-US" sz="2000" dirty="0" smtClean="0"/>
              <a:t>Result: </a:t>
            </a:r>
            <a:r>
              <a:rPr lang="en-US" altLang="en-US" sz="2000" dirty="0" smtClean="0"/>
              <a:t>14-0-0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81193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83  </a:t>
            </a:r>
            <a:r>
              <a:rPr lang="en-US" altLang="en-US" dirty="0" smtClean="0"/>
              <a:t>– </a:t>
            </a:r>
            <a:r>
              <a:rPr lang="en-US" altLang="en-US" dirty="0" smtClean="0"/>
              <a:t>CID 1321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1321 as</a:t>
            </a:r>
            <a:endParaRPr lang="en-US" altLang="en-US" sz="2000" dirty="0"/>
          </a:p>
          <a:p>
            <a:pPr lvl="1">
              <a:lnSpc>
                <a:spcPct val="80000"/>
              </a:lnSpc>
            </a:pPr>
            <a:r>
              <a:rPr lang="en-US" altLang="en-US" sz="1800" dirty="0" smtClean="0"/>
              <a:t>REVISED,  </a:t>
            </a:r>
            <a:r>
              <a:rPr lang="en-US" altLang="en-US" sz="1800" dirty="0"/>
              <a:t>Incorporate the changes in </a:t>
            </a:r>
            <a:r>
              <a:rPr lang="en-US" altLang="en-US" sz="1800" dirty="0" smtClean="0"/>
              <a:t>11-18/1990r5 </a:t>
            </a:r>
            <a:r>
              <a:rPr lang="en-US" altLang="en-US" sz="1800" dirty="0"/>
              <a:t>&lt;https://</a:t>
            </a:r>
            <a:r>
              <a:rPr lang="en-US" altLang="en-US" sz="1800" dirty="0" smtClean="0"/>
              <a:t>mentor.ieee.org/802.11/dcn/18/11-18-1990-05-000m-kill-the-kracken.docx&gt;</a:t>
            </a:r>
            <a:r>
              <a:rPr lang="en-US" altLang="en-US" sz="1800" dirty="0"/>
              <a:t/>
            </a:r>
            <a:br>
              <a:rPr lang="en-US" altLang="en-US" sz="1800" dirty="0"/>
            </a:br>
            <a:endParaRPr lang="en-US" altLang="en-US" sz="1600" dirty="0">
              <a:solidFill>
                <a:srgbClr val="006600"/>
              </a:solidFill>
            </a:endParaRPr>
          </a:p>
          <a:p>
            <a:pPr>
              <a:lnSpc>
                <a:spcPct val="80000"/>
              </a:lnSpc>
            </a:pPr>
            <a:endParaRPr lang="en-US" altLang="en-US" sz="1800" dirty="0">
              <a:solidFill>
                <a:srgbClr val="006600"/>
              </a:solidFill>
            </a:endParaRPr>
          </a:p>
          <a:p>
            <a:pPr>
              <a:lnSpc>
                <a:spcPct val="80000"/>
              </a:lnSpc>
            </a:pPr>
            <a:r>
              <a:rPr lang="en-US" altLang="en-US" sz="2000" dirty="0" smtClean="0"/>
              <a:t>Moved: </a:t>
            </a:r>
            <a:r>
              <a:rPr lang="en-US" altLang="en-US" sz="2000" dirty="0" smtClean="0"/>
              <a:t>Jon </a:t>
            </a:r>
            <a:r>
              <a:rPr lang="en-US" altLang="en-US" sz="2000" dirty="0" err="1" smtClean="0"/>
              <a:t>Rosdahl</a:t>
            </a:r>
            <a:endParaRPr lang="en-US" altLang="en-US" sz="2000" dirty="0" smtClean="0"/>
          </a:p>
          <a:p>
            <a:pPr>
              <a:lnSpc>
                <a:spcPct val="80000"/>
              </a:lnSpc>
            </a:pPr>
            <a:r>
              <a:rPr lang="en-US" altLang="en-US" sz="2000" dirty="0" smtClean="0"/>
              <a:t>Seconded: </a:t>
            </a:r>
            <a:r>
              <a:rPr lang="en-US" altLang="en-US" sz="2000" dirty="0" smtClean="0"/>
              <a:t>Stephen McCann</a:t>
            </a:r>
            <a:endParaRPr lang="en-US" altLang="en-US" sz="2000" dirty="0" smtClean="0"/>
          </a:p>
          <a:p>
            <a:pPr>
              <a:lnSpc>
                <a:spcPct val="80000"/>
              </a:lnSpc>
            </a:pPr>
            <a:r>
              <a:rPr lang="en-US" altLang="en-US" sz="2000" dirty="0" smtClean="0"/>
              <a:t>Result: </a:t>
            </a:r>
            <a:r>
              <a:rPr lang="en-US" altLang="en-US" sz="2000" dirty="0" smtClean="0"/>
              <a:t>12-2-1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54333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84– </a:t>
            </a:r>
            <a:r>
              <a:rPr lang="en-US" altLang="en-US" dirty="0" smtClean="0"/>
              <a:t>Suite B PMKID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changes </a:t>
            </a:r>
            <a:r>
              <a:rPr lang="en-US" altLang="en-US" dirty="0"/>
              <a:t>indicated in </a:t>
            </a:r>
            <a:r>
              <a:rPr lang="en-US" altLang="en-US" dirty="0" smtClean="0">
                <a:hlinkClick r:id="rId3"/>
              </a:rPr>
              <a:t>https://mentor.ieee.org/802.11/dcn/18/11-18-1870-02-000m-suite-b-pmkid.docx</a:t>
            </a:r>
            <a:r>
              <a:rPr lang="en-US" altLang="en-US" dirty="0" smtClean="0"/>
              <a:t>  into the </a:t>
            </a:r>
            <a:r>
              <a:rPr lang="en-US" altLang="en-US" dirty="0" err="1" smtClean="0"/>
              <a:t>TGmd</a:t>
            </a:r>
            <a:r>
              <a:rPr lang="en-US" altLang="en-US" dirty="0" smtClean="0"/>
              <a:t> </a:t>
            </a:r>
            <a:r>
              <a:rPr lang="en-US" altLang="en-US" dirty="0" smtClean="0"/>
              <a:t>draft</a:t>
            </a:r>
            <a:endParaRPr lang="en-US" altLang="en-US" dirty="0" smtClean="0"/>
          </a:p>
          <a:p>
            <a:endParaRPr lang="en-GB" dirty="0"/>
          </a:p>
          <a:p>
            <a:pPr>
              <a:lnSpc>
                <a:spcPct val="80000"/>
              </a:lnSpc>
            </a:pPr>
            <a:r>
              <a:rPr lang="en-US" altLang="en-US" dirty="0" smtClean="0"/>
              <a:t>Moved: </a:t>
            </a:r>
            <a:r>
              <a:rPr lang="en-US" altLang="en-US" dirty="0" smtClean="0"/>
              <a:t>Stephen McCann</a:t>
            </a:r>
            <a:endParaRPr lang="en-US" altLang="en-US" dirty="0" smtClean="0"/>
          </a:p>
          <a:p>
            <a:pPr>
              <a:lnSpc>
                <a:spcPct val="80000"/>
              </a:lnSpc>
            </a:pPr>
            <a:r>
              <a:rPr lang="en-US" altLang="en-US" dirty="0" smtClean="0"/>
              <a:t>Seconded: </a:t>
            </a:r>
            <a:r>
              <a:rPr lang="en-US" altLang="en-US" dirty="0" smtClean="0"/>
              <a:t>Menzo Wentink</a:t>
            </a:r>
            <a:endParaRPr lang="en-US" altLang="en-US" dirty="0" smtClean="0"/>
          </a:p>
          <a:p>
            <a:pPr>
              <a:lnSpc>
                <a:spcPct val="80000"/>
              </a:lnSpc>
            </a:pPr>
            <a:r>
              <a:rPr lang="en-US" altLang="en-US" dirty="0" smtClean="0"/>
              <a:t>Result: </a:t>
            </a:r>
            <a:r>
              <a:rPr lang="en-US" altLang="en-US" dirty="0" smtClean="0"/>
              <a:t>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925363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85 </a:t>
            </a:r>
            <a:r>
              <a:rPr lang="en-US" altLang="en-US" dirty="0" smtClean="0"/>
              <a:t>– FILS AKM</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changes </a:t>
            </a:r>
            <a:r>
              <a:rPr lang="en-US" altLang="en-US" dirty="0"/>
              <a:t>indicated in </a:t>
            </a:r>
            <a:r>
              <a:rPr lang="en-US" altLang="en-US" dirty="0" smtClean="0">
                <a:hlinkClick r:id="rId3"/>
              </a:rPr>
              <a:t>https://mentor.ieee.org/802.11/dcn/18/11-18-1924-01-000m-fixing-missing-refs-to-ft-akms.doc</a:t>
            </a:r>
            <a:r>
              <a:rPr lang="en-US" altLang="en-US" dirty="0" smtClean="0"/>
              <a:t> into the </a:t>
            </a:r>
            <a:r>
              <a:rPr lang="en-US" altLang="en-US" dirty="0" err="1" smtClean="0"/>
              <a:t>TGmd</a:t>
            </a:r>
            <a:r>
              <a:rPr lang="en-US" altLang="en-US" dirty="0" smtClean="0"/>
              <a:t> draft</a:t>
            </a:r>
          </a:p>
          <a:p>
            <a:endParaRPr lang="en-GB" dirty="0"/>
          </a:p>
          <a:p>
            <a:pPr>
              <a:lnSpc>
                <a:spcPct val="80000"/>
              </a:lnSpc>
            </a:pPr>
            <a:r>
              <a:rPr lang="en-US" altLang="en-US" dirty="0" smtClean="0"/>
              <a:t>Moved: </a:t>
            </a:r>
            <a:r>
              <a:rPr lang="en-US" altLang="en-US" dirty="0" smtClean="0"/>
              <a:t>Thomas Durham</a:t>
            </a:r>
            <a:endParaRPr lang="en-US" altLang="en-US" dirty="0" smtClean="0"/>
          </a:p>
          <a:p>
            <a:pPr>
              <a:lnSpc>
                <a:spcPct val="80000"/>
              </a:lnSpc>
            </a:pPr>
            <a:r>
              <a:rPr lang="en-US" altLang="en-US" dirty="0" smtClean="0"/>
              <a:t>Seconded: </a:t>
            </a:r>
            <a:r>
              <a:rPr lang="en-US" altLang="en-US" dirty="0" smtClean="0"/>
              <a:t>Jerome Henry</a:t>
            </a:r>
            <a:endParaRPr lang="en-US" altLang="en-US" dirty="0" smtClean="0"/>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801491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86 </a:t>
            </a:r>
            <a:r>
              <a:rPr lang="en-US" altLang="en-US" dirty="0" smtClean="0"/>
              <a:t>– 11ah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text changes </a:t>
            </a:r>
            <a:r>
              <a:rPr lang="en-US" altLang="en-US" dirty="0"/>
              <a:t>indicated in </a:t>
            </a:r>
            <a:r>
              <a:rPr lang="en-US" altLang="en-US" dirty="0">
                <a:hlinkClick r:id="rId3"/>
              </a:rPr>
              <a:t>https://</a:t>
            </a:r>
            <a:r>
              <a:rPr lang="en-US" altLang="en-US" dirty="0" smtClean="0">
                <a:hlinkClick r:id="rId4"/>
              </a:rPr>
              <a:t>mentor.ieee.org/802.11/dcn/18/11-18-1724-04-000m-response-to-d1p1-tgah-comments-from-1099.docx  </a:t>
            </a:r>
            <a:r>
              <a:rPr lang="en-US" altLang="en-US" dirty="0" smtClean="0"/>
              <a:t>into the </a:t>
            </a:r>
            <a:r>
              <a:rPr lang="en-US" altLang="en-US" dirty="0" err="1" smtClean="0"/>
              <a:t>TGmd</a:t>
            </a:r>
            <a:r>
              <a:rPr lang="en-US" altLang="en-US" dirty="0" smtClean="0"/>
              <a:t> draft</a:t>
            </a:r>
          </a:p>
          <a:p>
            <a:endParaRPr lang="en-GB" dirty="0"/>
          </a:p>
          <a:p>
            <a:pPr>
              <a:lnSpc>
                <a:spcPct val="80000"/>
              </a:lnSpc>
            </a:pPr>
            <a:r>
              <a:rPr lang="en-US" altLang="en-US" dirty="0" smtClean="0"/>
              <a:t>Moved: </a:t>
            </a:r>
            <a:r>
              <a:rPr lang="en-US" altLang="en-US" dirty="0" smtClean="0"/>
              <a:t>Matthew Fischer</a:t>
            </a:r>
            <a:endParaRPr lang="en-US" altLang="en-US" dirty="0" smtClean="0"/>
          </a:p>
          <a:p>
            <a:pPr>
              <a:lnSpc>
                <a:spcPct val="80000"/>
              </a:lnSpc>
            </a:pPr>
            <a:r>
              <a:rPr lang="en-US" altLang="en-US" dirty="0" smtClean="0"/>
              <a:t>Seconded: </a:t>
            </a:r>
            <a:r>
              <a:rPr lang="en-US" altLang="en-US" dirty="0" smtClean="0"/>
              <a:t>Mark Hamilton</a:t>
            </a:r>
            <a:endParaRPr lang="en-US" altLang="en-US" dirty="0" smtClean="0"/>
          </a:p>
          <a:p>
            <a:pPr>
              <a:lnSpc>
                <a:spcPct val="80000"/>
              </a:lnSpc>
            </a:pPr>
            <a:r>
              <a:rPr lang="en-US" altLang="en-US" dirty="0" smtClean="0"/>
              <a:t>Result: </a:t>
            </a:r>
            <a:r>
              <a:rPr lang="en-US" altLang="en-US" dirty="0" smtClean="0"/>
              <a:t>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29008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87– </a:t>
            </a:r>
            <a:r>
              <a:rPr lang="en-US" altLang="en-US" dirty="0" smtClean="0"/>
              <a:t>Submission </a:t>
            </a:r>
            <a:r>
              <a:rPr lang="en-US" altLang="en-US" dirty="0" smtClean="0"/>
              <a:t>Required + MAC </a:t>
            </a:r>
            <a:r>
              <a:rPr lang="en-US" altLang="en-US" dirty="0" smtClean="0"/>
              <a:t>– GEN, MAC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Resolve the CIDs in the </a:t>
            </a:r>
          </a:p>
          <a:p>
            <a:pPr lvl="1">
              <a:lnSpc>
                <a:spcPct val="80000"/>
              </a:lnSpc>
            </a:pPr>
            <a:r>
              <a:rPr lang="en-US" altLang="en-US" sz="1800" dirty="0"/>
              <a:t>“Submission Required”  tab in </a:t>
            </a:r>
            <a:r>
              <a:rPr lang="en-US" altLang="en-US" sz="1800" dirty="0">
                <a:hlinkClick r:id="rId3"/>
              </a:rPr>
              <a:t>https://</a:t>
            </a:r>
            <a:r>
              <a:rPr lang="en-US" altLang="en-US" sz="1800" dirty="0" smtClean="0">
                <a:hlinkClick r:id="rId3"/>
              </a:rPr>
              <a:t>mentor.ieee.org/802.11/dcn/18/11-18-0614-05-000m-revmd-lb232-gen-comments.xls</a:t>
            </a:r>
            <a:r>
              <a:rPr lang="en-US" altLang="en-US" sz="1800" dirty="0" smtClean="0"/>
              <a:t>  </a:t>
            </a:r>
            <a:r>
              <a:rPr lang="en-US" altLang="en-US" sz="1800" dirty="0" smtClean="0"/>
              <a:t>except for CIDs 1458 and 1457</a:t>
            </a:r>
            <a:endParaRPr lang="en-US" altLang="en-US" sz="1800" dirty="0" smtClean="0"/>
          </a:p>
          <a:p>
            <a:pPr lvl="2">
              <a:lnSpc>
                <a:spcPct val="80000"/>
              </a:lnSpc>
            </a:pPr>
            <a:r>
              <a:rPr lang="en-US" altLang="en-US" sz="1800" dirty="0" smtClean="0"/>
              <a:t>as “Rejected” with a resolution of  “</a:t>
            </a:r>
            <a:r>
              <a:rPr lang="en-GB" sz="1600" dirty="0" smtClean="0"/>
              <a:t>The comment fails to identify changes in sufficient detail so that the specific wording of the changes that will satisfy the commenter can be determined.”</a:t>
            </a:r>
          </a:p>
          <a:p>
            <a:pPr>
              <a:lnSpc>
                <a:spcPct val="80000"/>
              </a:lnSpc>
            </a:pPr>
            <a:r>
              <a:rPr lang="en-US" altLang="en-US" sz="2200" dirty="0" smtClean="0"/>
              <a:t>And approve the CID resolutions in the </a:t>
            </a:r>
          </a:p>
          <a:p>
            <a:pPr lvl="1">
              <a:lnSpc>
                <a:spcPct val="80000"/>
              </a:lnSpc>
            </a:pPr>
            <a:r>
              <a:rPr lang="en-US" altLang="en-US" sz="1800" dirty="0" smtClean="0"/>
              <a:t>“Resolutions Prepared”  tab </a:t>
            </a:r>
            <a:r>
              <a:rPr lang="en-US" altLang="en-US" sz="1800" dirty="0"/>
              <a:t>in </a:t>
            </a:r>
            <a:r>
              <a:rPr lang="en-US" altLang="en-US" sz="1800" dirty="0">
                <a:hlinkClick r:id="rId4"/>
              </a:rPr>
              <a:t>https://</a:t>
            </a:r>
            <a:r>
              <a:rPr lang="en-US" altLang="en-US" sz="1800" dirty="0" smtClean="0">
                <a:hlinkClick r:id="rId4"/>
              </a:rPr>
              <a:t>mentor.ieee.org/802.11/dcn/18/11-18-2042-00-000m-proposed-resolutions-for-last-remaining-lb-232-mac-ad-hoc-comments.xlsx</a:t>
            </a:r>
            <a:r>
              <a:rPr lang="en-US" altLang="en-US" sz="1800" dirty="0" smtClean="0"/>
              <a:t> </a:t>
            </a:r>
            <a:endParaRPr lang="en-US" altLang="en-US" sz="1800" dirty="0">
              <a:solidFill>
                <a:srgbClr val="006600"/>
              </a:solidFill>
            </a:endParaRPr>
          </a:p>
          <a:p>
            <a:pPr>
              <a:lnSpc>
                <a:spcPct val="80000"/>
              </a:lnSpc>
            </a:pPr>
            <a:r>
              <a:rPr lang="en-US" altLang="en-US" sz="2000" dirty="0"/>
              <a:t>Moved: </a:t>
            </a:r>
            <a:r>
              <a:rPr lang="en-US" altLang="en-US" sz="2000" dirty="0" smtClean="0"/>
              <a:t>Stephen McCann</a:t>
            </a:r>
            <a:endParaRPr lang="en-US" altLang="en-US" sz="2000" dirty="0"/>
          </a:p>
          <a:p>
            <a:pPr>
              <a:lnSpc>
                <a:spcPct val="80000"/>
              </a:lnSpc>
            </a:pPr>
            <a:r>
              <a:rPr lang="en-US" altLang="en-US" sz="2000" dirty="0"/>
              <a:t>Seconded: </a:t>
            </a:r>
            <a:r>
              <a:rPr lang="en-US" altLang="en-US" sz="2000" dirty="0" smtClean="0"/>
              <a:t>Jon </a:t>
            </a:r>
            <a:r>
              <a:rPr lang="en-US" altLang="en-US" sz="2000" dirty="0" err="1" smtClean="0"/>
              <a:t>Rosdahl</a:t>
            </a:r>
            <a:endParaRPr lang="en-US" altLang="en-US" sz="2000" dirty="0"/>
          </a:p>
          <a:p>
            <a:pPr>
              <a:lnSpc>
                <a:spcPct val="80000"/>
              </a:lnSpc>
            </a:pPr>
            <a:r>
              <a:rPr lang="en-US" altLang="en-US" sz="2000" dirty="0"/>
              <a:t>Result: </a:t>
            </a:r>
            <a:r>
              <a:rPr lang="en-US" altLang="en-US" sz="2000" dirty="0" smtClean="0"/>
              <a:t>Unanimous</a:t>
            </a:r>
            <a:endParaRPr lang="en-US" altLang="en-US" sz="12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6253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88  </a:t>
            </a:r>
            <a:r>
              <a:rPr lang="en-US" altLang="en-US" dirty="0" smtClean="0"/>
              <a:t>– Thursday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929218" y="1295400"/>
            <a:ext cx="10720535" cy="5257800"/>
          </a:xfrm>
        </p:spPr>
        <p:txBody>
          <a:bodyPr/>
          <a:lstStyle/>
          <a:p>
            <a:pPr>
              <a:lnSpc>
                <a:spcPct val="80000"/>
              </a:lnSpc>
            </a:pPr>
            <a:r>
              <a:rPr lang="en-US" altLang="en-US" sz="2000" dirty="0" smtClean="0"/>
              <a:t>Approve the resolutions for the CIDs listed below: </a:t>
            </a:r>
            <a:endParaRPr lang="en-US" altLang="en-US" sz="2000" dirty="0"/>
          </a:p>
          <a:p>
            <a:pPr lvl="1">
              <a:lnSpc>
                <a:spcPct val="80000"/>
              </a:lnSpc>
            </a:pPr>
            <a:r>
              <a:rPr lang="en-US" altLang="en-US" sz="1800" dirty="0" smtClean="0"/>
              <a:t>CID 1191 as “Rejected” with a resolution of “The commenter has withdrawn the comment”</a:t>
            </a:r>
          </a:p>
          <a:p>
            <a:pPr lvl="1">
              <a:lnSpc>
                <a:spcPct val="80000"/>
              </a:lnSpc>
            </a:pPr>
            <a:r>
              <a:rPr lang="en-US" altLang="en-US" sz="1800" dirty="0" smtClean="0"/>
              <a:t>CID 1475, 1125, 1076, 1457, 1458 as “Rejected” with a resolution of </a:t>
            </a:r>
            <a:r>
              <a:rPr lang="en-US" altLang="en-US" dirty="0" smtClean="0"/>
              <a:t> </a:t>
            </a:r>
            <a:r>
              <a:rPr lang="en-US" altLang="en-US" dirty="0"/>
              <a:t>“</a:t>
            </a:r>
            <a:r>
              <a:rPr lang="en-GB" sz="1800" dirty="0"/>
              <a:t>The comment fails to identify changes in sufficient detail so that the specific wording of the changes that will satisfy the commenter can be determined</a:t>
            </a:r>
            <a:r>
              <a:rPr lang="en-GB" sz="1800" dirty="0" smtClean="0"/>
              <a:t>.”</a:t>
            </a:r>
          </a:p>
          <a:p>
            <a:pPr lvl="1">
              <a:lnSpc>
                <a:spcPct val="80000"/>
              </a:lnSpc>
            </a:pPr>
            <a:r>
              <a:rPr lang="en-US" altLang="en-US" sz="1800" dirty="0" smtClean="0"/>
              <a:t>CIDs </a:t>
            </a:r>
            <a:r>
              <a:rPr lang="en-US" altLang="en-US" sz="1800" dirty="0"/>
              <a:t>1471, </a:t>
            </a:r>
            <a:r>
              <a:rPr lang="en-US" altLang="en-US" sz="1800" dirty="0" smtClean="0"/>
              <a:t>1470 </a:t>
            </a:r>
            <a:r>
              <a:rPr lang="en-US" altLang="en-US" sz="1800" dirty="0" smtClean="0"/>
              <a:t>as </a:t>
            </a:r>
            <a:endParaRPr lang="en-US" altLang="en-US" sz="1800" dirty="0" smtClean="0"/>
          </a:p>
          <a:p>
            <a:pPr lvl="2">
              <a:lnSpc>
                <a:spcPct val="80000"/>
              </a:lnSpc>
            </a:pPr>
            <a:r>
              <a:rPr lang="en-US" altLang="en-US" sz="1600" dirty="0" smtClean="0"/>
              <a:t>“Revised” </a:t>
            </a:r>
            <a:r>
              <a:rPr lang="en-US" altLang="en-US" sz="1600" dirty="0" smtClean="0"/>
              <a:t>with </a:t>
            </a:r>
            <a:r>
              <a:rPr lang="en-US" altLang="en-US" sz="1600" dirty="0" smtClean="0"/>
              <a:t>a resolution of </a:t>
            </a:r>
            <a:r>
              <a:rPr lang="en-US" altLang="en-US" sz="1600" dirty="0" smtClean="0"/>
              <a:t>“Incorporate the text </a:t>
            </a:r>
            <a:r>
              <a:rPr lang="en-US" altLang="en-US" sz="1600" dirty="0" smtClean="0"/>
              <a:t>changes for CID &lt;1471&gt;&lt;1470&gt; </a:t>
            </a:r>
            <a:r>
              <a:rPr lang="en-US" altLang="en-US" sz="1600" dirty="0"/>
              <a:t>in https://mentor.ieee.org/802.11/</a:t>
            </a:r>
            <a:r>
              <a:rPr lang="en-US" altLang="en-US" sz="1600" dirty="0" err="1"/>
              <a:t>dcn</a:t>
            </a:r>
            <a:r>
              <a:rPr lang="en-US" altLang="en-US" sz="1600" dirty="0"/>
              <a:t>/18/11-18-1048-03-000m-lb232-comment-resolution-for-phy-cca-part-1.docx”</a:t>
            </a:r>
            <a:endParaRPr lang="en-US" altLang="en-US" sz="1600" dirty="0" smtClean="0"/>
          </a:p>
          <a:p>
            <a:pPr lvl="1">
              <a:lnSpc>
                <a:spcPct val="80000"/>
              </a:lnSpc>
            </a:pPr>
            <a:r>
              <a:rPr lang="en-US" altLang="en-US" sz="1800" dirty="0" smtClean="0"/>
              <a:t>CID 1095 </a:t>
            </a:r>
            <a:r>
              <a:rPr lang="en-US" altLang="en-US" sz="1800" dirty="0" smtClean="0"/>
              <a:t>as </a:t>
            </a:r>
            <a:endParaRPr lang="en-US" altLang="en-US" sz="1800" dirty="0" smtClean="0"/>
          </a:p>
          <a:p>
            <a:pPr lvl="2">
              <a:lnSpc>
                <a:spcPct val="80000"/>
              </a:lnSpc>
            </a:pPr>
            <a:r>
              <a:rPr lang="en-US" altLang="en-US" sz="1600" dirty="0" smtClean="0"/>
              <a:t>“Revised” </a:t>
            </a:r>
            <a:r>
              <a:rPr lang="en-US" altLang="en-US" sz="1600" dirty="0"/>
              <a:t>with a resolution of </a:t>
            </a:r>
            <a:r>
              <a:rPr lang="en-US" altLang="en-US" sz="1600" dirty="0" smtClean="0"/>
              <a:t>“</a:t>
            </a:r>
            <a:r>
              <a:rPr lang="en-US" altLang="en-US" sz="1600" dirty="0"/>
              <a:t>Incorporate the text </a:t>
            </a:r>
            <a:r>
              <a:rPr lang="en-US" altLang="en-US" sz="1600" dirty="0" smtClean="0"/>
              <a:t>changes for CID 1095 </a:t>
            </a:r>
            <a:r>
              <a:rPr lang="en-US" altLang="en-US" sz="1600" dirty="0"/>
              <a:t>in </a:t>
            </a:r>
            <a:r>
              <a:rPr lang="en-US" altLang="en-US" sz="1600" dirty="0" smtClean="0"/>
              <a:t>https</a:t>
            </a:r>
            <a:r>
              <a:rPr lang="en-US" altLang="en-US" sz="1600" dirty="0"/>
              <a:t>://</a:t>
            </a:r>
            <a:r>
              <a:rPr lang="en-US" altLang="en-US" sz="1600" dirty="0" smtClean="0"/>
              <a:t>mentor.ieee.org/802.11/</a:t>
            </a:r>
            <a:r>
              <a:rPr lang="en-US" altLang="en-US" sz="1600" dirty="0" err="1" smtClean="0"/>
              <a:t>dcn</a:t>
            </a:r>
            <a:r>
              <a:rPr lang="en-US" altLang="en-US" sz="1600" dirty="0" smtClean="0"/>
              <a:t>/18/11-18-1566-03-000m-proposed-resolution-for-cid-1095.docx”</a:t>
            </a:r>
            <a:endParaRPr lang="en-US" altLang="en-US" sz="1600" dirty="0"/>
          </a:p>
          <a:p>
            <a:pPr lvl="1">
              <a:lnSpc>
                <a:spcPct val="80000"/>
              </a:lnSpc>
            </a:pPr>
            <a:r>
              <a:rPr lang="en-US" altLang="en-US" sz="1800" dirty="0" smtClean="0"/>
              <a:t>CID </a:t>
            </a:r>
            <a:r>
              <a:rPr lang="en-US" altLang="en-US" sz="1800" dirty="0" smtClean="0"/>
              <a:t>1123  </a:t>
            </a:r>
            <a:r>
              <a:rPr lang="en-US" altLang="en-US" sz="1800" dirty="0"/>
              <a:t>as </a:t>
            </a:r>
            <a:endParaRPr lang="en-US" altLang="en-US" sz="1800" dirty="0" smtClean="0"/>
          </a:p>
          <a:p>
            <a:pPr lvl="2">
              <a:lnSpc>
                <a:spcPct val="80000"/>
              </a:lnSpc>
            </a:pPr>
            <a:r>
              <a:rPr lang="en-US" altLang="en-US" sz="1600" dirty="0" smtClean="0"/>
              <a:t>“Revised” </a:t>
            </a:r>
            <a:r>
              <a:rPr lang="en-US" altLang="en-US" sz="1600" dirty="0"/>
              <a:t>with a resolution of </a:t>
            </a:r>
            <a:r>
              <a:rPr lang="en-US" altLang="en-US" sz="1600" dirty="0"/>
              <a:t>“Incorporate the text </a:t>
            </a:r>
            <a:r>
              <a:rPr lang="en-US" altLang="en-US" sz="1600" dirty="0" smtClean="0"/>
              <a:t>changes for CID 1123 </a:t>
            </a:r>
            <a:r>
              <a:rPr lang="en-US" altLang="en-US" sz="1600" dirty="0"/>
              <a:t>in </a:t>
            </a:r>
            <a:r>
              <a:rPr lang="en-US" altLang="en-US" sz="1600" dirty="0" smtClean="0"/>
              <a:t>https</a:t>
            </a:r>
            <a:r>
              <a:rPr lang="en-US" altLang="en-US" sz="1600" dirty="0"/>
              <a:t>://</a:t>
            </a:r>
            <a:r>
              <a:rPr lang="en-US" altLang="en-US" sz="1600" dirty="0" smtClean="0"/>
              <a:t>mentor.ieee.org/802.11/</a:t>
            </a:r>
            <a:r>
              <a:rPr lang="en-US" altLang="en-US" sz="1600" dirty="0" err="1" smtClean="0"/>
              <a:t>dcn</a:t>
            </a:r>
            <a:r>
              <a:rPr lang="en-US" altLang="en-US" sz="1600" dirty="0" smtClean="0"/>
              <a:t>/18/11-18-1930-12-000m-assorted-comment-resolutions.docx</a:t>
            </a:r>
            <a:r>
              <a:rPr lang="en-US" altLang="en-US" sz="1600" dirty="0"/>
              <a:t>” </a:t>
            </a:r>
          </a:p>
          <a:p>
            <a:pPr lvl="1">
              <a:lnSpc>
                <a:spcPct val="80000"/>
              </a:lnSpc>
            </a:pPr>
            <a:r>
              <a:rPr lang="en-US" altLang="en-US" sz="1800" dirty="0" smtClean="0"/>
              <a:t>CID </a:t>
            </a:r>
            <a:r>
              <a:rPr lang="en-US" altLang="en-US" sz="1800" dirty="0" smtClean="0"/>
              <a:t>1117  </a:t>
            </a:r>
            <a:r>
              <a:rPr lang="en-US" altLang="en-US" sz="1800" dirty="0"/>
              <a:t>as </a:t>
            </a:r>
            <a:endParaRPr lang="en-US" altLang="en-US" sz="1800" dirty="0" smtClean="0"/>
          </a:p>
          <a:p>
            <a:pPr lvl="2">
              <a:lnSpc>
                <a:spcPct val="80000"/>
              </a:lnSpc>
            </a:pPr>
            <a:r>
              <a:rPr lang="en-US" altLang="en-US" sz="1600" dirty="0" smtClean="0"/>
              <a:t>“</a:t>
            </a:r>
            <a:r>
              <a:rPr lang="en-US" altLang="en-US" sz="1600" dirty="0"/>
              <a:t>Revised” with a resolution of “Incorporate the text </a:t>
            </a:r>
            <a:r>
              <a:rPr lang="en-US" altLang="en-US" sz="1600" dirty="0" smtClean="0"/>
              <a:t>changes for CID 1117 </a:t>
            </a:r>
            <a:r>
              <a:rPr lang="en-US" altLang="en-US" sz="1600" dirty="0"/>
              <a:t>in https://</a:t>
            </a:r>
            <a:r>
              <a:rPr lang="en-US" altLang="en-US" sz="1600" dirty="0" smtClean="0"/>
              <a:t>mentor.ieee.org/802.11/</a:t>
            </a:r>
            <a:r>
              <a:rPr lang="en-US" altLang="en-US" sz="1600" dirty="0" err="1" smtClean="0"/>
              <a:t>dcn</a:t>
            </a:r>
            <a:r>
              <a:rPr lang="en-US" altLang="en-US" sz="1600" dirty="0" smtClean="0"/>
              <a:t>/18/11-18-1930-12-000m-assorted-comment-resolutions.docx</a:t>
            </a:r>
            <a:r>
              <a:rPr lang="en-US" altLang="en-US" sz="1600" dirty="0"/>
              <a:t>”</a:t>
            </a:r>
          </a:p>
          <a:p>
            <a:pPr lvl="1">
              <a:lnSpc>
                <a:spcPct val="80000"/>
              </a:lnSpc>
            </a:pPr>
            <a:r>
              <a:rPr lang="en-US" altLang="en-US" sz="1800" dirty="0" smtClean="0"/>
              <a:t>CID </a:t>
            </a:r>
            <a:r>
              <a:rPr lang="en-US" altLang="en-US" sz="1800" dirty="0" smtClean="0"/>
              <a:t>1108  </a:t>
            </a:r>
            <a:r>
              <a:rPr lang="en-US" altLang="en-US" sz="1800" dirty="0" smtClean="0"/>
              <a:t>as</a:t>
            </a:r>
          </a:p>
          <a:p>
            <a:pPr lvl="2">
              <a:lnSpc>
                <a:spcPct val="80000"/>
              </a:lnSpc>
            </a:pPr>
            <a:r>
              <a:rPr lang="en-US" altLang="en-US" sz="1600" dirty="0"/>
              <a:t>“Revised” with a resolution of “Incorporate the text changes for CID </a:t>
            </a:r>
            <a:r>
              <a:rPr lang="en-US" altLang="en-US" sz="1600" dirty="0" smtClean="0"/>
              <a:t>1108 </a:t>
            </a:r>
            <a:r>
              <a:rPr lang="en-US" altLang="en-US" sz="1600" dirty="0"/>
              <a:t>in https://</a:t>
            </a:r>
            <a:r>
              <a:rPr lang="en-US" altLang="en-US" sz="1600" dirty="0" smtClean="0"/>
              <a:t>mentor.ieee.org/802.11/</a:t>
            </a:r>
            <a:r>
              <a:rPr lang="en-US" altLang="en-US" sz="1600" dirty="0" err="1" smtClean="0"/>
              <a:t>dcn</a:t>
            </a:r>
            <a:r>
              <a:rPr lang="en-US" altLang="en-US" sz="1600" dirty="0" smtClean="0"/>
              <a:t>/18/11-18-1930-12-000m-assorted-comment-resolutions.docx”</a:t>
            </a:r>
            <a:endParaRPr lang="en-US" altLang="en-US" sz="1600" dirty="0"/>
          </a:p>
          <a:p>
            <a:pPr>
              <a:lnSpc>
                <a:spcPct val="80000"/>
              </a:lnSpc>
            </a:pPr>
            <a:r>
              <a:rPr lang="en-US" altLang="en-US" sz="2000" dirty="0" smtClean="0"/>
              <a:t>Moved</a:t>
            </a:r>
            <a:r>
              <a:rPr lang="en-US" altLang="en-US" sz="2000" dirty="0" smtClean="0"/>
              <a:t>: </a:t>
            </a:r>
            <a:r>
              <a:rPr lang="en-US" altLang="en-US" sz="2000" dirty="0" smtClean="0"/>
              <a:t>Mark Hamilton	Seconded</a:t>
            </a:r>
            <a:r>
              <a:rPr lang="en-US" altLang="en-US" sz="2000" dirty="0" smtClean="0"/>
              <a:t>: </a:t>
            </a:r>
            <a:r>
              <a:rPr lang="en-US" altLang="en-US" sz="2000" dirty="0" smtClean="0"/>
              <a:t>James Lepp	Result</a:t>
            </a:r>
            <a:r>
              <a:rPr lang="en-US" altLang="en-US" sz="2000" dirty="0" smtClean="0"/>
              <a:t>: </a:t>
            </a:r>
            <a:r>
              <a:rPr lang="en-US" altLang="en-US" sz="2000" dirty="0" smtClean="0"/>
              <a:t>Unanimous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27786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89  </a:t>
            </a:r>
            <a:r>
              <a:rPr lang="en-US" altLang="en-US" dirty="0" smtClean="0"/>
              <a:t>– </a:t>
            </a:r>
            <a:r>
              <a:rPr lang="en-US" altLang="en-US" dirty="0" smtClean="0"/>
              <a:t>CIDs 1438, 1439</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929218" y="2133600"/>
            <a:ext cx="10720535" cy="5257800"/>
          </a:xfrm>
        </p:spPr>
        <p:txBody>
          <a:bodyPr/>
          <a:lstStyle/>
          <a:p>
            <a:pPr>
              <a:lnSpc>
                <a:spcPct val="80000"/>
              </a:lnSpc>
            </a:pPr>
            <a:r>
              <a:rPr lang="en-US" altLang="en-US" sz="2000" dirty="0" smtClean="0"/>
              <a:t>Resolve CIDs 1438 and 1439 as</a:t>
            </a:r>
          </a:p>
          <a:p>
            <a:pPr lvl="1">
              <a:lnSpc>
                <a:spcPct val="80000"/>
              </a:lnSpc>
            </a:pPr>
            <a:r>
              <a:rPr lang="en-US" altLang="en-US" sz="1600" dirty="0" smtClean="0"/>
              <a:t>“Revised” with a resolution of</a:t>
            </a:r>
            <a:endParaRPr lang="en-US" altLang="en-US" sz="1600" dirty="0" smtClean="0"/>
          </a:p>
          <a:p>
            <a:pPr lvl="1">
              <a:lnSpc>
                <a:spcPct val="80000"/>
              </a:lnSpc>
            </a:pPr>
            <a:r>
              <a:rPr lang="en-US" altLang="en-US" sz="1600" dirty="0"/>
              <a:t> </a:t>
            </a:r>
            <a:r>
              <a:rPr lang="en-US" altLang="en-US" sz="1600" dirty="0" smtClean="0"/>
              <a:t>“Incorporate </a:t>
            </a:r>
            <a:r>
              <a:rPr lang="en-US" altLang="en-US" sz="1600" dirty="0"/>
              <a:t>the changes for CID 1438/1439 in </a:t>
            </a:r>
            <a:r>
              <a:rPr lang="en-US" altLang="en-US" sz="1600" dirty="0" smtClean="0"/>
              <a:t>11-18/1930r12&lt;https</a:t>
            </a:r>
            <a:r>
              <a:rPr lang="en-US" altLang="en-US" sz="1600" dirty="0"/>
              <a:t>://</a:t>
            </a:r>
            <a:r>
              <a:rPr lang="en-US" altLang="en-US" sz="1600" dirty="0" smtClean="0"/>
              <a:t>mentor.ieee.org/802.11/dcn/18/11-18-1930-12-000m-assorted-comment-resolutions.docx</a:t>
            </a:r>
            <a:r>
              <a:rPr lang="en-US" altLang="en-US" sz="1600" dirty="0"/>
              <a:t>&gt; which clarifies the </a:t>
            </a:r>
            <a:r>
              <a:rPr lang="en-US" altLang="en-US" sz="1600" dirty="0" smtClean="0"/>
              <a:t>definition </a:t>
            </a:r>
            <a:r>
              <a:rPr lang="en-US" altLang="en-US" sz="1600" dirty="0"/>
              <a:t>and use of the primary channel</a:t>
            </a:r>
            <a:r>
              <a:rPr lang="en-US" altLang="en-US" sz="1600" dirty="0" smtClean="0"/>
              <a:t>.”</a:t>
            </a:r>
            <a:endParaRPr lang="en-US" altLang="en-US" sz="1600" dirty="0"/>
          </a:p>
          <a:p>
            <a:pPr>
              <a:lnSpc>
                <a:spcPct val="80000"/>
              </a:lnSpc>
            </a:pPr>
            <a:endParaRPr lang="en-US" altLang="en-US" sz="1600" dirty="0"/>
          </a:p>
          <a:p>
            <a:pPr>
              <a:lnSpc>
                <a:spcPct val="80000"/>
              </a:lnSpc>
            </a:pPr>
            <a:r>
              <a:rPr lang="en-US" altLang="en-US" sz="2000" dirty="0" smtClean="0"/>
              <a:t>Moved</a:t>
            </a:r>
            <a:r>
              <a:rPr lang="en-US" altLang="en-US" sz="2000" dirty="0" smtClean="0"/>
              <a:t>: </a:t>
            </a:r>
            <a:r>
              <a:rPr lang="en-US" altLang="en-US" sz="2000" dirty="0" smtClean="0"/>
              <a:t>Joseph Levy</a:t>
            </a:r>
            <a:endParaRPr lang="en-US" altLang="en-US" sz="2000" dirty="0"/>
          </a:p>
          <a:p>
            <a:pPr>
              <a:lnSpc>
                <a:spcPct val="80000"/>
              </a:lnSpc>
            </a:pPr>
            <a:r>
              <a:rPr lang="en-US" altLang="en-US" sz="2000" dirty="0" smtClean="0"/>
              <a:t>Seconded</a:t>
            </a:r>
            <a:r>
              <a:rPr lang="en-US" altLang="en-US" sz="2000" dirty="0" smtClean="0"/>
              <a:t>: </a:t>
            </a:r>
            <a:r>
              <a:rPr lang="en-US" altLang="en-US" sz="2000" dirty="0" smtClean="0"/>
              <a:t>Menzo Wentink</a:t>
            </a:r>
          </a:p>
          <a:p>
            <a:pPr>
              <a:lnSpc>
                <a:spcPct val="80000"/>
              </a:lnSpc>
            </a:pPr>
            <a:r>
              <a:rPr lang="en-US" altLang="en-US" sz="2000" dirty="0" smtClean="0"/>
              <a:t>Result: Unanimous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948664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90 </a:t>
            </a:r>
            <a:r>
              <a:rPr lang="en-US" dirty="0" smtClean="0"/>
              <a:t>–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r>
              <a:rPr lang="en-GB" sz="2800" dirty="0" smtClean="0"/>
              <a:t>: Graham Smith</a:t>
            </a:r>
            <a:endParaRPr lang="en-GB" sz="2800" dirty="0" smtClean="0"/>
          </a:p>
          <a:p>
            <a:r>
              <a:rPr lang="en-US" altLang="en-US" sz="2800" kern="0" dirty="0" smtClean="0"/>
              <a:t>Seconded: </a:t>
            </a:r>
            <a:r>
              <a:rPr lang="en-US" altLang="en-US" sz="2800" kern="0" dirty="0" smtClean="0"/>
              <a:t>Mark Rison</a:t>
            </a:r>
            <a:endParaRPr lang="en-US" altLang="en-US" sz="2800" kern="0" dirty="0" smtClean="0"/>
          </a:p>
          <a:p>
            <a:r>
              <a:rPr lang="en-US" altLang="en-US" sz="2800" kern="0" dirty="0" smtClean="0"/>
              <a:t>Result: </a:t>
            </a:r>
            <a:r>
              <a:rPr lang="en-US" altLang="en-US" sz="2800" kern="0" dirty="0" smtClean="0"/>
              <a:t>14-0-0</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 </a:t>
            </a:r>
            <a:endParaRPr lang="en-US" altLang="en-US" dirty="0"/>
          </a:p>
        </p:txBody>
      </p:sp>
      <p:sp>
        <p:nvSpPr>
          <p:cNvPr id="4103" name="Rectangle 19"/>
          <p:cNvSpPr>
            <a:spLocks noChangeArrowheads="1"/>
          </p:cNvSpPr>
          <p:nvPr/>
        </p:nvSpPr>
        <p:spPr bwMode="auto">
          <a:xfrm>
            <a:off x="533400" y="1372393"/>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Wentink CIDs 1090, 1122, 1123, 1124, 1126, </a:t>
            </a:r>
            <a:r>
              <a:rPr lang="en-GB" sz="1600" dirty="0" smtClean="0"/>
              <a:t>1128, Menzo </a:t>
            </a:r>
            <a:r>
              <a:rPr lang="en-GB" sz="1600" dirty="0"/>
              <a:t>– CID 1432, 1438, </a:t>
            </a:r>
            <a:r>
              <a:rPr lang="en-GB" sz="1600" dirty="0" smtClean="0"/>
              <a:t>1439 in 11-18-1930</a:t>
            </a:r>
            <a:endParaRPr lang="en-GB" sz="1600" dirty="0"/>
          </a:p>
          <a:p>
            <a:pPr lvl="1"/>
            <a:r>
              <a:rPr lang="en-GB" sz="1600" dirty="0"/>
              <a:t>Mark Hamilton MAC CIDs </a:t>
            </a:r>
            <a:r>
              <a:rPr lang="en-GB" sz="1600" dirty="0" smtClean="0"/>
              <a:t>11-18-669</a:t>
            </a:r>
          </a:p>
          <a:p>
            <a:pPr lvl="1"/>
            <a:r>
              <a:rPr lang="en-US" sz="1600" dirty="0" smtClean="0"/>
              <a:t>Mark Rison – CIDs 1456 and 1524 in 11-18-1306</a:t>
            </a:r>
            <a:endParaRPr lang="en-GB" sz="1600" dirty="0"/>
          </a:p>
        </p:txBody>
      </p:sp>
      <p:sp>
        <p:nvSpPr>
          <p:cNvPr id="16" name="Rectangle 35"/>
          <p:cNvSpPr>
            <a:spLocks noChangeArrowheads="1"/>
          </p:cNvSpPr>
          <p:nvPr/>
        </p:nvSpPr>
        <p:spPr bwMode="auto">
          <a:xfrm>
            <a:off x="6991805" y="1600202"/>
            <a:ext cx="5200195" cy="2514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err="1" smtClean="0"/>
              <a:t>Abhi</a:t>
            </a:r>
            <a:r>
              <a:rPr lang="en-US" sz="1600" dirty="0" smtClean="0"/>
              <a:t> </a:t>
            </a:r>
            <a:r>
              <a:rPr lang="en-US" sz="1600" dirty="0"/>
              <a:t>– CID 1096 in 11-18-1716</a:t>
            </a:r>
          </a:p>
          <a:p>
            <a:pPr lvl="1"/>
            <a:r>
              <a:rPr lang="en-US" sz="1600" dirty="0" err="1" smtClean="0"/>
              <a:t>Xiaofei</a:t>
            </a:r>
            <a:r>
              <a:rPr lang="en-US" sz="1600" dirty="0" smtClean="0"/>
              <a:t> Wang – CID 1263</a:t>
            </a:r>
            <a:endParaRPr lang="en-US" sz="1600" dirty="0"/>
          </a:p>
          <a:p>
            <a:pPr lvl="1"/>
            <a:r>
              <a:rPr lang="en-US" sz="1600" dirty="0" smtClean="0"/>
              <a:t>Mark Hamilton CIDs –1556, 1567, 1507, 1525</a:t>
            </a:r>
            <a:endParaRPr lang="en-GB" sz="1600" dirty="0" smtClean="0"/>
          </a:p>
          <a:p>
            <a:pPr lvl="1"/>
            <a:r>
              <a:rPr lang="en-US" sz="1600" dirty="0" smtClean="0"/>
              <a:t>Security Documents 11-18-1870, 11-18-1924, 1990, 2011</a:t>
            </a:r>
          </a:p>
          <a:p>
            <a:pPr lvl="1"/>
            <a:r>
              <a:rPr lang="en-US" sz="1600" dirty="0" err="1" smtClean="0"/>
              <a:t>Yunsong</a:t>
            </a:r>
            <a:r>
              <a:rPr lang="en-US" sz="1600" dirty="0" smtClean="0"/>
              <a:t> Yang – 11-18-1989</a:t>
            </a:r>
          </a:p>
          <a:p>
            <a:pPr lvl="1"/>
            <a:r>
              <a:rPr lang="en-US" sz="1600" dirty="0" smtClean="0"/>
              <a:t>Jerome Henry/Pascal </a:t>
            </a:r>
            <a:r>
              <a:rPr lang="en-US" sz="1600" dirty="0" err="1" smtClean="0"/>
              <a:t>Thubert</a:t>
            </a:r>
            <a:r>
              <a:rPr lang="en-US" sz="1600" dirty="0" smtClean="0"/>
              <a:t> – 11-18-1919</a:t>
            </a:r>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10000"/>
            <a:ext cx="5753607" cy="258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GB" sz="1600" dirty="0"/>
              <a:t>Mark 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US" altLang="en-US" sz="1600" dirty="0"/>
              <a:t>Menzo CIDs – </a:t>
            </a:r>
            <a:r>
              <a:rPr lang="en-US" altLang="en-US" sz="1600" dirty="0" smtClean="0"/>
              <a:t>1583, 1126</a:t>
            </a:r>
            <a:endParaRPr lang="en-US" altLang="en-US" sz="1600" dirty="0"/>
          </a:p>
          <a:p>
            <a:pPr lvl="1"/>
            <a:r>
              <a:rPr lang="en-US" sz="1600" dirty="0" smtClean="0"/>
              <a:t>Michael M. – CID 1193</a:t>
            </a:r>
            <a:endParaRPr lang="en-GB" sz="1600" dirty="0" smtClean="0"/>
          </a:p>
          <a:p>
            <a:pPr lvl="1"/>
            <a:r>
              <a:rPr lang="en-US" altLang="en-US" sz="1600" dirty="0" smtClean="0"/>
              <a:t>Mark </a:t>
            </a:r>
            <a:r>
              <a:rPr lang="en-US" altLang="en-US" sz="1600" dirty="0"/>
              <a:t>Hamilton CIDs 11-18-669</a:t>
            </a:r>
            <a:endParaRPr lang="en-US" altLang="en-US" sz="1800" dirty="0"/>
          </a:p>
          <a:p>
            <a:pPr lvl="1"/>
            <a:r>
              <a:rPr lang="en-GB" sz="1600" dirty="0" smtClean="0"/>
              <a:t>Matthew </a:t>
            </a:r>
            <a:r>
              <a:rPr lang="en-GB" sz="1600" dirty="0"/>
              <a:t>Fischer: </a:t>
            </a:r>
            <a:r>
              <a:rPr lang="en-GB" sz="1600" dirty="0" smtClean="0"/>
              <a:t>11-18-1724 11ah</a:t>
            </a:r>
          </a:p>
        </p:txBody>
      </p:sp>
      <p:sp>
        <p:nvSpPr>
          <p:cNvPr id="11" name="Rectangle 35"/>
          <p:cNvSpPr>
            <a:spLocks noChangeArrowheads="1"/>
          </p:cNvSpPr>
          <p:nvPr/>
        </p:nvSpPr>
        <p:spPr bwMode="auto">
          <a:xfrm>
            <a:off x="7023978" y="4343400"/>
            <a:ext cx="5168022"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err="1"/>
              <a:t>Xiaofei</a:t>
            </a:r>
            <a:r>
              <a:rPr lang="en-US" sz="1600" dirty="0"/>
              <a:t> Wang – CID 1263</a:t>
            </a:r>
          </a:p>
          <a:p>
            <a:pPr lvl="1">
              <a:lnSpc>
                <a:spcPct val="80000"/>
              </a:lnSpc>
            </a:pPr>
            <a:r>
              <a:rPr lang="en-US" sz="1600" dirty="0" smtClean="0"/>
              <a:t>Edward AU – EDITOR2 CID 1095</a:t>
            </a:r>
          </a:p>
          <a:p>
            <a:pPr lvl="1">
              <a:lnSpc>
                <a:spcPct val="80000"/>
              </a:lnSpc>
            </a:pPr>
            <a:r>
              <a:rPr lang="en-US" altLang="en-US" sz="1600" dirty="0"/>
              <a:t>Menzo CIDs – </a:t>
            </a:r>
            <a:r>
              <a:rPr lang="en-US" altLang="en-US" sz="1600" dirty="0" smtClean="0"/>
              <a:t>1123</a:t>
            </a:r>
            <a:r>
              <a:rPr lang="en-US" altLang="en-US" sz="1600" dirty="0"/>
              <a:t>, 1088, 1438, </a:t>
            </a:r>
            <a:r>
              <a:rPr lang="en-US" altLang="en-US" sz="1600" dirty="0" smtClean="0"/>
              <a:t>1439</a:t>
            </a:r>
          </a:p>
          <a:p>
            <a:pPr lvl="1">
              <a:lnSpc>
                <a:spcPct val="80000"/>
              </a:lnSpc>
            </a:pPr>
            <a:r>
              <a:rPr lang="en-GB" sz="1600" dirty="0" smtClean="0"/>
              <a:t>Matthew </a:t>
            </a:r>
            <a:r>
              <a:rPr lang="en-GB" sz="1600" dirty="0"/>
              <a:t>Fischer: 11-18-1724 11ah, </a:t>
            </a:r>
            <a:r>
              <a:rPr lang="en-GB" sz="1600" dirty="0" smtClean="0"/>
              <a:t>11-18-1438</a:t>
            </a:r>
            <a:endParaRPr lang="en-GB" sz="1600" dirty="0"/>
          </a:p>
          <a:p>
            <a:pPr lvl="1">
              <a:lnSpc>
                <a:spcPct val="80000"/>
              </a:lnSpc>
            </a:pP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31</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0" name="Rectangle 35"/>
          <p:cNvSpPr>
            <a:spLocks noChangeArrowheads="1"/>
          </p:cNvSpPr>
          <p:nvPr/>
        </p:nvSpPr>
        <p:spPr bwMode="auto">
          <a:xfrm>
            <a:off x="1060198" y="1981200"/>
            <a:ext cx="10071604"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Thursday PM1</a:t>
            </a:r>
          </a:p>
          <a:p>
            <a:pPr lvl="1">
              <a:lnSpc>
                <a:spcPct val="80000"/>
              </a:lnSpc>
            </a:pPr>
            <a:r>
              <a:rPr lang="en-US" altLang="en-US" sz="1800" dirty="0" smtClean="0"/>
              <a:t>CIDs 1471, </a:t>
            </a:r>
            <a:r>
              <a:rPr lang="en-US" altLang="en-US" sz="1800" dirty="0" smtClean="0"/>
              <a:t>1470 – Sean</a:t>
            </a:r>
          </a:p>
          <a:p>
            <a:pPr lvl="1">
              <a:lnSpc>
                <a:spcPct val="80000"/>
              </a:lnSpc>
            </a:pPr>
            <a:r>
              <a:rPr lang="en-US" altLang="en-US" sz="1800" dirty="0" smtClean="0"/>
              <a:t>CID 1475</a:t>
            </a:r>
            <a:endParaRPr lang="en-US" altLang="en-US" sz="1800" dirty="0" smtClean="0"/>
          </a:p>
          <a:p>
            <a:pPr lvl="1">
              <a:lnSpc>
                <a:spcPct val="80000"/>
              </a:lnSpc>
            </a:pPr>
            <a:r>
              <a:rPr lang="en-US" altLang="en-US" sz="1800" dirty="0" smtClean="0"/>
              <a:t>CID 1095 in 11-18-1566 – Edward Au</a:t>
            </a:r>
          </a:p>
          <a:p>
            <a:pPr lvl="1">
              <a:lnSpc>
                <a:spcPct val="80000"/>
              </a:lnSpc>
            </a:pPr>
            <a:r>
              <a:rPr lang="en-US" altLang="en-US" sz="1800" dirty="0" smtClean="0"/>
              <a:t>CID 1123, 1117, 1108 – Menzo</a:t>
            </a:r>
          </a:p>
          <a:p>
            <a:pPr lvl="1">
              <a:lnSpc>
                <a:spcPct val="80000"/>
              </a:lnSpc>
            </a:pPr>
            <a:r>
              <a:rPr lang="en-US" altLang="en-US" sz="1800" dirty="0" smtClean="0"/>
              <a:t>CID 1191 - Lepp, </a:t>
            </a:r>
            <a:r>
              <a:rPr lang="en-US" altLang="en-US" sz="1800" dirty="0" err="1" smtClean="0"/>
              <a:t>Montemurro</a:t>
            </a:r>
            <a:r>
              <a:rPr lang="en-US" altLang="en-US" sz="1800" dirty="0" smtClean="0"/>
              <a:t> - Reject</a:t>
            </a:r>
            <a:endParaRPr lang="en-US" altLang="en-US" sz="1800" dirty="0" smtClean="0"/>
          </a:p>
          <a:p>
            <a:pPr lvl="1">
              <a:lnSpc>
                <a:spcPct val="80000"/>
              </a:lnSpc>
            </a:pPr>
            <a:r>
              <a:rPr lang="en-US" sz="1800" dirty="0" smtClean="0"/>
              <a:t>Motions</a:t>
            </a:r>
          </a:p>
          <a:p>
            <a:pPr lvl="1">
              <a:lnSpc>
                <a:spcPct val="80000"/>
              </a:lnSpc>
            </a:pPr>
            <a:r>
              <a:rPr lang="en-GB" sz="1800" dirty="0"/>
              <a:t>Matthew Fischer: </a:t>
            </a:r>
            <a:r>
              <a:rPr lang="en-GB" sz="1800" dirty="0" smtClean="0"/>
              <a:t>11-18-1438</a:t>
            </a:r>
          </a:p>
          <a:p>
            <a:pPr lvl="1">
              <a:lnSpc>
                <a:spcPct val="80000"/>
              </a:lnSpc>
            </a:pPr>
            <a:r>
              <a:rPr lang="en-US" sz="1800" dirty="0" smtClean="0"/>
              <a:t>Jerome Henry 11-18-1919</a:t>
            </a:r>
            <a:endParaRPr lang="en-GB" sz="1800" dirty="0"/>
          </a:p>
          <a:p>
            <a:pPr lvl="1">
              <a:lnSpc>
                <a:spcPct val="80000"/>
              </a:lnSpc>
            </a:pPr>
            <a:endParaRPr lang="en-US" sz="1800" dirty="0" smtClean="0"/>
          </a:p>
          <a:p>
            <a:pPr lvl="1">
              <a:lnSpc>
                <a:spcPct val="80000"/>
              </a:lnSpc>
            </a:pPr>
            <a:r>
              <a:rPr lang="en-US" altLang="en-US" sz="1800" dirty="0"/>
              <a:t>Plans for </a:t>
            </a:r>
            <a:r>
              <a:rPr lang="en-US" altLang="en-US" sz="1800" dirty="0" smtClean="0"/>
              <a:t>November </a:t>
            </a:r>
            <a:r>
              <a:rPr lang="en-US" altLang="en-US" sz="1800" dirty="0"/>
              <a:t>2018 – </a:t>
            </a:r>
            <a:r>
              <a:rPr lang="en-US" altLang="en-US" sz="1800" dirty="0" smtClean="0"/>
              <a:t>January 2019, </a:t>
            </a:r>
          </a:p>
          <a:p>
            <a:pPr lvl="1">
              <a:lnSpc>
                <a:spcPct val="80000"/>
              </a:lnSpc>
            </a:pPr>
            <a:r>
              <a:rPr lang="en-US" altLang="en-US" sz="1800" dirty="0" smtClean="0"/>
              <a:t>Adjourn</a:t>
            </a:r>
            <a:endParaRPr lang="en-US" altLang="en-US" sz="1800" dirty="0"/>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Tree>
    <p:extLst>
      <p:ext uri="{BB962C8B-B14F-4D97-AF65-F5344CB8AC3E}">
        <p14:creationId xmlns:p14="http://schemas.microsoft.com/office/powerpoint/2010/main" val="1459228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524246</TotalTime>
  <Words>3183</Words>
  <Application>Microsoft Office PowerPoint</Application>
  <PresentationFormat>Widescreen</PresentationFormat>
  <Paragraphs>663</Paragraphs>
  <Slides>32</Slides>
  <Notes>29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- 1 </vt:lpstr>
      <vt:lpstr>TGmd Agenda - 2</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Motion 80 – Reference clean-up</vt:lpstr>
      <vt:lpstr>Motion 81 – Reject – Submission Required</vt:lpstr>
      <vt:lpstr>Motion 82  – Weds CIDs</vt:lpstr>
      <vt:lpstr>Motion 83  – CID 1321</vt:lpstr>
      <vt:lpstr>Motion 84– Suite B PMKID</vt:lpstr>
      <vt:lpstr>Motion 85 – FILS AKM</vt:lpstr>
      <vt:lpstr>Motion 86 – 11ah fixes</vt:lpstr>
      <vt:lpstr>Motion 87– Submission Required + MAC – GEN, MAC</vt:lpstr>
      <vt:lpstr>Motion 88  – Thursday CIDs</vt:lpstr>
      <vt:lpstr>Motion 89  – CIDs 1438, 1439</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3454</cp:revision>
  <cp:lastPrinted>1998-02-10T13:28:06Z</cp:lastPrinted>
  <dcterms:created xsi:type="dcterms:W3CDTF">2005-01-04T21:26:55Z</dcterms:created>
  <dcterms:modified xsi:type="dcterms:W3CDTF">2018-11-15T08:33:22Z</dcterms:modified>
</cp:coreProperties>
</file>