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8" r:id="rId3"/>
    <p:sldId id="632" r:id="rId4"/>
    <p:sldId id="675" r:id="rId5"/>
    <p:sldId id="665" r:id="rId6"/>
    <p:sldId id="666" r:id="rId7"/>
    <p:sldId id="667" r:id="rId8"/>
    <p:sldId id="668" r:id="rId9"/>
    <p:sldId id="669" r:id="rId10"/>
    <p:sldId id="670" r:id="rId11"/>
    <p:sldId id="629" r:id="rId12"/>
    <p:sldId id="702" r:id="rId13"/>
    <p:sldId id="706" r:id="rId14"/>
    <p:sldId id="647" r:id="rId15"/>
    <p:sldId id="677" r:id="rId16"/>
    <p:sldId id="674" r:id="rId17"/>
    <p:sldId id="708" r:id="rId18"/>
    <p:sldId id="710" r:id="rId19"/>
    <p:sldId id="712" r:id="rId20"/>
    <p:sldId id="713" r:id="rId21"/>
    <p:sldId id="709" r:id="rId22"/>
    <p:sldId id="711" r:id="rId23"/>
    <p:sldId id="707" r:id="rId24"/>
    <p:sldId id="684" r:id="rId25"/>
    <p:sldId id="590" r:id="rId26"/>
    <p:sldId id="516" r:id="rId2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802.11-18/1712r4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25058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052628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83334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509813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1434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92234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802.11-18/1712r4</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23</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802.11-18/1712r4</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802.11-18/1712r5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402-01-000m-minutes-for-revmd-sept-2018-waikolo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8/11-18-1701-04-000m-minutes-for-revmd-telecon-in-sept-and-oc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57-07-000m-revmd-wg-lb232-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https://mentor.ieee.org/802.11/dcn/17/11-17-0927-19-000m-revmd-mac-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431-01-000m-proposed-resolutions-for-editor-s-notes-in-revmd-d1-4.doc"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0670-14-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hyperlink" Target="https://mentor.ieee.org/802.11/dcn/18/11-18-0614-04-000m-revmd-lb232-gen-comments.xl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870-02-000m-suite-b-pmkid.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924-01-000m-fixing-missing-refs-to-ft-akms.doc"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9-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2018-11-14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93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in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lvl="1">
              <a:lnSpc>
                <a:spcPct val="90000"/>
              </a:lnSpc>
            </a:pPr>
            <a:r>
              <a:rPr lang="en-US" altLang="zh-CN" dirty="0" smtClean="0"/>
              <a:t>D1.5 incorporates 11aq amendment</a:t>
            </a:r>
          </a:p>
          <a:p>
            <a:pPr>
              <a:lnSpc>
                <a:spcPct val="90000"/>
              </a:lnSpc>
            </a:pPr>
            <a:r>
              <a:rPr lang="en-US" altLang="zh-CN" dirty="0" smtClean="0"/>
              <a:t>Since September </a:t>
            </a:r>
            <a:r>
              <a:rPr lang="en-US" altLang="zh-CN" dirty="0"/>
              <a:t>2018 meeting</a:t>
            </a:r>
          </a:p>
          <a:p>
            <a:pPr lvl="1">
              <a:lnSpc>
                <a:spcPct val="90000"/>
              </a:lnSpc>
            </a:pPr>
            <a:r>
              <a:rPr lang="en-US" altLang="zh-CN" dirty="0" smtClean="0"/>
              <a:t>Continued comment resolution during teleconferences  </a:t>
            </a:r>
            <a:endParaRPr lang="en-US" altLang="zh-CN" dirty="0"/>
          </a:p>
          <a:p>
            <a:pPr>
              <a:lnSpc>
                <a:spcPct val="90000"/>
              </a:lnSpc>
            </a:pPr>
            <a:r>
              <a:rPr lang="en-US" altLang="zh-CN" dirty="0" smtClean="0"/>
              <a:t>November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Nov – Jan: Recirculation WG Letter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11-18-1712</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September 2018 </a:t>
            </a:r>
            <a:r>
              <a:rPr lang="en-US" altLang="en-US" dirty="0"/>
              <a:t>meeting: </a:t>
            </a:r>
            <a:r>
              <a:rPr lang="en-US" altLang="en-US" dirty="0" smtClean="0">
                <a:hlinkClick r:id="rId3"/>
              </a:rPr>
              <a:t>https://mentor.ieee.org/802.11/dcn/18/11-18-1402-01-000m-minutes-for-revmd-sept-2018-waikoloa.docx</a:t>
            </a:r>
            <a:r>
              <a:rPr lang="en-US" altLang="en-US" dirty="0" smtClean="0"/>
              <a:t> </a:t>
            </a:r>
          </a:p>
          <a:p>
            <a:pPr lvl="1">
              <a:lnSpc>
                <a:spcPct val="80000"/>
              </a:lnSpc>
            </a:pPr>
            <a:r>
              <a:rPr lang="en-US" altLang="en-US" dirty="0" smtClean="0"/>
              <a:t>Sept-Nov </a:t>
            </a:r>
            <a:r>
              <a:rPr lang="en-US" altLang="en-US" dirty="0"/>
              <a:t>teleconferences: </a:t>
            </a:r>
            <a:r>
              <a:rPr lang="en-US" altLang="en-US" dirty="0">
                <a:hlinkClick r:id="rId4"/>
              </a:rPr>
              <a:t>https://</a:t>
            </a:r>
            <a:r>
              <a:rPr lang="en-US" altLang="en-US" dirty="0" smtClean="0">
                <a:hlinkClick r:id="rId4"/>
              </a:rPr>
              <a:t>mentor.ieee.org/802.11/dcn/18/11-18-1701-04-000m-minutes-for-revmd-telecon-in-sept-and-oct.docx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78 – Waikoloa and teleconference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“Motion-EDITOR-G” tab in </a:t>
            </a:r>
            <a:r>
              <a:rPr lang="en-US" altLang="en-US" sz="1800" dirty="0" smtClean="0">
                <a:hlinkClick r:id="rId3"/>
              </a:rPr>
              <a:t>https://mentor.ieee.org/802.11/dcn/18/11-18-0657-07-000m-revmd-wg-lb232-comments-for-editor-ad-hoc.xls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MAC-V” </a:t>
            </a:r>
            <a:r>
              <a:rPr lang="en-US" altLang="en-US" sz="1800" dirty="0"/>
              <a:t>and “Motion </a:t>
            </a:r>
            <a:r>
              <a:rPr lang="en-US" altLang="en-US" sz="1800" dirty="0" smtClean="0"/>
              <a:t>MAC-W” </a:t>
            </a:r>
            <a:r>
              <a:rPr lang="en-US" altLang="en-US" sz="1800" dirty="0"/>
              <a:t>tabs </a:t>
            </a:r>
            <a:r>
              <a:rPr lang="en-US" altLang="en-US" sz="1800" dirty="0"/>
              <a:t>in </a:t>
            </a:r>
            <a:r>
              <a:rPr lang="en-US" altLang="en-US" sz="1800" dirty="0" smtClean="0">
                <a:hlinkClick r:id="rId4"/>
              </a:rPr>
              <a:t>https://</a:t>
            </a:r>
            <a:r>
              <a:rPr lang="en-US" altLang="en-US" sz="1800" dirty="0" smtClean="0">
                <a:hlinkClick r:id="rId5"/>
              </a:rPr>
              <a:t>mentor.ieee.org/802.11/dcn/17/11-17-0927-22-000m-revmd-mac-comments.xls </a:t>
            </a:r>
            <a:endParaRPr lang="en-US" altLang="en-US" sz="1800" dirty="0" smtClean="0"/>
          </a:p>
          <a:p>
            <a:pPr lvl="1">
              <a:lnSpc>
                <a:spcPct val="80000"/>
              </a:lnSpc>
            </a:pPr>
            <a:r>
              <a:rPr lang="en-US" altLang="en-US" sz="1800" dirty="0" smtClean="0"/>
              <a:t>“PHY Motion I” </a:t>
            </a:r>
            <a:r>
              <a:rPr lang="en-US" altLang="en-US" sz="1800" dirty="0"/>
              <a:t>and “PHY Motion </a:t>
            </a:r>
            <a:r>
              <a:rPr lang="en-US" altLang="en-US" sz="1800" dirty="0" smtClean="0"/>
              <a:t>J”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endParaRPr lang="en-US" altLang="en-US" sz="1800" dirty="0" smtClean="0"/>
          </a:p>
          <a:p>
            <a:pPr lvl="1">
              <a:lnSpc>
                <a:spcPct val="80000"/>
              </a:lnSpc>
            </a:pPr>
            <a:r>
              <a:rPr lang="en-US" altLang="en-US" sz="1800" dirty="0" smtClean="0"/>
              <a:t>“Gen Motion Oct </a:t>
            </a:r>
            <a:r>
              <a:rPr lang="en-US" altLang="en-US" sz="1800" dirty="0" err="1" smtClean="0"/>
              <a:t>Telecon</a:t>
            </a:r>
            <a:r>
              <a:rPr lang="en-US" altLang="en-US" sz="1800" dirty="0"/>
              <a:t>” and </a:t>
            </a:r>
            <a:r>
              <a:rPr lang="en-US" altLang="en-US" sz="1800" dirty="0" smtClean="0"/>
              <a:t>“Gen </a:t>
            </a:r>
            <a:r>
              <a:rPr lang="en-US" altLang="en-US" sz="1800" dirty="0"/>
              <a:t>Motion </a:t>
            </a:r>
            <a:r>
              <a:rPr lang="en-US" altLang="en-US" sz="1800" dirty="0" smtClean="0"/>
              <a:t>Waikoloa” tabs </a:t>
            </a:r>
            <a:r>
              <a:rPr lang="en-US" altLang="en-US" sz="1800" dirty="0"/>
              <a:t>in </a:t>
            </a:r>
            <a:r>
              <a:rPr lang="en-US" altLang="en-US" sz="1800" dirty="0" smtClean="0">
                <a:hlinkClick r:id="rId7"/>
              </a:rPr>
              <a:t>https://mentor.ieee.org/802.11/dcn/18/11-18-0614-04-000m-revmd-lb232-gen-comments.xls</a:t>
            </a:r>
            <a:r>
              <a:rPr lang="en-US" altLang="en-US" sz="1800" dirty="0" smtClean="0"/>
              <a:t> </a:t>
            </a:r>
            <a:r>
              <a:rPr lang="en-US" altLang="en-US" sz="1800" dirty="0" smtClean="0"/>
              <a:t>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79 – </a:t>
            </a:r>
            <a:r>
              <a:rPr lang="en-US" altLang="en-US" dirty="0"/>
              <a:t>T</a:t>
            </a:r>
            <a:r>
              <a:rPr lang="en-US" altLang="en-US" dirty="0" smtClean="0"/>
              <a:t>eleconference Editorial items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changes indicated in </a:t>
            </a:r>
            <a:r>
              <a:rPr lang="en-US" altLang="en-US" sz="2000" dirty="0" smtClean="0">
                <a:hlinkClick r:id="rId3"/>
              </a:rPr>
              <a:t>https</a:t>
            </a:r>
            <a:r>
              <a:rPr lang="en-US" altLang="en-US" sz="2000" dirty="0">
                <a:hlinkClick r:id="rId3"/>
              </a:rPr>
              <a:t>://</a:t>
            </a:r>
            <a:r>
              <a:rPr lang="en-US" altLang="en-US" sz="2000" dirty="0" smtClean="0">
                <a:hlinkClick r:id="rId3"/>
              </a:rPr>
              <a:t>mentor.ieee.org/802.11/dcn/18/11-18-1431-01-000m-proposed-resolutions-for-editor-s-notes-in-revmd-d1-4.doc</a:t>
            </a:r>
            <a:r>
              <a:rPr lang="en-US" altLang="en-US" sz="2000" dirty="0" smtClean="0"/>
              <a:t>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38992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Reference clean-up</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changes into the </a:t>
            </a:r>
            <a:r>
              <a:rPr lang="en-US" altLang="en-US" sz="2000" dirty="0" err="1" smtClean="0"/>
              <a:t>TGmd</a:t>
            </a:r>
            <a:r>
              <a:rPr lang="en-US" altLang="en-US" sz="2000" dirty="0" smtClean="0"/>
              <a:t> draft:</a:t>
            </a:r>
          </a:p>
          <a:p>
            <a:pPr lvl="1"/>
            <a:r>
              <a:rPr lang="en-US" sz="1400" dirty="0" smtClean="0"/>
              <a:t>Change</a:t>
            </a:r>
          </a:p>
          <a:p>
            <a:pPr lvl="1"/>
            <a:r>
              <a:rPr lang="en-US" sz="1200" dirty="0" smtClean="0"/>
              <a:t>IEEE </a:t>
            </a:r>
            <a:r>
              <a:rPr lang="en-US" sz="1200" dirty="0" err="1"/>
              <a:t>Std</a:t>
            </a:r>
            <a:r>
              <a:rPr lang="en-US" sz="1200" dirty="0"/>
              <a:t> </a:t>
            </a:r>
            <a:r>
              <a:rPr lang="en-US" sz="1200" dirty="0" smtClean="0"/>
              <a:t>802.1Q™-2003</a:t>
            </a:r>
            <a:r>
              <a:rPr lang="en-US" sz="1200" dirty="0"/>
              <a:t>, IEEE Standard for Local and Metropolitan Area Networks: Media Access Control (MAC) Bridges and Virtual Bridged Local Area Networks. </a:t>
            </a:r>
            <a:endParaRPr lang="en-US" sz="1200" dirty="0" smtClean="0"/>
          </a:p>
          <a:p>
            <a:pPr lvl="1"/>
            <a:r>
              <a:rPr lang="en-US" sz="1200" dirty="0" smtClean="0"/>
              <a:t>to</a:t>
            </a:r>
            <a:endParaRPr lang="en-GB" sz="1200" dirty="0"/>
          </a:p>
          <a:p>
            <a:pPr lvl="1"/>
            <a:r>
              <a:rPr lang="en-US" sz="1200" dirty="0"/>
              <a:t>IEEE </a:t>
            </a:r>
            <a:r>
              <a:rPr lang="en-US" sz="1200" dirty="0" err="1"/>
              <a:t>Std</a:t>
            </a:r>
            <a:r>
              <a:rPr lang="en-US" sz="1200" dirty="0"/>
              <a:t> </a:t>
            </a:r>
            <a:r>
              <a:rPr lang="en-US" sz="1200" dirty="0" smtClean="0"/>
              <a:t>802.1Q™-</a:t>
            </a:r>
            <a:r>
              <a:rPr lang="en-US" sz="1200" dirty="0"/>
              <a:t>2003, IEEE Standards for local and metropolitan area networks- Virtual Bridged Local Area Networks. </a:t>
            </a:r>
            <a:endParaRPr lang="en-GB" sz="1200" dirty="0"/>
          </a:p>
          <a:p>
            <a:pPr lvl="1"/>
            <a:r>
              <a:rPr lang="en-US" sz="1400" dirty="0" smtClean="0"/>
              <a:t>And Change </a:t>
            </a:r>
          </a:p>
          <a:p>
            <a:pPr lvl="1"/>
            <a:r>
              <a:rPr lang="en-US" sz="1200" dirty="0" smtClean="0"/>
              <a:t>IEEE </a:t>
            </a:r>
            <a:r>
              <a:rPr lang="en-US" sz="1200" dirty="0" err="1"/>
              <a:t>Std</a:t>
            </a:r>
            <a:r>
              <a:rPr lang="en-US" sz="1200" dirty="0"/>
              <a:t> 802.1QTM-2011, IEEE Standard for Local and Metropolitan Area Networks: Media Access Control (MAC) Bridges and Virtual Bridged Local Area Networks </a:t>
            </a:r>
            <a:endParaRPr lang="en-GB" sz="1200" dirty="0"/>
          </a:p>
          <a:p>
            <a:pPr lvl="1"/>
            <a:r>
              <a:rPr lang="en-US" sz="1200" dirty="0"/>
              <a:t> </a:t>
            </a:r>
            <a:r>
              <a:rPr lang="en-US" sz="1200" dirty="0" smtClean="0"/>
              <a:t>to</a:t>
            </a:r>
            <a:endParaRPr lang="en-GB" sz="1200" dirty="0"/>
          </a:p>
          <a:p>
            <a:pPr lvl="1"/>
            <a:r>
              <a:rPr lang="en-US" sz="1200" dirty="0" smtClean="0"/>
              <a:t>IEEE </a:t>
            </a:r>
            <a:r>
              <a:rPr lang="en-US" sz="1200" dirty="0" err="1"/>
              <a:t>Std</a:t>
            </a:r>
            <a:r>
              <a:rPr lang="en-US" sz="1200" dirty="0"/>
              <a:t> 802.1Q</a:t>
            </a:r>
            <a:r>
              <a:rPr lang="en-US" sz="1200" baseline="30000" dirty="0"/>
              <a:t>TM</a:t>
            </a:r>
            <a:r>
              <a:rPr lang="en-US" sz="1200" dirty="0"/>
              <a:t>, IEEE Standard for Local and Metropolitan Area Networks- Bridges and Bridged Networks </a:t>
            </a:r>
            <a:endParaRPr lang="en-GB" sz="1200" dirty="0"/>
          </a:p>
          <a:p>
            <a:endParaRPr lang="en-GB"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545771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Reject – Submission Required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the CIDs in the </a:t>
            </a:r>
            <a:endParaRPr lang="en-US" altLang="en-US" sz="2000" dirty="0" smtClean="0"/>
          </a:p>
          <a:p>
            <a:pPr lvl="1">
              <a:lnSpc>
                <a:spcPct val="80000"/>
              </a:lnSpc>
            </a:pPr>
            <a:r>
              <a:rPr lang="en-US" altLang="en-US" sz="1800" dirty="0" smtClean="0"/>
              <a:t>“</a:t>
            </a:r>
            <a:r>
              <a:rPr lang="en-US" altLang="en-US" sz="1800" dirty="0" smtClean="0"/>
              <a:t>Submission Required</a:t>
            </a:r>
            <a:r>
              <a:rPr lang="en-US" altLang="en-US" sz="1800" dirty="0" smtClean="0"/>
              <a:t>” </a:t>
            </a:r>
            <a:r>
              <a:rPr lang="en-US" altLang="en-US" sz="1800" dirty="0" smtClean="0"/>
              <a:t> tab </a:t>
            </a:r>
            <a:r>
              <a:rPr lang="en-US" altLang="en-US" sz="1800" dirty="0"/>
              <a:t>in </a:t>
            </a:r>
            <a:r>
              <a:rPr lang="en-US" altLang="en-US" sz="1800" dirty="0" smtClean="0">
                <a:hlinkClick r:id="rId3"/>
              </a:rPr>
              <a:t>https://mentor.ieee.org/802.11/dcn/18/11-18-0670-14-000m-lb232-revmd-phy-sec-comments.xls</a:t>
            </a:r>
            <a:r>
              <a:rPr lang="en-US" altLang="en-US" sz="1800" dirty="0" smtClean="0"/>
              <a:t> </a:t>
            </a:r>
            <a:endParaRPr lang="en-US" altLang="en-US" sz="1800" dirty="0" smtClean="0"/>
          </a:p>
          <a:p>
            <a:pPr>
              <a:lnSpc>
                <a:spcPct val="80000"/>
              </a:lnSpc>
            </a:pPr>
            <a:r>
              <a:rPr lang="en-US" altLang="en-US" sz="2000" dirty="0" smtClean="0"/>
              <a:t>as “Rejected” with a resolution of  “</a:t>
            </a:r>
            <a:r>
              <a:rPr lang="en-GB" sz="1800" dirty="0"/>
              <a:t>The comment fails to identify changes in sufficient detail so that the specific wording of the changes that will satisfy the commenter can be determined</a:t>
            </a:r>
            <a:r>
              <a:rPr lang="en-GB" sz="1800" dirty="0" smtClean="0"/>
              <a:t>.”</a:t>
            </a:r>
            <a:endParaRPr lang="en-GB" sz="1800" dirty="0"/>
          </a:p>
          <a:p>
            <a:pPr>
              <a:lnSpc>
                <a:spcPct val="80000"/>
              </a:lnSpc>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775707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Weds/Thurs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a:t>
            </a:r>
            <a:r>
              <a:rPr lang="en-US" altLang="en-US" sz="1800" dirty="0"/>
              <a:t>PHY Motion </a:t>
            </a:r>
            <a:r>
              <a:rPr lang="en-US" altLang="en-US" sz="1800" dirty="0" smtClean="0"/>
              <a:t>K”  tab </a:t>
            </a:r>
            <a:r>
              <a:rPr lang="en-US" altLang="en-US" sz="1800" dirty="0"/>
              <a:t>in </a:t>
            </a:r>
            <a:r>
              <a:rPr lang="en-US" altLang="en-US" sz="1800" dirty="0" smtClean="0">
                <a:hlinkClick r:id="rId3"/>
              </a:rPr>
              <a:t>https://mentor.ieee.org/802.11/dcn/18/11-18-0670-14-000m-lb232-revmd-phy-sec-comments.xls</a:t>
            </a:r>
            <a:r>
              <a:rPr lang="en-US" altLang="en-US" sz="1800" dirty="0" smtClean="0"/>
              <a:t> </a:t>
            </a:r>
            <a:endParaRPr lang="en-US" altLang="en-US" sz="1800" dirty="0" smtClean="0"/>
          </a:p>
          <a:p>
            <a:pPr lvl="1">
              <a:lnSpc>
                <a:spcPct val="80000"/>
              </a:lnSpc>
            </a:pPr>
            <a:r>
              <a:rPr lang="en-US" altLang="en-US" sz="1800" dirty="0" smtClean="0"/>
              <a:t>“ </a:t>
            </a:r>
            <a:r>
              <a:rPr lang="en-US" altLang="en-US" sz="1800" dirty="0" smtClean="0"/>
              <a:t>” tab </a:t>
            </a:r>
            <a:r>
              <a:rPr lang="en-US" altLang="en-US" sz="1800" dirty="0"/>
              <a:t>in </a:t>
            </a:r>
            <a:r>
              <a:rPr lang="en-US" altLang="en-US" sz="1800" dirty="0" smtClean="0">
                <a:hlinkClick r:id="rId4"/>
              </a:rPr>
              <a:t>https://mentor.ieee.org/802.11/dcn/18/11-18-0614-04-000m-revmd-lb232-gen-comments.xls</a:t>
            </a:r>
            <a:r>
              <a:rPr lang="en-US" altLang="en-US" sz="1800" dirty="0" smtClean="0"/>
              <a:t> </a:t>
            </a:r>
            <a:endParaRPr lang="en-US" altLang="en-US" sz="1800" dirty="0"/>
          </a:p>
          <a:p>
            <a:pPr>
              <a:lnSpc>
                <a:spcPct val="80000"/>
              </a:lnSpc>
            </a:pPr>
            <a:r>
              <a:rPr lang="en-US" altLang="en-US" sz="1800" dirty="0"/>
              <a:t>and incorporate the indicated changes into the </a:t>
            </a:r>
            <a:r>
              <a:rPr lang="en-US" altLang="en-US" sz="1800" dirty="0" err="1"/>
              <a:t>TGmd</a:t>
            </a:r>
            <a:r>
              <a:rPr lang="en-US" altLang="en-US" sz="1800" dirty="0"/>
              <a:t> draft.</a:t>
            </a:r>
            <a:br>
              <a:rPr lang="en-US" altLang="en-US" sz="1800" dirty="0"/>
            </a:br>
            <a:endParaRPr lang="en-US" altLang="en-US" sz="1600" dirty="0">
              <a:solidFill>
                <a:srgbClr val="006600"/>
              </a:solidFill>
            </a:endParaRPr>
          </a:p>
          <a:p>
            <a:pPr>
              <a:lnSpc>
                <a:spcPct val="80000"/>
              </a:lnSpc>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1193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Suite B PMKID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smtClean="0"/>
              <a:t>text changes </a:t>
            </a:r>
            <a:r>
              <a:rPr lang="en-US" altLang="en-US" dirty="0"/>
              <a:t>indicated in </a:t>
            </a:r>
            <a:r>
              <a:rPr lang="en-US" altLang="en-US" dirty="0" smtClean="0">
                <a:hlinkClick r:id="rId3"/>
              </a:rPr>
              <a:t>https://mentor.ieee.org/802.11/dcn/18/11-18-1870-02-000m-suite-b-pmkid.docx</a:t>
            </a:r>
            <a:r>
              <a:rPr lang="en-US" altLang="en-US" dirty="0" smtClean="0"/>
              <a:t> </a:t>
            </a:r>
            <a:r>
              <a:rPr lang="en-US" altLang="en-US" dirty="0" smtClean="0"/>
              <a:t> </a:t>
            </a:r>
            <a:r>
              <a:rPr lang="en-US" altLang="en-US" dirty="0" smtClean="0"/>
              <a:t>into the </a:t>
            </a:r>
            <a:r>
              <a:rPr lang="en-US" altLang="en-US" dirty="0" err="1" smtClean="0"/>
              <a:t>TGmd</a:t>
            </a:r>
            <a:r>
              <a:rPr lang="en-US" altLang="en-US" dirty="0" smtClean="0"/>
              <a:t> draft:</a:t>
            </a:r>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92536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FILS AKM</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Incorporate the </a:t>
            </a:r>
            <a:r>
              <a:rPr lang="en-US" altLang="en-US" dirty="0" smtClean="0"/>
              <a:t>text changes </a:t>
            </a:r>
            <a:r>
              <a:rPr lang="en-US" altLang="en-US" dirty="0"/>
              <a:t>indicated in </a:t>
            </a:r>
            <a:r>
              <a:rPr lang="en-US" altLang="en-US" dirty="0" smtClean="0">
                <a:hlinkClick r:id="rId3"/>
              </a:rPr>
              <a:t>https://mentor.ieee.org/802.11/dcn/18/11-18-1924-01-000m-fixing-missing-refs-to-ft-akms.doc</a:t>
            </a:r>
            <a:r>
              <a:rPr lang="en-US" altLang="en-US" dirty="0" smtClean="0"/>
              <a:t> </a:t>
            </a:r>
            <a:r>
              <a:rPr lang="en-US" altLang="en-US" dirty="0" smtClean="0"/>
              <a:t>into </a:t>
            </a:r>
            <a:r>
              <a:rPr lang="en-US" altLang="en-US" dirty="0" smtClean="0"/>
              <a:t>the </a:t>
            </a:r>
            <a:r>
              <a:rPr lang="en-US" altLang="en-US" dirty="0" err="1" smtClean="0"/>
              <a:t>TGmd</a:t>
            </a:r>
            <a:r>
              <a:rPr lang="en-US" altLang="en-US" dirty="0" smtClean="0"/>
              <a:t> draft:</a:t>
            </a:r>
          </a:p>
          <a:p>
            <a:endParaRPr lang="en-GB" dirty="0"/>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80149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11-18-0611rx,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February 19-21, 2019(?) in &lt;place&gt;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25</a:t>
            </a:fld>
            <a:endParaRPr lang="en-US" smtClean="0"/>
          </a:p>
        </p:txBody>
      </p:sp>
      <p:sp>
        <p:nvSpPr>
          <p:cNvPr id="25605" name="Rectangle 2"/>
          <p:cNvSpPr>
            <a:spLocks noGrp="1" noChangeArrowheads="1"/>
          </p:cNvSpPr>
          <p:nvPr>
            <p:ph type="title"/>
          </p:nvPr>
        </p:nvSpPr>
        <p:spPr/>
        <p:txBody>
          <a:bodyPr/>
          <a:lstStyle/>
          <a:p>
            <a:r>
              <a:rPr lang="en-US" altLang="en-US" dirty="0" smtClean="0"/>
              <a:t>Nov 2018 – Jan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January 11, 2019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smtClean="0">
                <a:hlinkClick r:id="rId5"/>
              </a:rPr>
              <a:t>https://mentor.ieee.org/802.11/dcn/18/11-18-0611-09-000m-revmd-wg-ballot-comments.xls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372393"/>
            <a:ext cx="5943600" cy="2437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r>
              <a:rPr lang="en-US" sz="1600" dirty="0"/>
              <a:t>M</a:t>
            </a:r>
            <a:r>
              <a:rPr lang="en-GB" sz="1600" dirty="0" err="1"/>
              <a:t>enzo</a:t>
            </a:r>
            <a:r>
              <a:rPr lang="en-GB" sz="1600" dirty="0"/>
              <a:t>  Wentink CIDs 1090, 1122, 1123, 1124, 1126, </a:t>
            </a:r>
            <a:r>
              <a:rPr lang="en-GB" sz="1600" dirty="0" smtClean="0"/>
              <a:t>1128, Menzo </a:t>
            </a:r>
            <a:r>
              <a:rPr lang="en-GB" sz="1600" dirty="0"/>
              <a:t>– CID 1432, 1438, </a:t>
            </a:r>
            <a:r>
              <a:rPr lang="en-GB" sz="1600" dirty="0" smtClean="0"/>
              <a:t>1439 in 11-18-1930</a:t>
            </a:r>
            <a:endParaRPr lang="en-GB" sz="1600" dirty="0"/>
          </a:p>
          <a:p>
            <a:pPr lvl="1"/>
            <a:r>
              <a:rPr lang="en-GB" sz="1600" dirty="0"/>
              <a:t>Mark Hamilton MAC CIDs </a:t>
            </a:r>
            <a:r>
              <a:rPr lang="en-GB" sz="1600" dirty="0" smtClean="0"/>
              <a:t>11-18-669</a:t>
            </a:r>
          </a:p>
          <a:p>
            <a:pPr lvl="1"/>
            <a:r>
              <a:rPr lang="en-US" sz="1600" dirty="0" smtClean="0"/>
              <a:t>Mark Rison – CIDs 1456 and 1524 in 11-18-1306</a:t>
            </a:r>
            <a:endParaRPr lang="en-GB" sz="1600" dirty="0"/>
          </a:p>
        </p:txBody>
      </p:sp>
      <p:sp>
        <p:nvSpPr>
          <p:cNvPr id="16" name="Rectangle 35"/>
          <p:cNvSpPr>
            <a:spLocks noChangeArrowheads="1"/>
          </p:cNvSpPr>
          <p:nvPr/>
        </p:nvSpPr>
        <p:spPr bwMode="auto">
          <a:xfrm>
            <a:off x="6991805" y="1295400"/>
            <a:ext cx="5200195" cy="2514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a:t>
            </a:r>
            <a:r>
              <a:rPr lang="en-US" altLang="en-US" dirty="0"/>
              <a:t>P</a:t>
            </a:r>
            <a:r>
              <a:rPr lang="en-US" altLang="en-US" dirty="0" smtClean="0"/>
              <a:t>M1 </a:t>
            </a:r>
          </a:p>
          <a:p>
            <a:pPr lvl="1"/>
            <a:r>
              <a:rPr lang="en-US" sz="1600" dirty="0" err="1" smtClean="0"/>
              <a:t>Abhi</a:t>
            </a:r>
            <a:r>
              <a:rPr lang="en-US" sz="1600" dirty="0" smtClean="0"/>
              <a:t> </a:t>
            </a:r>
            <a:r>
              <a:rPr lang="en-US" sz="1600" dirty="0"/>
              <a:t>– CID 1096 in 11-18-1716</a:t>
            </a:r>
          </a:p>
          <a:p>
            <a:pPr lvl="1"/>
            <a:r>
              <a:rPr lang="en-US" sz="1600" dirty="0" err="1" smtClean="0"/>
              <a:t>Xiaofei</a:t>
            </a:r>
            <a:r>
              <a:rPr lang="en-US" sz="1600" dirty="0" smtClean="0"/>
              <a:t> Wang – CID 1263</a:t>
            </a:r>
            <a:endParaRPr lang="en-US" sz="1600" dirty="0"/>
          </a:p>
          <a:p>
            <a:pPr lvl="1"/>
            <a:r>
              <a:rPr lang="en-US" sz="1600" dirty="0" smtClean="0"/>
              <a:t>Mark Hamilton CIDs –1556, 1567, 1507, 1525</a:t>
            </a:r>
            <a:endParaRPr lang="en-GB" sz="1600" dirty="0" smtClean="0"/>
          </a:p>
          <a:p>
            <a:pPr lvl="1"/>
            <a:r>
              <a:rPr lang="en-US" sz="1600" dirty="0" smtClean="0"/>
              <a:t>Security </a:t>
            </a:r>
            <a:r>
              <a:rPr lang="en-US" sz="1600" dirty="0" smtClean="0"/>
              <a:t>Documents 11-18-1870, 11-18-1924, 1990, 2011</a:t>
            </a:r>
          </a:p>
          <a:p>
            <a:pPr lvl="1"/>
            <a:r>
              <a:rPr lang="en-US" sz="1600" dirty="0" err="1" smtClean="0"/>
              <a:t>Yunsong</a:t>
            </a:r>
            <a:r>
              <a:rPr lang="en-US" sz="1600" dirty="0" smtClean="0"/>
              <a:t> Yang – 11-18-1989</a:t>
            </a:r>
          </a:p>
          <a:p>
            <a:pPr lvl="1"/>
            <a:r>
              <a:rPr lang="en-US" sz="1600" dirty="0" smtClean="0"/>
              <a:t>Jerome </a:t>
            </a:r>
            <a:r>
              <a:rPr lang="en-US" sz="1600" dirty="0" smtClean="0"/>
              <a:t>Henry/Pascal </a:t>
            </a:r>
            <a:r>
              <a:rPr lang="en-US" sz="1600" dirty="0" err="1" smtClean="0"/>
              <a:t>Thubert</a:t>
            </a:r>
            <a:r>
              <a:rPr lang="en-US" sz="1600" dirty="0" smtClean="0"/>
              <a:t> – 11-18-1919</a:t>
            </a:r>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3810000"/>
            <a:ext cx="5753607" cy="2587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lnSpc>
                <a:spcPct val="80000"/>
              </a:lnSpc>
            </a:pPr>
            <a:r>
              <a:rPr lang="en-GB" sz="1600" dirty="0"/>
              <a:t>Mark Rison/Menzo - CIDs 1453/1435 (PHY header)</a:t>
            </a:r>
          </a:p>
          <a:p>
            <a:pPr lvl="1"/>
            <a:r>
              <a:rPr lang="en-GB" sz="1600" dirty="0"/>
              <a:t>Mark Rison/</a:t>
            </a:r>
            <a:r>
              <a:rPr lang="en-GB" sz="1600" dirty="0" err="1"/>
              <a:t>Sigurd</a:t>
            </a:r>
            <a:r>
              <a:rPr lang="en-GB" sz="1600" dirty="0"/>
              <a:t> CID </a:t>
            </a:r>
            <a:r>
              <a:rPr lang="en-GB" sz="1600" dirty="0" smtClean="0"/>
              <a:t>1388</a:t>
            </a:r>
          </a:p>
          <a:p>
            <a:pPr lvl="1"/>
            <a:r>
              <a:rPr lang="en-US" sz="1600" dirty="0" smtClean="0"/>
              <a:t>Guido Hiertz - CID 1195 in 11-18-1260</a:t>
            </a:r>
            <a:endParaRPr lang="en-GB" sz="1600" dirty="0" smtClean="0"/>
          </a:p>
          <a:p>
            <a:pPr lvl="1"/>
            <a:r>
              <a:rPr lang="en-US" sz="1600" dirty="0" smtClean="0"/>
              <a:t>Robert Stacey – CIDs 1080, 1081 in 11-18-1829</a:t>
            </a:r>
            <a:endParaRPr lang="en-GB" sz="1600" dirty="0"/>
          </a:p>
          <a:p>
            <a:pPr lvl="1"/>
            <a:r>
              <a:rPr lang="en-US" altLang="en-US" sz="1600" dirty="0"/>
              <a:t>Menzo CIDs – </a:t>
            </a:r>
            <a:r>
              <a:rPr lang="en-US" altLang="en-US" sz="1600" dirty="0" smtClean="0"/>
              <a:t>1583, 1126</a:t>
            </a:r>
            <a:endParaRPr lang="en-US" altLang="en-US" sz="1600" dirty="0"/>
          </a:p>
          <a:p>
            <a:pPr lvl="1"/>
            <a:r>
              <a:rPr lang="en-US" sz="1600" dirty="0" smtClean="0"/>
              <a:t>Michael M. – CID 1193</a:t>
            </a:r>
            <a:endParaRPr lang="en-GB" sz="1600" dirty="0" smtClean="0"/>
          </a:p>
          <a:p>
            <a:pPr lvl="1"/>
            <a:r>
              <a:rPr lang="en-US" altLang="en-US" sz="1600" dirty="0" smtClean="0"/>
              <a:t>Mark </a:t>
            </a:r>
            <a:r>
              <a:rPr lang="en-US" altLang="en-US" sz="1600" dirty="0"/>
              <a:t>Hamilton CIDs 11-18-669</a:t>
            </a:r>
            <a:endParaRPr lang="en-US" altLang="en-US" sz="1800" dirty="0"/>
          </a:p>
          <a:p>
            <a:pPr lvl="1"/>
            <a:r>
              <a:rPr lang="en-GB" sz="1600" dirty="0" smtClean="0"/>
              <a:t>Matthew </a:t>
            </a:r>
            <a:r>
              <a:rPr lang="en-GB" sz="1600" dirty="0"/>
              <a:t>Fischer: </a:t>
            </a:r>
            <a:r>
              <a:rPr lang="en-GB" sz="1600" dirty="0" smtClean="0"/>
              <a:t>11-18-1724 11ah</a:t>
            </a:r>
          </a:p>
        </p:txBody>
      </p:sp>
      <p:sp>
        <p:nvSpPr>
          <p:cNvPr id="10" name="Rectangle 35"/>
          <p:cNvSpPr>
            <a:spLocks noChangeArrowheads="1"/>
          </p:cNvSpPr>
          <p:nvPr/>
        </p:nvSpPr>
        <p:spPr bwMode="auto">
          <a:xfrm>
            <a:off x="7008738" y="5206235"/>
            <a:ext cx="4876800" cy="1499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a:t>
            </a:r>
          </a:p>
          <a:p>
            <a:pPr lvl="1">
              <a:lnSpc>
                <a:spcPct val="80000"/>
              </a:lnSpc>
            </a:pPr>
            <a:r>
              <a:rPr lang="en-US" altLang="en-US" sz="1600" dirty="0" smtClean="0"/>
              <a:t>Comment Resolution</a:t>
            </a:r>
          </a:p>
          <a:p>
            <a:pPr lvl="1">
              <a:lnSpc>
                <a:spcPct val="80000"/>
              </a:lnSpc>
            </a:pPr>
            <a:r>
              <a:rPr lang="en-US" sz="1600" dirty="0" smtClean="0"/>
              <a:t>Motions</a:t>
            </a:r>
          </a:p>
          <a:p>
            <a:pPr lvl="1">
              <a:lnSpc>
                <a:spcPct val="80000"/>
              </a:lnSpc>
            </a:pPr>
            <a:r>
              <a:rPr lang="en-US" altLang="en-US" sz="1600" dirty="0"/>
              <a:t>Plans for </a:t>
            </a:r>
            <a:r>
              <a:rPr lang="en-US" altLang="en-US" sz="1600" dirty="0" smtClean="0"/>
              <a:t>November </a:t>
            </a:r>
            <a:r>
              <a:rPr lang="en-US" altLang="en-US" sz="1600" dirty="0"/>
              <a:t>2018 – </a:t>
            </a:r>
            <a:r>
              <a:rPr lang="en-US" altLang="en-US" sz="1600" dirty="0" smtClean="0"/>
              <a:t>January 2019, </a:t>
            </a:r>
            <a:r>
              <a:rPr lang="en-US" altLang="en-US" sz="1600" dirty="0"/>
              <a:t>Adjourn</a:t>
            </a:r>
          </a:p>
          <a:p>
            <a:pPr lvl="1">
              <a:lnSpc>
                <a:spcPct val="80000"/>
              </a:lnSpc>
            </a:pPr>
            <a:endParaRPr lang="en-US" sz="1600" dirty="0" smtClean="0"/>
          </a:p>
          <a:p>
            <a:pPr lvl="1">
              <a:lnSpc>
                <a:spcPct val="80000"/>
              </a:lnSpc>
            </a:pPr>
            <a:endParaRPr lang="en-US" sz="1600" dirty="0"/>
          </a:p>
          <a:p>
            <a:pPr lvl="1">
              <a:lnSpc>
                <a:spcPct val="80000"/>
              </a:lnSpc>
            </a:pPr>
            <a:endParaRPr lang="en-GB" sz="1600" dirty="0"/>
          </a:p>
        </p:txBody>
      </p:sp>
      <p:sp>
        <p:nvSpPr>
          <p:cNvPr id="11" name="Rectangle 35"/>
          <p:cNvSpPr>
            <a:spLocks noChangeArrowheads="1"/>
          </p:cNvSpPr>
          <p:nvPr/>
        </p:nvSpPr>
        <p:spPr bwMode="auto">
          <a:xfrm>
            <a:off x="7023978" y="3892243"/>
            <a:ext cx="5168022" cy="1136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sz="1600" dirty="0" smtClean="0"/>
              <a:t>Motions</a:t>
            </a:r>
          </a:p>
          <a:p>
            <a:pPr lvl="1">
              <a:lnSpc>
                <a:spcPct val="80000"/>
              </a:lnSpc>
            </a:pPr>
            <a:r>
              <a:rPr lang="en-US" sz="1600" dirty="0" smtClean="0"/>
              <a:t>Edward AU – EDITOR2 CID 1095</a:t>
            </a:r>
          </a:p>
          <a:p>
            <a:pPr lvl="1">
              <a:lnSpc>
                <a:spcPct val="80000"/>
              </a:lnSpc>
            </a:pPr>
            <a:r>
              <a:rPr lang="en-US" altLang="en-US" sz="1600" dirty="0"/>
              <a:t>Menzo CIDs – </a:t>
            </a:r>
            <a:r>
              <a:rPr lang="en-US" altLang="en-US" sz="1600" dirty="0" smtClean="0"/>
              <a:t>1143, </a:t>
            </a:r>
            <a:r>
              <a:rPr lang="en-US" altLang="en-US" sz="1600" dirty="0"/>
              <a:t>1124, 1123, 1088, 1438, </a:t>
            </a:r>
            <a:r>
              <a:rPr lang="en-US" altLang="en-US" sz="1600" dirty="0" smtClean="0"/>
              <a:t>1439</a:t>
            </a:r>
            <a:endParaRPr lang="en-US" sz="1600" dirty="0" smtClean="0"/>
          </a:p>
          <a:p>
            <a:pPr lvl="1">
              <a:lnSpc>
                <a:spcPct val="80000"/>
              </a:lnSpc>
            </a:pPr>
            <a:r>
              <a:rPr lang="en-GB" sz="1600" dirty="0"/>
              <a:t>Matthew Fischer: 11-18-1724 11ah, </a:t>
            </a:r>
            <a:r>
              <a:rPr lang="en-GB" sz="1600" dirty="0" smtClean="0"/>
              <a:t>11-18-1438</a:t>
            </a:r>
            <a:endParaRPr lang="en-GB" sz="1600" dirty="0"/>
          </a:p>
          <a:p>
            <a:pPr lvl="1">
              <a:lnSpc>
                <a:spcPct val="80000"/>
              </a:lnSpc>
            </a:pP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smtClean="0"/>
              <a:t>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523836</TotalTime>
  <Words>2505</Words>
  <Application>Microsoft Office PowerPoint</Application>
  <PresentationFormat>Widescreen</PresentationFormat>
  <Paragraphs>537</Paragraphs>
  <Slides>26</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6"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November 2018 Agenda</vt:lpstr>
      <vt:lpstr>Abstract</vt:lpstr>
      <vt:lpstr>TGmd Agenda </vt:lpstr>
      <vt:lpstr>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in September 2018 </vt:lpstr>
      <vt:lpstr>TGmd – Snapshot slide</vt:lpstr>
      <vt:lpstr>Approve prior TGmd minutes</vt:lpstr>
      <vt:lpstr>Motion 78 – Waikoloa and teleconference CIDs </vt:lpstr>
      <vt:lpstr>Motion 79 – Teleconference Editorial items</vt:lpstr>
      <vt:lpstr>Motion – Reference clean-up</vt:lpstr>
      <vt:lpstr>Motion  – Reject – Submission Required</vt:lpstr>
      <vt:lpstr>Motion  – Weds/Thurs CIDs</vt:lpstr>
      <vt:lpstr>Motion – Suite B PMKID</vt:lpstr>
      <vt:lpstr>Motion – FILS AKM</vt:lpstr>
      <vt:lpstr>PowerPoint Presentation</vt:lpstr>
      <vt:lpstr>Motion: Ad-hoc</vt:lpstr>
      <vt:lpstr>Nov 2018 – Jan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2018</cp:keywords>
  <cp:lastModifiedBy>Stanley, Dorothy</cp:lastModifiedBy>
  <cp:revision>3415</cp:revision>
  <cp:lastPrinted>1998-02-10T13:28:06Z</cp:lastPrinted>
  <dcterms:created xsi:type="dcterms:W3CDTF">2005-01-04T21:26:55Z</dcterms:created>
  <dcterms:modified xsi:type="dcterms:W3CDTF">2018-11-14T09:06:17Z</dcterms:modified>
</cp:coreProperties>
</file>