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78" r:id="rId3"/>
    <p:sldId id="632" r:id="rId4"/>
    <p:sldId id="675" r:id="rId5"/>
    <p:sldId id="665" r:id="rId6"/>
    <p:sldId id="666" r:id="rId7"/>
    <p:sldId id="667" r:id="rId8"/>
    <p:sldId id="668" r:id="rId9"/>
    <p:sldId id="669" r:id="rId10"/>
    <p:sldId id="670" r:id="rId11"/>
    <p:sldId id="629" r:id="rId12"/>
    <p:sldId id="702" r:id="rId13"/>
    <p:sldId id="706" r:id="rId14"/>
    <p:sldId id="647" r:id="rId15"/>
    <p:sldId id="677" r:id="rId16"/>
    <p:sldId id="674" r:id="rId17"/>
    <p:sldId id="708" r:id="rId18"/>
    <p:sldId id="709" r:id="rId19"/>
    <p:sldId id="707" r:id="rId20"/>
    <p:sldId id="684" r:id="rId21"/>
    <p:sldId id="590" r:id="rId22"/>
    <p:sldId id="516" r:id="rId23"/>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70" d="100"/>
          <a:sy n="70" d="100"/>
        </p:scale>
        <p:origin x="808" y="60"/>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802.11-18/1712r2</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802.11-18/1712r2</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802.11-18/1712r2</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802.11-18/1712r2</a:t>
            </a:r>
            <a:endParaRPr lang="en-US"/>
          </a:p>
        </p:txBody>
      </p:sp>
      <p:sp>
        <p:nvSpPr>
          <p:cNvPr id="5" name="Date Placeholder 4"/>
          <p:cNvSpPr>
            <a:spLocks noGrp="1"/>
          </p:cNvSpPr>
          <p:nvPr>
            <p:ph type="dt" idx="11"/>
          </p:nvPr>
        </p:nvSpPr>
        <p:spPr/>
        <p:txBody>
          <a:bodyPr/>
          <a:lstStyle/>
          <a:p>
            <a:pPr>
              <a:defRPr/>
            </a:pPr>
            <a:r>
              <a:rPr lang="en-US" smtClean="0"/>
              <a:t>November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extLst>
      <p:ext uri="{BB962C8B-B14F-4D97-AF65-F5344CB8AC3E}">
        <p14:creationId xmlns:p14="http://schemas.microsoft.com/office/powerpoint/2010/main" val="27642908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9250584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1514341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802.11-18/1712r2</a:t>
            </a:r>
            <a:endParaRPr lang="en-US"/>
          </a:p>
        </p:txBody>
      </p:sp>
      <p:sp>
        <p:nvSpPr>
          <p:cNvPr id="5" name="Date Placeholder 4"/>
          <p:cNvSpPr>
            <a:spLocks noGrp="1"/>
          </p:cNvSpPr>
          <p:nvPr>
            <p:ph type="dt" idx="11"/>
          </p:nvPr>
        </p:nvSpPr>
        <p:spPr/>
        <p:txBody>
          <a:bodyPr/>
          <a:lstStyle/>
          <a:p>
            <a:pPr>
              <a:defRPr/>
            </a:pPr>
            <a:r>
              <a:rPr lang="en-US" smtClean="0"/>
              <a:t>November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19</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802.11-18/1712r2</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21</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802.11-18/1712r2</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22</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802.11-18/1712r2</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802.11-18/1712r2</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802.11-18/1712r2</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321027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November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802.11-18/1712r2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1402-01-000m-minutes-for-revmd-sept-2018-waikoloa.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hyperlink" Target="https://mentor.ieee.org/802.11/dcn/18/11-18-1701-04-000m-minutes-for-revmd-telecon-in-sept-and-oct.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0657-07-000m-revmd-wg-lb232-comments-for-editor-ad-hoc.xls" TargetMode="External"/><Relationship Id="rId7" Type="http://schemas.openxmlformats.org/officeDocument/2006/relationships/hyperlink" Target="https://mentor.ieee.org/802.11/dcn/18/11-18-0614-04-000m-revmd-lb232-gen-comments.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cn/18/11-18-0670-12-000m-lb232-revmd-phy-sec-comments.xls" TargetMode="External"/><Relationship Id="rId5" Type="http://schemas.openxmlformats.org/officeDocument/2006/relationships/hyperlink" Target="https://mentor.ieee.org/802.11/dcn/17/11-17-0927-28-000m-revmd-mac-comments.xls" TargetMode="External"/><Relationship Id="rId4" Type="http://schemas.openxmlformats.org/officeDocument/2006/relationships/hyperlink" Target="https://mentor.ieee.org/802.11/dcn/17/11-17-0927-19-000m-revmd-mac-comments.xl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1431-01-000m-proposed-resolutions-for-editor-s-notes-in-revmd-d1-4.doc"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9-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November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2018-11-11</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899"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dirty="0"/>
              <a:t>–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3843930308"/>
              </p:ext>
            </p:extLst>
          </p:nvPr>
        </p:nvGraphicFramePr>
        <p:xfrm>
          <a:off x="496962" y="1517057"/>
          <a:ext cx="7542138" cy="4577567"/>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dirty="0" smtClean="0"/>
                        <a:t>March/May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March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March 2019 </a:t>
                      </a:r>
                      <a:endParaRPr lang="en-GB" sz="1400" b="1" dirty="0"/>
                    </a:p>
                  </a:txBody>
                  <a:tcPr/>
                </a:tc>
              </a:tr>
              <a:tr h="304254">
                <a:tc>
                  <a:txBody>
                    <a:bodyPr/>
                    <a:lstStyle/>
                    <a:p>
                      <a:r>
                        <a:rPr lang="en-US" sz="1400" b="1" dirty="0" smtClean="0"/>
                        <a:t>D4.0 WGLB Recirculation</a:t>
                      </a:r>
                      <a:endParaRPr lang="en-GB" sz="1400" b="1" dirty="0"/>
                    </a:p>
                  </a:txBody>
                  <a:tcPr/>
                </a:tc>
                <a:tc>
                  <a:txBody>
                    <a:bodyPr/>
                    <a:lstStyle/>
                    <a:p>
                      <a:r>
                        <a:rPr lang="en-US" sz="1400" b="1" dirty="0" smtClean="0"/>
                        <a:t>June/July 2019, EC approval to SB</a:t>
                      </a:r>
                      <a:endParaRPr lang="en-GB" sz="1400" b="1" dirty="0"/>
                    </a:p>
                  </a:txBody>
                  <a:tcPr/>
                </a:tc>
              </a:tr>
              <a:tr h="304254">
                <a:tc>
                  <a:txBody>
                    <a:bodyPr/>
                    <a:lstStyle/>
                    <a:p>
                      <a:r>
                        <a:rPr lang="en-US" sz="1400" b="1" dirty="0" smtClean="0"/>
                        <a:t>D 4.0 Unchanged Recirculation</a:t>
                      </a:r>
                      <a:endParaRPr lang="en-GB" sz="1400" b="1" dirty="0"/>
                    </a:p>
                  </a:txBody>
                  <a:tcPr/>
                </a:tc>
                <a:tc>
                  <a:txBody>
                    <a:bodyPr/>
                    <a:lstStyle/>
                    <a:p>
                      <a:r>
                        <a:rPr lang="en-US" sz="1400" b="1" baseline="0" dirty="0" smtClean="0"/>
                        <a:t>May/July 2019</a:t>
                      </a:r>
                      <a:endParaRPr lang="en-GB" sz="1400" b="1" dirty="0"/>
                    </a:p>
                  </a:txBody>
                  <a:tcPr/>
                </a:tc>
              </a:tr>
              <a:tr h="304254">
                <a:tc>
                  <a:txBody>
                    <a:bodyPr/>
                    <a:lstStyle/>
                    <a:p>
                      <a:r>
                        <a:rPr lang="en-US" sz="1400" b="1" dirty="0" smtClean="0"/>
                        <a:t>Initial Sponsor Ballot (D4.0)</a:t>
                      </a:r>
                      <a:endParaRPr lang="en-GB" sz="1400" b="1" dirty="0"/>
                    </a:p>
                  </a:txBody>
                  <a:tcPr/>
                </a:tc>
                <a:tc>
                  <a:txBody>
                    <a:bodyPr/>
                    <a:lstStyle/>
                    <a:p>
                      <a:r>
                        <a:rPr lang="en-US" sz="1400" b="1" dirty="0" smtClean="0"/>
                        <a:t>June/August 2019</a:t>
                      </a:r>
                      <a:endParaRPr lang="en-GB" sz="1400" b="1" dirty="0"/>
                    </a:p>
                  </a:txBody>
                  <a:tcPr/>
                </a:tc>
              </a:tr>
              <a:tr h="380318">
                <a:tc>
                  <a:txBody>
                    <a:bodyPr/>
                    <a:lstStyle/>
                    <a:p>
                      <a:r>
                        <a:rPr lang="en-US" sz="1400" b="1" dirty="0" smtClean="0"/>
                        <a:t>Recirculation Sponsor Ballot (D5.0)</a:t>
                      </a:r>
                      <a:endParaRPr lang="en-GB" sz="1400" b="1" dirty="0"/>
                    </a:p>
                  </a:txBody>
                  <a:tcPr/>
                </a:tc>
                <a:tc>
                  <a:txBody>
                    <a:bodyPr/>
                    <a:lstStyle/>
                    <a:p>
                      <a:r>
                        <a:rPr lang="en-US" sz="1400" b="1" dirty="0" smtClean="0"/>
                        <a:t>Sept/November 2019</a:t>
                      </a:r>
                      <a:endParaRPr lang="en-GB" sz="1400" b="1" dirty="0"/>
                    </a:p>
                  </a:txBody>
                  <a:tcPr/>
                </a:tc>
              </a:tr>
              <a:tr h="517232">
                <a:tc>
                  <a:txBody>
                    <a:bodyPr/>
                    <a:lstStyle/>
                    <a:p>
                      <a:r>
                        <a:rPr lang="en-US" sz="1400" b="1" dirty="0" smtClean="0"/>
                        <a:t>Recirculation Sponsor Ballot (D6.0) (D6.0) unchanged/ Potential need for D7.0</a:t>
                      </a:r>
                      <a:endParaRPr lang="en-GB" sz="1400" b="1" dirty="0"/>
                    </a:p>
                  </a:txBody>
                  <a:tcPr/>
                </a:tc>
                <a:tc>
                  <a:txBody>
                    <a:bodyPr/>
                    <a:lstStyle/>
                    <a:p>
                      <a:r>
                        <a:rPr lang="en-US" sz="1400" b="1" dirty="0" smtClean="0"/>
                        <a:t>Nov 19/January/Feb 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Nov 19/Feb 2020/March (EC </a:t>
                      </a:r>
                      <a:r>
                        <a:rPr lang="en-US" sz="1400" b="1" dirty="0" err="1" smtClean="0"/>
                        <a:t>telecon</a:t>
                      </a:r>
                      <a:r>
                        <a:rPr lang="en-US" sz="1400" b="1" dirty="0" smtClean="0"/>
                        <a:t> ok?)</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Jan-March/May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3-5</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7162800" y="3549682"/>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8" name="Rectangle 17"/>
          <p:cNvSpPr/>
          <p:nvPr/>
        </p:nvSpPr>
        <p:spPr bwMode="auto">
          <a:xfrm>
            <a:off x="7162800" y="4332057"/>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176378" y="490854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176378" y="5544313"/>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8051520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in September 2018</a:t>
            </a:r>
            <a:r>
              <a:rPr lang="en-US" dirty="0"/>
              <a:t/>
            </a:r>
            <a:br>
              <a:rPr lang="en-US" dirty="0"/>
            </a:br>
            <a:endParaRPr lang="en-US" dirty="0"/>
          </a:p>
        </p:txBody>
      </p:sp>
      <p:sp>
        <p:nvSpPr>
          <p:cNvPr id="3" name="Content Placeholder 2"/>
          <p:cNvSpPr>
            <a:spLocks noGrp="1"/>
          </p:cNvSpPr>
          <p:nvPr>
            <p:ph idx="1"/>
          </p:nvPr>
        </p:nvSpPr>
        <p:spPr>
          <a:xfrm>
            <a:off x="1943100" y="1828800"/>
            <a:ext cx="8382000" cy="3276600"/>
          </a:xfrm>
        </p:spPr>
        <p:txBody>
          <a:bodyPr/>
          <a:lstStyle/>
          <a:p>
            <a:pPr>
              <a:lnSpc>
                <a:spcPct val="80000"/>
              </a:lnSpc>
            </a:pPr>
            <a:r>
              <a:rPr lang="en-US" altLang="en-US" dirty="0"/>
              <a:t>January 2018 – Initial WGLB</a:t>
            </a:r>
          </a:p>
          <a:p>
            <a:pPr>
              <a:lnSpc>
                <a:spcPct val="80000"/>
              </a:lnSpc>
            </a:pPr>
            <a:r>
              <a:rPr lang="en-US" altLang="en-US" u="sng" dirty="0" smtClean="0"/>
              <a:t>November </a:t>
            </a:r>
            <a:r>
              <a:rPr lang="en-US" altLang="en-US" u="sng" dirty="0"/>
              <a:t>2018 </a:t>
            </a:r>
            <a:r>
              <a:rPr lang="en-US" altLang="en-US" dirty="0"/>
              <a:t>–D2.0 WGLB Recirculation LB </a:t>
            </a:r>
            <a:r>
              <a:rPr lang="en-US" altLang="en-US" dirty="0" smtClean="0"/>
              <a:t>(was Sept)</a:t>
            </a:r>
            <a:endParaRPr lang="en-US" altLang="en-US" dirty="0"/>
          </a:p>
          <a:p>
            <a:pPr>
              <a:lnSpc>
                <a:spcPct val="80000"/>
              </a:lnSpc>
            </a:pPr>
            <a:r>
              <a:rPr lang="en-US" altLang="en-US" u="sng" dirty="0" smtClean="0"/>
              <a:t>March </a:t>
            </a:r>
            <a:r>
              <a:rPr lang="en-US" altLang="en-US" u="sng" dirty="0"/>
              <a:t>2019 </a:t>
            </a:r>
            <a:r>
              <a:rPr lang="en-US" altLang="en-US" dirty="0"/>
              <a:t>– Form SB </a:t>
            </a:r>
            <a:r>
              <a:rPr lang="en-US" altLang="en-US" dirty="0" smtClean="0"/>
              <a:t>Pool (was Feb)</a:t>
            </a:r>
            <a:endParaRPr lang="en-US" altLang="en-US" dirty="0"/>
          </a:p>
          <a:p>
            <a:pPr>
              <a:lnSpc>
                <a:spcPct val="80000"/>
              </a:lnSpc>
            </a:pPr>
            <a:r>
              <a:rPr lang="en-US" altLang="en-US" dirty="0"/>
              <a:t>March 2019 – MEC/MDR done</a:t>
            </a:r>
          </a:p>
          <a:p>
            <a:pPr>
              <a:lnSpc>
                <a:spcPct val="80000"/>
              </a:lnSpc>
            </a:pPr>
            <a:r>
              <a:rPr lang="en-US" altLang="en-US" u="sng" dirty="0" smtClean="0"/>
              <a:t>August </a:t>
            </a:r>
            <a:r>
              <a:rPr lang="en-US" altLang="en-US" u="sng" dirty="0"/>
              <a:t>2019 </a:t>
            </a:r>
            <a:r>
              <a:rPr lang="en-US" altLang="en-US" dirty="0"/>
              <a:t>– Initial SB </a:t>
            </a:r>
            <a:r>
              <a:rPr lang="en-US" altLang="en-US" dirty="0" smtClean="0"/>
              <a:t>(was April)</a:t>
            </a:r>
            <a:endParaRPr lang="en-US" altLang="en-US" dirty="0"/>
          </a:p>
          <a:p>
            <a:pPr>
              <a:lnSpc>
                <a:spcPct val="80000"/>
              </a:lnSpc>
            </a:pPr>
            <a:r>
              <a:rPr lang="en-US" altLang="en-US" u="sng" dirty="0" smtClean="0"/>
              <a:t>November </a:t>
            </a:r>
            <a:r>
              <a:rPr lang="en-US" altLang="en-US" u="sng" dirty="0"/>
              <a:t>2019 </a:t>
            </a:r>
            <a:r>
              <a:rPr lang="en-US" altLang="en-US" dirty="0"/>
              <a:t>– Recirculation </a:t>
            </a:r>
            <a:r>
              <a:rPr lang="en-US" altLang="en-US" dirty="0" smtClean="0"/>
              <a:t>SB (was Oct)</a:t>
            </a:r>
            <a:endParaRPr lang="en-US" altLang="en-US" dirty="0"/>
          </a:p>
          <a:p>
            <a:pPr>
              <a:lnSpc>
                <a:spcPct val="80000"/>
              </a:lnSpc>
            </a:pPr>
            <a:r>
              <a:rPr lang="en-US" altLang="en-US" u="sng" dirty="0" smtClean="0"/>
              <a:t>March </a:t>
            </a:r>
            <a:r>
              <a:rPr lang="en-US" altLang="en-US" u="sng" dirty="0"/>
              <a:t>2020 </a:t>
            </a:r>
            <a:r>
              <a:rPr lang="en-US" altLang="en-US" dirty="0"/>
              <a:t>– Final WG/EC </a:t>
            </a:r>
            <a:r>
              <a:rPr lang="en-US" altLang="en-US" dirty="0" smtClean="0"/>
              <a:t>approval (was July 2020)</a:t>
            </a:r>
            <a:endParaRPr lang="en-US" altLang="en-US" dirty="0"/>
          </a:p>
          <a:p>
            <a:pPr>
              <a:lnSpc>
                <a:spcPct val="80000"/>
              </a:lnSpc>
            </a:pPr>
            <a:r>
              <a:rPr lang="en-US" altLang="en-US" u="sng" dirty="0" smtClean="0"/>
              <a:t>May </a:t>
            </a:r>
            <a:r>
              <a:rPr lang="en-US" altLang="en-US" u="sng" dirty="0"/>
              <a:t>2020 </a:t>
            </a:r>
            <a:r>
              <a:rPr lang="en-US" altLang="en-US" dirty="0"/>
              <a:t>– </a:t>
            </a:r>
            <a:r>
              <a:rPr lang="en-US" altLang="en-US" dirty="0" err="1"/>
              <a:t>Revcom</a:t>
            </a:r>
            <a:r>
              <a:rPr lang="en-US" altLang="en-US" dirty="0"/>
              <a:t>/SASB </a:t>
            </a:r>
            <a:r>
              <a:rPr lang="en-US" altLang="en-US" dirty="0" smtClean="0"/>
              <a:t>approval (was Sept 2020)</a:t>
            </a:r>
            <a:endParaRPr lang="en-US" altLang="en-US" dirty="0"/>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8770481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D1.3 incorporates </a:t>
            </a:r>
            <a:r>
              <a:rPr lang="en-US" altLang="zh-CN" dirty="0"/>
              <a:t>11ai, </a:t>
            </a:r>
            <a:r>
              <a:rPr lang="en-US" altLang="zh-CN" dirty="0" smtClean="0"/>
              <a:t>11ah, 11aj amendments</a:t>
            </a:r>
          </a:p>
          <a:p>
            <a:pPr lvl="1">
              <a:lnSpc>
                <a:spcPct val="90000"/>
              </a:lnSpc>
            </a:pPr>
            <a:r>
              <a:rPr lang="en-US" altLang="zh-CN" dirty="0" smtClean="0"/>
              <a:t>D1.4 incorporates 11ak amendment </a:t>
            </a:r>
          </a:p>
          <a:p>
            <a:pPr lvl="1">
              <a:lnSpc>
                <a:spcPct val="90000"/>
              </a:lnSpc>
            </a:pPr>
            <a:r>
              <a:rPr lang="en-US" altLang="zh-CN" dirty="0" smtClean="0"/>
              <a:t>D1.5 incorporates 11aq amendment</a:t>
            </a:r>
          </a:p>
          <a:p>
            <a:pPr>
              <a:lnSpc>
                <a:spcPct val="90000"/>
              </a:lnSpc>
            </a:pPr>
            <a:r>
              <a:rPr lang="en-US" altLang="zh-CN" dirty="0" smtClean="0"/>
              <a:t>Since September </a:t>
            </a:r>
            <a:r>
              <a:rPr lang="en-US" altLang="zh-CN" dirty="0"/>
              <a:t>2018 meeting</a:t>
            </a:r>
          </a:p>
          <a:p>
            <a:pPr lvl="1">
              <a:lnSpc>
                <a:spcPct val="90000"/>
              </a:lnSpc>
            </a:pPr>
            <a:r>
              <a:rPr lang="en-US" altLang="zh-CN" dirty="0" smtClean="0"/>
              <a:t>Continued comment resolution during teleconferences  </a:t>
            </a:r>
            <a:endParaRPr lang="en-US" altLang="zh-CN" dirty="0"/>
          </a:p>
          <a:p>
            <a:pPr>
              <a:lnSpc>
                <a:spcPct val="90000"/>
              </a:lnSpc>
            </a:pPr>
            <a:r>
              <a:rPr lang="en-US" altLang="zh-CN" dirty="0" smtClean="0"/>
              <a:t>November </a:t>
            </a:r>
            <a:r>
              <a:rPr lang="en-US" altLang="zh-CN" dirty="0"/>
              <a:t>2018 meeting 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LB232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Nov – Jan: Recirculation WG Letter Ballot</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11-18-1712</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September 2018 </a:t>
            </a:r>
            <a:r>
              <a:rPr lang="en-US" altLang="en-US" dirty="0"/>
              <a:t>meeting: </a:t>
            </a:r>
            <a:r>
              <a:rPr lang="en-US" altLang="en-US" dirty="0" smtClean="0">
                <a:hlinkClick r:id="rId3"/>
              </a:rPr>
              <a:t>https://mentor.ieee.org/802.11/dcn/18/11-18-1402-01-000m-minutes-for-revmd-sept-2018-waikoloa.docx</a:t>
            </a:r>
            <a:r>
              <a:rPr lang="en-US" altLang="en-US" dirty="0" smtClean="0"/>
              <a:t> </a:t>
            </a:r>
          </a:p>
          <a:p>
            <a:pPr lvl="1">
              <a:lnSpc>
                <a:spcPct val="80000"/>
              </a:lnSpc>
            </a:pPr>
            <a:r>
              <a:rPr lang="en-US" altLang="en-US" dirty="0" smtClean="0"/>
              <a:t>Sept-Nov </a:t>
            </a:r>
            <a:r>
              <a:rPr lang="en-US" altLang="en-US" dirty="0"/>
              <a:t>teleconferences: </a:t>
            </a:r>
            <a:r>
              <a:rPr lang="en-US" altLang="en-US" dirty="0">
                <a:hlinkClick r:id="rId4"/>
              </a:rPr>
              <a:t>https://</a:t>
            </a:r>
            <a:r>
              <a:rPr lang="en-US" altLang="en-US" dirty="0" smtClean="0">
                <a:hlinkClick r:id="rId4"/>
              </a:rPr>
              <a:t>mentor.ieee.org/802.11/dcn/18/11-18-1701-04-000m-minutes-for-revmd-telecon-in-sept-and-oct.docx</a:t>
            </a:r>
            <a:r>
              <a:rPr lang="en-US" altLang="en-US" dirty="0" smtClean="0"/>
              <a:t> </a:t>
            </a:r>
          </a:p>
          <a:p>
            <a:pPr marL="457200" lvl="1" indent="0">
              <a:lnSpc>
                <a:spcPct val="80000"/>
              </a:lnSpc>
              <a:buNone/>
            </a:pPr>
            <a:r>
              <a:rPr lang="en-US" altLang="en-US" dirty="0" smtClean="0"/>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78 – Waikoloa and teleconference CIDs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smtClean="0"/>
              <a:t>“Motion-EDITOR-G</a:t>
            </a:r>
            <a:r>
              <a:rPr lang="en-US" altLang="en-US" sz="1800" dirty="0" smtClean="0"/>
              <a:t>” </a:t>
            </a:r>
            <a:r>
              <a:rPr lang="en-US" altLang="en-US" sz="1800" smtClean="0"/>
              <a:t>tab in </a:t>
            </a:r>
            <a:r>
              <a:rPr lang="en-US" altLang="en-US" sz="1800" smtClean="0">
                <a:hlinkClick r:id="rId3"/>
              </a:rPr>
              <a:t>https://mentor.ieee.org/802.11/dcn/18/11-18-0657-07-000m-revmd-wg-lb232-comments-for-editor-ad-hoc.xls</a:t>
            </a:r>
            <a:r>
              <a:rPr lang="en-US" altLang="en-US" sz="1800" smtClean="0"/>
              <a:t> </a:t>
            </a:r>
          </a:p>
          <a:p>
            <a:pPr lvl="1">
              <a:lnSpc>
                <a:spcPct val="80000"/>
              </a:lnSpc>
            </a:pPr>
            <a:r>
              <a:rPr lang="en-US" altLang="en-US" sz="1800" dirty="0" smtClean="0"/>
              <a:t>“</a:t>
            </a:r>
            <a:r>
              <a:rPr lang="en-US" altLang="en-US" sz="1800" dirty="0"/>
              <a:t>Motion </a:t>
            </a:r>
            <a:r>
              <a:rPr lang="en-US" altLang="en-US" sz="1800" dirty="0" smtClean="0"/>
              <a:t>MAC-V” tab </a:t>
            </a:r>
            <a:r>
              <a:rPr lang="en-US" altLang="en-US" sz="1800" dirty="0"/>
              <a:t>in </a:t>
            </a:r>
            <a:r>
              <a:rPr lang="en-US" altLang="en-US" sz="1800" dirty="0" smtClean="0">
                <a:hlinkClick r:id="rId4"/>
              </a:rPr>
              <a:t>https://</a:t>
            </a:r>
            <a:r>
              <a:rPr lang="en-US" altLang="en-US" sz="1800" dirty="0" smtClean="0">
                <a:hlinkClick r:id="rId5"/>
              </a:rPr>
              <a:t>mentor.ieee.org/802.11/dcn/17/11-17-0927-22-000m-revmd-mac-comments.xls </a:t>
            </a:r>
            <a:endParaRPr lang="en-US" altLang="en-US" sz="1800" dirty="0" smtClean="0"/>
          </a:p>
          <a:p>
            <a:pPr lvl="1">
              <a:lnSpc>
                <a:spcPct val="80000"/>
              </a:lnSpc>
            </a:pPr>
            <a:r>
              <a:rPr lang="en-US" altLang="en-US" sz="1800" dirty="0" smtClean="0"/>
              <a:t>“PHY Motion I” tab </a:t>
            </a:r>
            <a:r>
              <a:rPr lang="en-US" altLang="en-US" sz="1800" dirty="0"/>
              <a:t>in </a:t>
            </a:r>
            <a:r>
              <a:rPr lang="en-US" altLang="en-US" sz="1800" dirty="0" smtClean="0">
                <a:hlinkClick r:id="rId6"/>
              </a:rPr>
              <a:t>https://mentor.ieee.org/802.11/dcn/18/11-18-0670-12-000m-lb232-revmd-phy-sec-comments.xls</a:t>
            </a:r>
            <a:r>
              <a:rPr lang="en-US" altLang="en-US" sz="1800" dirty="0" smtClean="0"/>
              <a:t> </a:t>
            </a:r>
          </a:p>
          <a:p>
            <a:pPr lvl="1">
              <a:lnSpc>
                <a:spcPct val="80000"/>
              </a:lnSpc>
            </a:pPr>
            <a:r>
              <a:rPr lang="en-US" altLang="en-US" sz="1800" dirty="0" smtClean="0"/>
              <a:t>“Gen Motion Oct </a:t>
            </a:r>
            <a:r>
              <a:rPr lang="en-US" altLang="en-US" sz="1800" dirty="0" err="1" smtClean="0"/>
              <a:t>Telecon</a:t>
            </a:r>
            <a:r>
              <a:rPr lang="en-US" altLang="en-US" sz="1800" dirty="0" smtClean="0"/>
              <a:t> ” tab </a:t>
            </a:r>
            <a:r>
              <a:rPr lang="en-US" altLang="en-US" sz="1800" dirty="0"/>
              <a:t>in </a:t>
            </a:r>
            <a:r>
              <a:rPr lang="en-US" altLang="en-US" sz="1800" dirty="0" smtClean="0">
                <a:hlinkClick r:id="rId7"/>
              </a:rPr>
              <a:t>https://mentor.ieee.org/802.11/dcn/18/11-18-0614-04-000m-revmd-lb232-gen-comments.xls</a:t>
            </a:r>
            <a:r>
              <a:rPr lang="en-US" altLang="en-US" sz="1800" dirty="0" smtClean="0"/>
              <a:t> </a:t>
            </a: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79 – </a:t>
            </a:r>
            <a:r>
              <a:rPr lang="en-US" altLang="en-US" dirty="0"/>
              <a:t>T</a:t>
            </a:r>
            <a:r>
              <a:rPr lang="en-US" altLang="en-US" dirty="0" smtClean="0"/>
              <a:t>eleconference Editorial items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Incorporate the changes indicated in </a:t>
            </a:r>
            <a:r>
              <a:rPr lang="en-US" altLang="en-US" sz="2000" dirty="0" smtClean="0">
                <a:hlinkClick r:id="rId3"/>
              </a:rPr>
              <a:t>https</a:t>
            </a:r>
            <a:r>
              <a:rPr lang="en-US" altLang="en-US" sz="2000" dirty="0">
                <a:hlinkClick r:id="rId3"/>
              </a:rPr>
              <a:t>://</a:t>
            </a:r>
            <a:r>
              <a:rPr lang="en-US" altLang="en-US" sz="2000" dirty="0" smtClean="0">
                <a:hlinkClick r:id="rId3"/>
              </a:rPr>
              <a:t>mentor.ieee.org/802.11/dcn/18/11-18-1431-01-000m-proposed-resolutions-for-editor-s-notes-in-revmd-d1-4.doc</a:t>
            </a:r>
            <a:r>
              <a:rPr lang="en-US" altLang="en-US" sz="2000" dirty="0" smtClean="0"/>
              <a:t>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9389928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Reference clean-up</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Incorporate the following changes into the </a:t>
            </a:r>
            <a:r>
              <a:rPr lang="en-US" altLang="en-US" sz="2000" dirty="0" err="1" smtClean="0"/>
              <a:t>TGmd</a:t>
            </a:r>
            <a:r>
              <a:rPr lang="en-US" altLang="en-US" sz="2000" dirty="0" smtClean="0"/>
              <a:t> draft:</a:t>
            </a:r>
          </a:p>
          <a:p>
            <a:pPr lvl="1"/>
            <a:r>
              <a:rPr lang="en-US" sz="1400" dirty="0" smtClean="0"/>
              <a:t>Change</a:t>
            </a:r>
          </a:p>
          <a:p>
            <a:pPr lvl="1"/>
            <a:r>
              <a:rPr lang="en-US" sz="1200" dirty="0" smtClean="0"/>
              <a:t>IEEE </a:t>
            </a:r>
            <a:r>
              <a:rPr lang="en-US" sz="1200" dirty="0" err="1"/>
              <a:t>Std</a:t>
            </a:r>
            <a:r>
              <a:rPr lang="en-US" sz="1200" dirty="0"/>
              <a:t> </a:t>
            </a:r>
            <a:r>
              <a:rPr lang="en-US" sz="1200" dirty="0" smtClean="0"/>
              <a:t>802.1Q™-2003</a:t>
            </a:r>
            <a:r>
              <a:rPr lang="en-US" sz="1200" dirty="0"/>
              <a:t>, IEEE Standard for Local and Metropolitan Area Networks: Media Access Control (MAC) Bridges and Virtual Bridged Local Area Networks. </a:t>
            </a:r>
            <a:endParaRPr lang="en-US" sz="1200" dirty="0" smtClean="0"/>
          </a:p>
          <a:p>
            <a:pPr lvl="1"/>
            <a:r>
              <a:rPr lang="en-US" sz="1200" dirty="0" smtClean="0"/>
              <a:t>to</a:t>
            </a:r>
            <a:endParaRPr lang="en-GB" sz="1200" dirty="0"/>
          </a:p>
          <a:p>
            <a:pPr lvl="1"/>
            <a:r>
              <a:rPr lang="en-US" sz="1200" dirty="0"/>
              <a:t>IEEE </a:t>
            </a:r>
            <a:r>
              <a:rPr lang="en-US" sz="1200" dirty="0" err="1"/>
              <a:t>Std</a:t>
            </a:r>
            <a:r>
              <a:rPr lang="en-US" sz="1200" dirty="0"/>
              <a:t> </a:t>
            </a:r>
            <a:r>
              <a:rPr lang="en-US" sz="1200" dirty="0" smtClean="0"/>
              <a:t>802.1Q™-</a:t>
            </a:r>
            <a:r>
              <a:rPr lang="en-US" sz="1200" dirty="0"/>
              <a:t>2003, IEEE Standards for local and metropolitan area networks- Virtual Bridged Local Area Networks. </a:t>
            </a:r>
            <a:endParaRPr lang="en-GB" sz="1200" dirty="0"/>
          </a:p>
          <a:p>
            <a:pPr lvl="1"/>
            <a:r>
              <a:rPr lang="en-US" sz="1400" dirty="0" smtClean="0"/>
              <a:t>And Change </a:t>
            </a:r>
          </a:p>
          <a:p>
            <a:pPr lvl="1"/>
            <a:r>
              <a:rPr lang="en-US" sz="1200" dirty="0" smtClean="0"/>
              <a:t>IEEE </a:t>
            </a:r>
            <a:r>
              <a:rPr lang="en-US" sz="1200" dirty="0" err="1"/>
              <a:t>Std</a:t>
            </a:r>
            <a:r>
              <a:rPr lang="en-US" sz="1200" dirty="0"/>
              <a:t> 802.1QTM-2011, IEEE Standard for Local and Metropolitan Area Networks: Media Access Control (MAC) Bridges and Virtual Bridged Local Area Networks </a:t>
            </a:r>
            <a:endParaRPr lang="en-GB" sz="1200" dirty="0"/>
          </a:p>
          <a:p>
            <a:pPr lvl="1"/>
            <a:r>
              <a:rPr lang="en-US" sz="1200" dirty="0"/>
              <a:t> </a:t>
            </a:r>
            <a:r>
              <a:rPr lang="en-US" sz="1200" dirty="0" smtClean="0"/>
              <a:t>to</a:t>
            </a:r>
            <a:endParaRPr lang="en-GB" sz="1200" dirty="0"/>
          </a:p>
          <a:p>
            <a:pPr lvl="1"/>
            <a:r>
              <a:rPr lang="en-US" sz="1200" dirty="0" smtClean="0"/>
              <a:t>IEEE </a:t>
            </a:r>
            <a:r>
              <a:rPr lang="en-US" sz="1200" dirty="0" err="1"/>
              <a:t>Std</a:t>
            </a:r>
            <a:r>
              <a:rPr lang="en-US" sz="1200" dirty="0"/>
              <a:t> 802.1Q</a:t>
            </a:r>
            <a:r>
              <a:rPr lang="en-US" sz="1200" baseline="30000" dirty="0"/>
              <a:t>TM</a:t>
            </a:r>
            <a:r>
              <a:rPr lang="en-US" sz="1200" dirty="0"/>
              <a:t>, IEEE Standard for Local and Metropolitan Area Networks- Bridges and Bridged Networks </a:t>
            </a:r>
            <a:endParaRPr lang="en-GB" sz="1200" dirty="0"/>
          </a:p>
          <a:p>
            <a:endParaRPr lang="en-GB"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8925363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D1.x, </a:t>
            </a:r>
            <a:r>
              <a:rPr lang="en-US" sz="2800" dirty="0"/>
              <a:t>as defined in </a:t>
            </a:r>
            <a:r>
              <a:rPr lang="en-US" sz="2800" dirty="0" smtClean="0"/>
              <a:t>11-18-0611rx, 11-17-927rxx,  and 11-18-xxxxrxx,</a:t>
            </a:r>
            <a:endParaRPr lang="en-GB" sz="2800" dirty="0"/>
          </a:p>
          <a:p>
            <a:pPr lvl="0"/>
            <a:r>
              <a:rPr lang="en-US" sz="2800" dirty="0" smtClean="0"/>
              <a:t>Instruct </a:t>
            </a:r>
            <a:r>
              <a:rPr lang="en-US" sz="2800" dirty="0"/>
              <a:t>the editor to prepare </a:t>
            </a:r>
            <a:r>
              <a:rPr lang="en-US" sz="2800" dirty="0" smtClean="0"/>
              <a:t>P802.11REVmd D2.0 and</a:t>
            </a:r>
            <a:endParaRPr lang="en-GB" sz="2800" dirty="0"/>
          </a:p>
          <a:p>
            <a:pPr lvl="0"/>
            <a:r>
              <a:rPr lang="en-US" sz="2800" dirty="0"/>
              <a:t>Approve a 3</a:t>
            </a:r>
            <a:r>
              <a:rPr lang="en-US" sz="2800" dirty="0" smtClean="0"/>
              <a:t>0 </a:t>
            </a:r>
            <a:r>
              <a:rPr lang="en-US" sz="2800" dirty="0"/>
              <a:t>day Working Group Technical Letter Ballot asking the question “Should </a:t>
            </a:r>
            <a:r>
              <a:rPr lang="en-US" sz="2800" dirty="0" smtClean="0"/>
              <a:t>P802.11REVmd D2.0 </a:t>
            </a:r>
            <a:r>
              <a:rPr lang="en-US" sz="2800" dirty="0"/>
              <a:t>be forwarded to Sponsor Ballot?”</a:t>
            </a:r>
            <a:endParaRPr lang="en-GB" sz="2800" dirty="0"/>
          </a:p>
          <a:p>
            <a:r>
              <a:rPr lang="en-GB" sz="2800" dirty="0" smtClean="0"/>
              <a:t>Moved:</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November 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February 19-21, 2019(?) in &lt;place&gt;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21</a:t>
            </a:fld>
            <a:endParaRPr lang="en-US" smtClean="0"/>
          </a:p>
        </p:txBody>
      </p:sp>
      <p:sp>
        <p:nvSpPr>
          <p:cNvPr id="25605" name="Rectangle 2"/>
          <p:cNvSpPr>
            <a:spLocks noGrp="1" noChangeArrowheads="1"/>
          </p:cNvSpPr>
          <p:nvPr>
            <p:ph type="title"/>
          </p:nvPr>
        </p:nvSpPr>
        <p:spPr/>
        <p:txBody>
          <a:bodyPr/>
          <a:lstStyle/>
          <a:p>
            <a:r>
              <a:rPr lang="en-US" altLang="en-US" dirty="0" smtClean="0"/>
              <a:t>Nov 2018 – Jan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smtClean="0"/>
              <a:t>January 11, 2019 10am Eastern, 2 hours</a:t>
            </a:r>
            <a:endParaRPr lang="en-GB" sz="1800" dirty="0"/>
          </a:p>
          <a:p>
            <a:r>
              <a:rPr lang="en-US" altLang="en-US" sz="2000" dirty="0" smtClean="0"/>
              <a:t>Next ad-hoc:  TBD</a:t>
            </a:r>
          </a:p>
          <a:p>
            <a:r>
              <a:rPr lang="en-US" altLang="en-US" sz="2000" dirty="0" smtClean="0"/>
              <a:t>Schedule </a:t>
            </a:r>
            <a:r>
              <a:rPr lang="en-US" altLang="en-US" sz="2000" dirty="0"/>
              <a:t>review</a:t>
            </a:r>
          </a:p>
          <a:p>
            <a:r>
              <a:rPr lang="en-US" altLang="en-US" sz="2000" dirty="0"/>
              <a:t>Availability of 11md D1.0 in the IEEE store</a:t>
            </a:r>
          </a:p>
          <a:p>
            <a:pPr lvl="1"/>
            <a:r>
              <a:rPr lang="en-US" altLang="en-US" sz="1800" dirty="0" smtClean="0"/>
              <a:t>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22</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smtClean="0">
                <a:hlinkClick r:id="rId5"/>
              </a:rPr>
              <a:t>https://mentor.ieee.org/802.11/dcn/18/11-18-0611-09-000m-revmd-wg-ballot-comments.xls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33400" y="1372393"/>
            <a:ext cx="5943600" cy="22090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a:t>
            </a:r>
            <a:r>
              <a:rPr lang="en-US" altLang="en-US" sz="1600" dirty="0" smtClean="0"/>
              <a:t>Objectives, </a:t>
            </a:r>
            <a:r>
              <a:rPr lang="en-US" sz="1600" dirty="0" smtClean="0"/>
              <a:t>Editor Report</a:t>
            </a:r>
          </a:p>
          <a:p>
            <a:pPr lvl="1"/>
            <a:r>
              <a:rPr lang="en-US" sz="1600" dirty="0"/>
              <a:t>M</a:t>
            </a:r>
            <a:r>
              <a:rPr lang="en-GB" sz="1600" dirty="0" err="1"/>
              <a:t>enzo</a:t>
            </a:r>
            <a:r>
              <a:rPr lang="en-GB" sz="1600" dirty="0"/>
              <a:t>  Wentink CIDs 1090, 1122, 1123, 1124, 1126, </a:t>
            </a:r>
            <a:r>
              <a:rPr lang="en-GB" sz="1600" dirty="0" smtClean="0"/>
              <a:t>1128, Menzo </a:t>
            </a:r>
            <a:r>
              <a:rPr lang="en-GB" sz="1600" dirty="0"/>
              <a:t>– CID 1432, 1438, </a:t>
            </a:r>
            <a:r>
              <a:rPr lang="en-GB" sz="1600" dirty="0" smtClean="0"/>
              <a:t>1439 in 11-18-1930</a:t>
            </a:r>
            <a:endParaRPr lang="en-GB" sz="1600" dirty="0"/>
          </a:p>
          <a:p>
            <a:pPr lvl="1"/>
            <a:r>
              <a:rPr lang="en-GB" sz="1600" dirty="0"/>
              <a:t>Mark Hamilton MAC CIDs </a:t>
            </a:r>
            <a:r>
              <a:rPr lang="en-GB" sz="1600" dirty="0" smtClean="0"/>
              <a:t>11-18-669</a:t>
            </a:r>
          </a:p>
          <a:p>
            <a:pPr lvl="1"/>
            <a:r>
              <a:rPr lang="en-US" sz="1600" dirty="0" smtClean="0"/>
              <a:t>Mark Rison – </a:t>
            </a:r>
            <a:r>
              <a:rPr lang="en-US" sz="1600" smtClean="0"/>
              <a:t>CIDs 1456 </a:t>
            </a:r>
            <a:r>
              <a:rPr lang="en-US" sz="1600" dirty="0" smtClean="0"/>
              <a:t>and 1524 in 11-18-1306</a:t>
            </a:r>
            <a:endParaRPr lang="en-GB" sz="1600" dirty="0"/>
          </a:p>
        </p:txBody>
      </p:sp>
      <p:sp>
        <p:nvSpPr>
          <p:cNvPr id="16" name="Rectangle 35"/>
          <p:cNvSpPr>
            <a:spLocks noChangeArrowheads="1"/>
          </p:cNvSpPr>
          <p:nvPr/>
        </p:nvSpPr>
        <p:spPr bwMode="auto">
          <a:xfrm>
            <a:off x="6991805" y="1782732"/>
            <a:ext cx="5030861" cy="157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a:t>
            </a:r>
            <a:r>
              <a:rPr lang="en-US" altLang="en-US" dirty="0"/>
              <a:t>P</a:t>
            </a:r>
            <a:r>
              <a:rPr lang="en-US" altLang="en-US" dirty="0" smtClean="0"/>
              <a:t>M1 </a:t>
            </a:r>
          </a:p>
          <a:p>
            <a:pPr lvl="1"/>
            <a:r>
              <a:rPr lang="en-GB" sz="1600" dirty="0" smtClean="0"/>
              <a:t>Mark </a:t>
            </a:r>
            <a:r>
              <a:rPr lang="en-GB" sz="1600" dirty="0"/>
              <a:t>Hamilton – CID 1417, 1434, </a:t>
            </a:r>
            <a:r>
              <a:rPr lang="en-GB" sz="1600" dirty="0" smtClean="0"/>
              <a:t>1567</a:t>
            </a:r>
          </a:p>
          <a:p>
            <a:pPr lvl="1"/>
            <a:r>
              <a:rPr lang="en-US" sz="1600" dirty="0" smtClean="0"/>
              <a:t>Security Documents 11-18-1870, 11-18-1924</a:t>
            </a:r>
          </a:p>
          <a:p>
            <a:pPr lvl="1"/>
            <a:r>
              <a:rPr lang="en-US" sz="1600" dirty="0" smtClean="0"/>
              <a:t>Emily QI – CID 1066 in 11-18-1364r5</a:t>
            </a:r>
          </a:p>
          <a:p>
            <a:pPr lvl="1"/>
            <a:r>
              <a:rPr lang="en-US" sz="1600" dirty="0" err="1" smtClean="0"/>
              <a:t>Abhi</a:t>
            </a:r>
            <a:r>
              <a:rPr lang="en-US" sz="1600" dirty="0" smtClean="0"/>
              <a:t> – CID 1096 in 11-18-1716</a:t>
            </a:r>
          </a:p>
          <a:p>
            <a:pPr lvl="1"/>
            <a:r>
              <a:rPr lang="en-US" sz="1600" dirty="0" smtClean="0"/>
              <a:t>Jerome Henry/Pascal </a:t>
            </a:r>
            <a:r>
              <a:rPr lang="en-US" sz="1600" dirty="0" err="1" smtClean="0"/>
              <a:t>Thubert</a:t>
            </a:r>
            <a:r>
              <a:rPr lang="en-US" sz="1600" dirty="0" smtClean="0"/>
              <a:t> – 11-18-1919</a:t>
            </a:r>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609599" y="3887787"/>
            <a:ext cx="5753607" cy="1979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lnSpc>
                <a:spcPct val="80000"/>
              </a:lnSpc>
            </a:pPr>
            <a:r>
              <a:rPr lang="en-GB" sz="1600" dirty="0"/>
              <a:t>Mark Rison/Menzo - CIDs 1453/1435 (PHY header)</a:t>
            </a:r>
          </a:p>
          <a:p>
            <a:pPr lvl="1"/>
            <a:r>
              <a:rPr lang="en-GB" sz="1600" dirty="0"/>
              <a:t>Mark Rison/</a:t>
            </a:r>
            <a:r>
              <a:rPr lang="en-GB" sz="1600" dirty="0" err="1"/>
              <a:t>Sigurd</a:t>
            </a:r>
            <a:r>
              <a:rPr lang="en-GB" sz="1600" dirty="0"/>
              <a:t> CID </a:t>
            </a:r>
            <a:r>
              <a:rPr lang="en-GB" sz="1600" dirty="0" smtClean="0"/>
              <a:t>1388</a:t>
            </a:r>
          </a:p>
          <a:p>
            <a:pPr lvl="1"/>
            <a:r>
              <a:rPr lang="en-US" sz="1600" dirty="0" smtClean="0"/>
              <a:t>Guido Hiertz - CID 1195 in 11-18-1260</a:t>
            </a:r>
            <a:endParaRPr lang="en-GB" sz="1600" dirty="0" smtClean="0"/>
          </a:p>
          <a:p>
            <a:pPr lvl="1"/>
            <a:r>
              <a:rPr lang="en-US" sz="1600" dirty="0" smtClean="0"/>
              <a:t>Robert Stacey – CIDs 1080, 1081 in 11-18-1829</a:t>
            </a:r>
            <a:endParaRPr lang="en-GB" sz="1600" dirty="0"/>
          </a:p>
          <a:p>
            <a:pPr lvl="1"/>
            <a:r>
              <a:rPr lang="en-GB" sz="1600" dirty="0"/>
              <a:t>Matthew Fischer: </a:t>
            </a:r>
            <a:r>
              <a:rPr lang="en-GB" sz="1600" dirty="0" smtClean="0"/>
              <a:t>11-18-1724 11ah CIDs</a:t>
            </a:r>
            <a:endParaRPr lang="en-US" altLang="en-US" sz="1800" dirty="0"/>
          </a:p>
        </p:txBody>
      </p:sp>
      <p:sp>
        <p:nvSpPr>
          <p:cNvPr id="10" name="Rectangle 35"/>
          <p:cNvSpPr>
            <a:spLocks noChangeArrowheads="1"/>
          </p:cNvSpPr>
          <p:nvPr/>
        </p:nvSpPr>
        <p:spPr bwMode="auto">
          <a:xfrm>
            <a:off x="7008738" y="4901435"/>
            <a:ext cx="4876800" cy="1499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PM1</a:t>
            </a:r>
          </a:p>
          <a:p>
            <a:pPr lvl="1">
              <a:lnSpc>
                <a:spcPct val="80000"/>
              </a:lnSpc>
            </a:pPr>
            <a:r>
              <a:rPr lang="en-US" altLang="en-US" sz="1600" dirty="0" smtClean="0"/>
              <a:t>Comment Resolution</a:t>
            </a:r>
          </a:p>
          <a:p>
            <a:pPr lvl="1">
              <a:lnSpc>
                <a:spcPct val="80000"/>
              </a:lnSpc>
            </a:pPr>
            <a:r>
              <a:rPr lang="en-US" altLang="en-US" sz="1600" dirty="0" smtClean="0"/>
              <a:t>Mark Hamilton CID 1507, 1525</a:t>
            </a:r>
          </a:p>
          <a:p>
            <a:pPr lvl="1">
              <a:lnSpc>
                <a:spcPct val="80000"/>
              </a:lnSpc>
            </a:pPr>
            <a:r>
              <a:rPr lang="en-US" sz="1600" dirty="0" smtClean="0"/>
              <a:t>Motions</a:t>
            </a:r>
          </a:p>
          <a:p>
            <a:pPr lvl="1">
              <a:lnSpc>
                <a:spcPct val="80000"/>
              </a:lnSpc>
            </a:pPr>
            <a:r>
              <a:rPr lang="en-US" altLang="en-US" sz="1600" dirty="0"/>
              <a:t>Plans for </a:t>
            </a:r>
            <a:r>
              <a:rPr lang="en-US" altLang="en-US" sz="1600" dirty="0" smtClean="0"/>
              <a:t>November </a:t>
            </a:r>
            <a:r>
              <a:rPr lang="en-US" altLang="en-US" sz="1600" dirty="0"/>
              <a:t>2018 – </a:t>
            </a:r>
            <a:r>
              <a:rPr lang="en-US" altLang="en-US" sz="1600" dirty="0" smtClean="0"/>
              <a:t>January 2019, </a:t>
            </a:r>
            <a:r>
              <a:rPr lang="en-US" altLang="en-US" sz="1600" dirty="0"/>
              <a:t>Adjourn</a:t>
            </a:r>
          </a:p>
          <a:p>
            <a:pPr lvl="1">
              <a:lnSpc>
                <a:spcPct val="80000"/>
              </a:lnSpc>
            </a:pPr>
            <a:endParaRPr lang="en-US" sz="1600" dirty="0" smtClean="0"/>
          </a:p>
          <a:p>
            <a:pPr lvl="1">
              <a:lnSpc>
                <a:spcPct val="80000"/>
              </a:lnSpc>
            </a:pPr>
            <a:endParaRPr lang="en-US" sz="1600" dirty="0"/>
          </a:p>
          <a:p>
            <a:pPr lvl="1">
              <a:lnSpc>
                <a:spcPct val="80000"/>
              </a:lnSpc>
            </a:pPr>
            <a:endParaRPr lang="en-GB" sz="1600" dirty="0"/>
          </a:p>
        </p:txBody>
      </p:sp>
      <p:sp>
        <p:nvSpPr>
          <p:cNvPr id="11" name="Rectangle 35"/>
          <p:cNvSpPr>
            <a:spLocks noChangeArrowheads="1"/>
          </p:cNvSpPr>
          <p:nvPr/>
        </p:nvSpPr>
        <p:spPr bwMode="auto">
          <a:xfrm>
            <a:off x="7008738" y="3886199"/>
            <a:ext cx="5030861" cy="129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sz="1600" dirty="0" smtClean="0"/>
              <a:t>Motions</a:t>
            </a:r>
          </a:p>
          <a:p>
            <a:pPr lvl="1">
              <a:lnSpc>
                <a:spcPct val="80000"/>
              </a:lnSpc>
            </a:pPr>
            <a:r>
              <a:rPr lang="en-US" sz="1600" dirty="0" smtClean="0"/>
              <a:t>Edward AU – EDITOR2 CID 1095</a:t>
            </a:r>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smtClean="0"/>
              <a:t>Obsolete CIDs completed</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393381948"/>
              </p:ext>
            </p:extLst>
          </p:nvPr>
        </p:nvGraphicFramePr>
        <p:xfrm>
          <a:off x="1028700" y="1950720"/>
          <a:ext cx="10134600" cy="3383280"/>
        </p:xfrm>
        <a:graphic>
          <a:graphicData uri="http://schemas.openxmlformats.org/drawingml/2006/table">
            <a:tbl>
              <a:tblPr firstRow="1" bandRow="1">
                <a:tableStyleId>{5C22544A-7EE6-4342-B048-85BDC9FD1C3A}</a:tableStyleId>
              </a:tblPr>
              <a:tblGrid>
                <a:gridCol w="2032000"/>
                <a:gridCol w="2032000"/>
                <a:gridCol w="1384300"/>
                <a:gridCol w="46863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Was </a:t>
                      </a:r>
                      <a:r>
                        <a:rPr lang="en-GB" sz="1400" kern="1200" dirty="0" smtClean="0">
                          <a:solidFill>
                            <a:schemeClr val="dk1"/>
                          </a:solidFill>
                          <a:effectLst/>
                          <a:latin typeface="+mn-lt"/>
                          <a:ea typeface="+mn-ea"/>
                          <a:cs typeface="+mn-cs"/>
                        </a:rPr>
                        <a:t>obsolete in 802.11-2016, </a:t>
                      </a:r>
                      <a:r>
                        <a:rPr lang="en-US" sz="1400" dirty="0" smtClean="0"/>
                        <a:t>Portland ad-hoc:</a:t>
                      </a:r>
                      <a:r>
                        <a:rPr lang="en-US" sz="1400" baseline="0" dirty="0" smtClean="0"/>
                        <a:t> </a:t>
                      </a:r>
                      <a:r>
                        <a:rPr lang="en-US" sz="1400" dirty="0" smtClean="0"/>
                        <a:t>No change to current status</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Portland ad-hoc – Change to deprecated</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1006, 1410, 1411</a:t>
                      </a:r>
                      <a:endParaRPr lang="en-GB" dirty="0"/>
                    </a:p>
                  </a:txBody>
                  <a:tcPr>
                    <a:solidFill>
                      <a:srgbClr val="92D050"/>
                    </a:solidFill>
                  </a:tcPr>
                </a:tc>
                <a:tc>
                  <a:txBody>
                    <a:bodyPr/>
                    <a:lstStyle/>
                    <a:p>
                      <a:r>
                        <a:rPr lang="en-US" dirty="0" smtClean="0"/>
                        <a:t>WEP</a:t>
                      </a:r>
                      <a:endParaRPr lang="en-GB" dirty="0"/>
                    </a:p>
                  </a:txBody>
                  <a:tcPr>
                    <a:solidFill>
                      <a:srgbClr val="92D050"/>
                    </a:solidFill>
                  </a:tcPr>
                </a:tc>
                <a:tc>
                  <a:txBody>
                    <a:bodyPr/>
                    <a:lstStyle/>
                    <a:p>
                      <a:r>
                        <a:rPr lang="en-US" dirty="0" smtClean="0"/>
                        <a:t>11-18-652</a:t>
                      </a:r>
                      <a:endParaRPr lang="en-GB" dirty="0"/>
                    </a:p>
                  </a:txBody>
                  <a:tcPr>
                    <a:solidFill>
                      <a:srgbClr val="92D050"/>
                    </a:solidFill>
                  </a:tcPr>
                </a:tc>
                <a:tc>
                  <a:txBody>
                    <a:bodyPr/>
                    <a:lstStyle/>
                    <a:p>
                      <a:r>
                        <a:rPr lang="en-US" sz="1400" dirty="0" err="1" smtClean="0"/>
                        <a:t>TGmd</a:t>
                      </a:r>
                      <a:r>
                        <a:rPr lang="en-US" sz="1400" dirty="0" smtClean="0"/>
                        <a:t> FLL </a:t>
                      </a:r>
                      <a:r>
                        <a:rPr lang="en-US" sz="1400" dirty="0" err="1" smtClean="0"/>
                        <a:t>adhoc</a:t>
                      </a:r>
                      <a:r>
                        <a:rPr lang="en-US" sz="1400" dirty="0" smtClean="0"/>
                        <a:t>: Motion</a:t>
                      </a:r>
                      <a:r>
                        <a:rPr lang="en-US" sz="1400" baseline="0" dirty="0" smtClean="0"/>
                        <a:t> in July</a:t>
                      </a:r>
                      <a:endParaRPr lang="en-GB" sz="1400" dirty="0"/>
                    </a:p>
                  </a:txBody>
                  <a:tcPr>
                    <a:solidFill>
                      <a:srgbClr val="92D050"/>
                    </a:solidFill>
                  </a:tcPr>
                </a:tc>
              </a:tr>
              <a:tr h="370840">
                <a:tc>
                  <a:txBody>
                    <a:bodyPr/>
                    <a:lstStyle/>
                    <a:p>
                      <a:r>
                        <a:rPr lang="en-US" dirty="0" smtClean="0"/>
                        <a:t>1412</a:t>
                      </a:r>
                      <a:endParaRPr lang="en-GB" dirty="0"/>
                    </a:p>
                  </a:txBody>
                  <a:tcPr>
                    <a:solidFill>
                      <a:srgbClr val="92D050"/>
                    </a:solidFill>
                  </a:tcPr>
                </a:tc>
                <a:tc>
                  <a:txBody>
                    <a:bodyPr/>
                    <a:lstStyle/>
                    <a:p>
                      <a:r>
                        <a:rPr lang="en-US" dirty="0" smtClean="0"/>
                        <a:t>Dual Beacon and Dual CTS</a:t>
                      </a:r>
                      <a:endParaRPr lang="en-GB" dirty="0"/>
                    </a:p>
                  </a:txBody>
                  <a:tcPr>
                    <a:solidFill>
                      <a:srgbClr val="92D050"/>
                    </a:solidFill>
                  </a:tcPr>
                </a:tc>
                <a:tc>
                  <a:txBody>
                    <a:bodyPr/>
                    <a:lstStyle/>
                    <a:p>
                      <a:endParaRPr lang="en-GB"/>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solidFill>
                      <a:srgbClr val="92D050"/>
                    </a:solidFill>
                  </a:tcPr>
                </a:tc>
              </a:tr>
              <a:tr h="370840">
                <a:tc>
                  <a:txBody>
                    <a:bodyPr/>
                    <a:lstStyle/>
                    <a:p>
                      <a:r>
                        <a:rPr lang="en-US" dirty="0" smtClean="0"/>
                        <a:t>1504</a:t>
                      </a:r>
                      <a:endParaRPr lang="en-GB" dirty="0"/>
                    </a:p>
                  </a:txBody>
                  <a:tcPr>
                    <a:solidFill>
                      <a:srgbClr val="92D050"/>
                    </a:solidFill>
                  </a:tcPr>
                </a:tc>
                <a:tc>
                  <a:txBody>
                    <a:bodyPr/>
                    <a:lstStyle/>
                    <a:p>
                      <a:r>
                        <a:rPr lang="en-US" dirty="0" smtClean="0"/>
                        <a:t>STKSA</a:t>
                      </a:r>
                      <a:endParaRPr lang="en-GB" dirty="0"/>
                    </a:p>
                  </a:txBody>
                  <a:tcPr>
                    <a:solidFill>
                      <a:srgbClr val="92D050"/>
                    </a:solidFill>
                  </a:tcPr>
                </a:tc>
                <a:tc>
                  <a:txBody>
                    <a:bodyPr/>
                    <a:lstStyle/>
                    <a:p>
                      <a:r>
                        <a:rPr lang="en-US" dirty="0" smtClean="0"/>
                        <a:t>11-18-480</a:t>
                      </a:r>
                      <a:endParaRPr lang="en-GB" dirty="0"/>
                    </a:p>
                  </a:txBody>
                  <a:tcPr>
                    <a:solidFill>
                      <a:srgbClr val="92D050"/>
                    </a:solidFill>
                  </a:tcPr>
                </a:tc>
                <a:tc>
                  <a:txBody>
                    <a:bodyPr/>
                    <a:lstStyle/>
                    <a:p>
                      <a:r>
                        <a:rPr lang="en-US" dirty="0" smtClean="0"/>
                        <a:t>Direction: Accept, Assignee:</a:t>
                      </a:r>
                      <a:r>
                        <a:rPr lang="en-US" baseline="0" dirty="0" smtClean="0"/>
                        <a:t> Menzo Wentink</a:t>
                      </a:r>
                      <a:endParaRPr lang="en-GB" dirty="0"/>
                    </a:p>
                  </a:txBody>
                  <a:tcPr>
                    <a:solidFill>
                      <a:srgbClr val="92D050"/>
                    </a:solidFill>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Revised resolution agreed Portland Ad-hoc</a:t>
                      </a:r>
                      <a:endParaRPr lang="en-GB" dirty="0"/>
                    </a:p>
                  </a:txBody>
                  <a:tcPr/>
                </a:tc>
              </a:tr>
              <a:tr h="370840">
                <a:tc>
                  <a:txBody>
                    <a:bodyPr/>
                    <a:lstStyle/>
                    <a:p>
                      <a:r>
                        <a:rPr lang="en-US" dirty="0" smtClean="0"/>
                        <a:t>1183</a:t>
                      </a:r>
                      <a:endParaRPr lang="en-GB" dirty="0"/>
                    </a:p>
                  </a:txBody>
                  <a:tcPr>
                    <a:solidFill>
                      <a:srgbClr val="92D050"/>
                    </a:solidFill>
                  </a:tcPr>
                </a:tc>
                <a:tc>
                  <a:txBody>
                    <a:bodyPr/>
                    <a:lstStyle/>
                    <a:p>
                      <a:r>
                        <a:rPr lang="en-US" dirty="0" smtClean="0"/>
                        <a:t>DMG Mode</a:t>
                      </a:r>
                      <a:endParaRPr lang="en-GB" dirty="0"/>
                    </a:p>
                  </a:txBody>
                  <a:tcPr>
                    <a:solidFill>
                      <a:srgbClr val="92D050"/>
                    </a:solidFill>
                  </a:tcPr>
                </a:tc>
                <a:tc>
                  <a:txBody>
                    <a:bodyPr/>
                    <a:lstStyle/>
                    <a:p>
                      <a:r>
                        <a:rPr lang="en-US" dirty="0" smtClean="0"/>
                        <a:t>11-18-1174</a:t>
                      </a:r>
                      <a:endParaRPr lang="en-GB" dirty="0"/>
                    </a:p>
                  </a:txBody>
                  <a:tcPr>
                    <a:solidFill>
                      <a:srgbClr val="92D050"/>
                    </a:solidFill>
                  </a:tcPr>
                </a:tc>
                <a:tc>
                  <a:txBody>
                    <a:bodyPr/>
                    <a:lstStyle/>
                    <a:p>
                      <a:r>
                        <a:rPr lang="en-US" dirty="0" err="1" smtClean="0"/>
                        <a:t>Assaf</a:t>
                      </a:r>
                      <a:r>
                        <a:rPr lang="en-US" dirty="0" smtClean="0"/>
                        <a:t> Kasher</a:t>
                      </a:r>
                      <a:endParaRPr lang="en-GB" dirty="0"/>
                    </a:p>
                  </a:txBody>
                  <a:tcPr>
                    <a:solidFill>
                      <a:srgbClr val="92D050"/>
                    </a:solidFill>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522743</TotalTime>
  <Words>2153</Words>
  <Application>Microsoft Office PowerPoint</Application>
  <PresentationFormat>Widescreen</PresentationFormat>
  <Paragraphs>449</Paragraphs>
  <Slides>22</Slides>
  <Notes>19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2"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November 2018 Agenda</vt:lpstr>
      <vt:lpstr>Abstract</vt:lpstr>
      <vt:lpstr>TGmd Agenda </vt:lpstr>
      <vt:lpstr>Obsolete CIDs completed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in September 2018 </vt:lpstr>
      <vt:lpstr>TGmd – Snapshot slide</vt:lpstr>
      <vt:lpstr>Approve prior TGmd minutes</vt:lpstr>
      <vt:lpstr>Motion 78 – Waikoloa and teleconference CIDs </vt:lpstr>
      <vt:lpstr>Motion 79 – Teleconference Editorial items</vt:lpstr>
      <vt:lpstr>Motion – Reference clean-up</vt:lpstr>
      <vt:lpstr>PowerPoint Presentation</vt:lpstr>
      <vt:lpstr>Motion: Ad-hoc</vt:lpstr>
      <vt:lpstr>Nov 2018 – Jan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November 2018</cp:keywords>
  <cp:lastModifiedBy>Stanley, Dorothy</cp:lastModifiedBy>
  <cp:revision>3385</cp:revision>
  <cp:lastPrinted>1998-02-10T13:28:06Z</cp:lastPrinted>
  <dcterms:created xsi:type="dcterms:W3CDTF">2005-01-04T21:26:55Z</dcterms:created>
  <dcterms:modified xsi:type="dcterms:W3CDTF">2018-11-11T14:29:56Z</dcterms:modified>
</cp:coreProperties>
</file>