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8" r:id="rId3"/>
    <p:sldId id="632" r:id="rId4"/>
    <p:sldId id="675" r:id="rId5"/>
    <p:sldId id="665" r:id="rId6"/>
    <p:sldId id="666" r:id="rId7"/>
    <p:sldId id="667" r:id="rId8"/>
    <p:sldId id="668" r:id="rId9"/>
    <p:sldId id="669" r:id="rId10"/>
    <p:sldId id="670" r:id="rId11"/>
    <p:sldId id="629" r:id="rId12"/>
    <p:sldId id="702" r:id="rId13"/>
    <p:sldId id="706" r:id="rId14"/>
    <p:sldId id="647" r:id="rId15"/>
    <p:sldId id="677" r:id="rId16"/>
    <p:sldId id="674" r:id="rId17"/>
    <p:sldId id="708" r:id="rId18"/>
    <p:sldId id="707" r:id="rId19"/>
    <p:sldId id="684" r:id="rId20"/>
    <p:sldId id="590" r:id="rId21"/>
    <p:sldId id="516" r:id="rId22"/>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75" d="100"/>
          <a:sy n="75" d="100"/>
        </p:scale>
        <p:origin x="592"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802.11-18/1712r1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802.11-18/1712r1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802.11-18/1712r1</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802.11-18/1712r1</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2764290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802.11-18/1712r1</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802.11-18/1712r1</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802.11-18/1712r1</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802.11-18/1712r1</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25058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802.11-18/1712r1</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18</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802.11-18/1712r1</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802.11-18/1712r1</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20</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802.11-18/1712r1</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21</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802.11-18/1712r1</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802.11-18/1712r1</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802.11-18/1712r1</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802.11-18/1712r1</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802.11-18/1712r1</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321027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802.11-18/1712r1</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402-01-000m-minutes-for-revmd-sept-2018-waikolo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mentor.ieee.org/802.11/dcn/18/11-18-1701-04-000m-minutes-for-revmd-telecon-in-sept-and-oc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927-19-000m-revmd-mac-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8/11-18-0614-04-000m-revmd-lb232-gen-comments.xls" TargetMode="External"/><Relationship Id="rId5" Type="http://schemas.openxmlformats.org/officeDocument/2006/relationships/hyperlink" Target="https://mentor.ieee.org/802.11/dcn/18/11-18-0670-12-000m-lb232-revmd-phy-sec-comments.xls" TargetMode="External"/><Relationship Id="rId4" Type="http://schemas.openxmlformats.org/officeDocument/2006/relationships/hyperlink" Target="https://mentor.ieee.org/802.11/dcn/17/11-17-0927-28-000m-revmd-mac-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1431-01-000m-proposed-resolutions-for-editor-s-notes-in-revmd-d1-4.doc"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9-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November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2018-11-05</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885"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843930308"/>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March/May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05152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a:t>
            </a:r>
            <a:r>
              <a:rPr lang="en-US" dirty="0" smtClean="0"/>
              <a:t>– </a:t>
            </a:r>
            <a:r>
              <a:rPr lang="en-US" u="sng" dirty="0" smtClean="0"/>
              <a:t>updated in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877048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dirty="0" smtClean="0"/>
              <a:t>D1.4 incorporates 11ak amendment </a:t>
            </a:r>
          </a:p>
          <a:p>
            <a:pPr lvl="1">
              <a:lnSpc>
                <a:spcPct val="90000"/>
              </a:lnSpc>
            </a:pPr>
            <a:r>
              <a:rPr lang="en-US" altLang="zh-CN" dirty="0" smtClean="0"/>
              <a:t>D1.5 incorporates 11aq amendment</a:t>
            </a:r>
          </a:p>
          <a:p>
            <a:pPr>
              <a:lnSpc>
                <a:spcPct val="90000"/>
              </a:lnSpc>
            </a:pPr>
            <a:r>
              <a:rPr lang="en-US" altLang="zh-CN" dirty="0" smtClean="0"/>
              <a:t>Since September </a:t>
            </a:r>
            <a:r>
              <a:rPr lang="en-US" altLang="zh-CN" dirty="0"/>
              <a:t>2018 meeting</a:t>
            </a:r>
          </a:p>
          <a:p>
            <a:pPr lvl="1">
              <a:lnSpc>
                <a:spcPct val="90000"/>
              </a:lnSpc>
            </a:pPr>
            <a:r>
              <a:rPr lang="en-US" altLang="zh-CN" dirty="0" smtClean="0"/>
              <a:t>Continued comment resolution during teleconferences  </a:t>
            </a:r>
            <a:endParaRPr lang="en-US" altLang="zh-CN" dirty="0"/>
          </a:p>
          <a:p>
            <a:pPr>
              <a:lnSpc>
                <a:spcPct val="90000"/>
              </a:lnSpc>
            </a:pPr>
            <a:r>
              <a:rPr lang="en-US" altLang="zh-CN" dirty="0" smtClean="0"/>
              <a:t>November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Nov – Jan: Recirculation WG Letter Ballot</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11-18-1712</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September 2018 </a:t>
            </a:r>
            <a:r>
              <a:rPr lang="en-US" altLang="en-US" dirty="0"/>
              <a:t>meeting: </a:t>
            </a:r>
            <a:r>
              <a:rPr lang="en-US" altLang="en-US" dirty="0" smtClean="0">
                <a:hlinkClick r:id="rId3"/>
              </a:rPr>
              <a:t>https://mentor.ieee.org/802.11/dcn/18/11-18-1402-01-000m-minutes-for-revmd-sept-2018-waikoloa.docx</a:t>
            </a:r>
            <a:r>
              <a:rPr lang="en-US" altLang="en-US" dirty="0" smtClean="0"/>
              <a:t> </a:t>
            </a:r>
            <a:endParaRPr lang="en-US" altLang="en-US" dirty="0" smtClean="0"/>
          </a:p>
          <a:p>
            <a:pPr lvl="1">
              <a:lnSpc>
                <a:spcPct val="80000"/>
              </a:lnSpc>
            </a:pPr>
            <a:r>
              <a:rPr lang="en-US" altLang="en-US" dirty="0" smtClean="0"/>
              <a:t>Sept-Nov </a:t>
            </a:r>
            <a:r>
              <a:rPr lang="en-US" altLang="en-US" dirty="0"/>
              <a:t>teleconferences: </a:t>
            </a:r>
            <a:r>
              <a:rPr lang="en-US" altLang="en-US" dirty="0">
                <a:hlinkClick r:id="rId4"/>
              </a:rPr>
              <a:t>https://</a:t>
            </a:r>
            <a:r>
              <a:rPr lang="en-US" altLang="en-US" dirty="0" smtClean="0">
                <a:hlinkClick r:id="rId4"/>
              </a:rPr>
              <a:t>mentor.ieee.org/802.11/dcn/18/11-18-1701-04-000m-minutes-for-revmd-telecon-in-sept-and-oct.docx</a:t>
            </a:r>
            <a:r>
              <a:rPr lang="en-US" altLang="en-US" dirty="0" smtClean="0"/>
              <a:t> </a:t>
            </a:r>
            <a:endParaRPr lang="en-US" altLang="en-US" dirty="0" smtClean="0"/>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78 – Waikoloa and teleconference 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a:t>
            </a:r>
            <a:r>
              <a:rPr lang="en-US" altLang="en-US" sz="1800" dirty="0"/>
              <a:t>Motion </a:t>
            </a:r>
            <a:r>
              <a:rPr lang="en-US" altLang="en-US" sz="1800" dirty="0" smtClean="0"/>
              <a:t>MAC-V” tab </a:t>
            </a:r>
            <a:r>
              <a:rPr lang="en-US" altLang="en-US" sz="1800" dirty="0"/>
              <a:t>in </a:t>
            </a:r>
            <a:r>
              <a:rPr lang="en-US" altLang="en-US" sz="1800" dirty="0" smtClean="0">
                <a:hlinkClick r:id="rId3"/>
              </a:rPr>
              <a:t>https://</a:t>
            </a:r>
            <a:r>
              <a:rPr lang="en-US" altLang="en-US" sz="1800" dirty="0" smtClean="0">
                <a:hlinkClick r:id="rId4"/>
              </a:rPr>
              <a:t>mentor.ieee.org/802.11/dcn/17/11-17-0927-22-000m-revmd-mac-comments.xls </a:t>
            </a:r>
            <a:endParaRPr lang="en-US" altLang="en-US" sz="1800" dirty="0" smtClean="0"/>
          </a:p>
          <a:p>
            <a:pPr lvl="1">
              <a:lnSpc>
                <a:spcPct val="80000"/>
              </a:lnSpc>
            </a:pPr>
            <a:r>
              <a:rPr lang="en-US" altLang="en-US" sz="1800" dirty="0" smtClean="0"/>
              <a:t>“PHY Motion </a:t>
            </a:r>
            <a:r>
              <a:rPr lang="en-US" altLang="en-US" sz="1800" dirty="0" smtClean="0"/>
              <a:t>I” </a:t>
            </a:r>
            <a:r>
              <a:rPr lang="en-US" altLang="en-US" sz="1800" dirty="0" smtClean="0"/>
              <a:t>tab </a:t>
            </a:r>
            <a:r>
              <a:rPr lang="en-US" altLang="en-US" sz="1800" dirty="0"/>
              <a:t>in </a:t>
            </a:r>
            <a:r>
              <a:rPr lang="en-US" altLang="en-US" sz="1800" dirty="0" smtClean="0">
                <a:hlinkClick r:id="rId5"/>
              </a:rPr>
              <a:t>https://mentor.ieee.org/802.11/dcn/18/11-18-0670-12-000m-lb232-revmd-phy-sec-comments.xls</a:t>
            </a:r>
            <a:r>
              <a:rPr lang="en-US" altLang="en-US" sz="1800" dirty="0" smtClean="0"/>
              <a:t> </a:t>
            </a:r>
            <a:endParaRPr lang="en-US" altLang="en-US" sz="1800" dirty="0" smtClean="0"/>
          </a:p>
          <a:p>
            <a:pPr lvl="1">
              <a:lnSpc>
                <a:spcPct val="80000"/>
              </a:lnSpc>
            </a:pPr>
            <a:r>
              <a:rPr lang="en-US" altLang="en-US" sz="1800" dirty="0" smtClean="0"/>
              <a:t>“Gen </a:t>
            </a:r>
            <a:r>
              <a:rPr lang="en-US" altLang="en-US" sz="1800" dirty="0" smtClean="0"/>
              <a:t>Motion Oct </a:t>
            </a:r>
            <a:r>
              <a:rPr lang="en-US" altLang="en-US" sz="1800" dirty="0" err="1" smtClean="0"/>
              <a:t>Telecon</a:t>
            </a:r>
            <a:r>
              <a:rPr lang="en-US" altLang="en-US" sz="1800" dirty="0" smtClean="0"/>
              <a:t> ” tab </a:t>
            </a:r>
            <a:r>
              <a:rPr lang="en-US" altLang="en-US" sz="1800" dirty="0"/>
              <a:t>in </a:t>
            </a:r>
            <a:r>
              <a:rPr lang="en-US" altLang="en-US" sz="1800" dirty="0" smtClean="0">
                <a:hlinkClick r:id="rId6"/>
              </a:rPr>
              <a:t>https://mentor.ieee.org/802.11/dcn/18/11-18-0614-04-000m-revmd-lb232-gen-comments.xls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79 </a:t>
            </a:r>
            <a:r>
              <a:rPr lang="en-US" altLang="en-US" dirty="0" smtClean="0"/>
              <a:t>– </a:t>
            </a:r>
            <a:r>
              <a:rPr lang="en-US" altLang="en-US" dirty="0"/>
              <a:t>T</a:t>
            </a:r>
            <a:r>
              <a:rPr lang="en-US" altLang="en-US" dirty="0" smtClean="0"/>
              <a:t>eleconference Editorial items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changes indicated in </a:t>
            </a:r>
            <a:r>
              <a:rPr lang="en-US" altLang="en-US" sz="2000" dirty="0" smtClean="0">
                <a:hlinkClick r:id="rId3"/>
              </a:rPr>
              <a:t>https</a:t>
            </a:r>
            <a:r>
              <a:rPr lang="en-US" altLang="en-US" sz="2000" dirty="0">
                <a:hlinkClick r:id="rId3"/>
              </a:rPr>
              <a:t>://</a:t>
            </a:r>
            <a:r>
              <a:rPr lang="en-US" altLang="en-US" sz="2000" dirty="0" smtClean="0">
                <a:hlinkClick r:id="rId3"/>
              </a:rPr>
              <a:t>mentor.ieee.org/802.11/dcn/18/11-18-1431-01-000m-proposed-resolutions-for-editor-s-notes-in-revmd-d1-4.doc</a:t>
            </a:r>
            <a:r>
              <a:rPr lang="en-US" altLang="en-US" sz="2000" dirty="0" smtClean="0"/>
              <a:t> </a:t>
            </a:r>
            <a:r>
              <a:rPr lang="en-US" altLang="en-US" sz="2000" dirty="0" smtClean="0"/>
              <a:t>into </a:t>
            </a:r>
            <a:r>
              <a:rPr lang="en-US" altLang="en-US" sz="2000" dirty="0" smtClean="0"/>
              <a:t>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38992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D1.x, </a:t>
            </a:r>
            <a:r>
              <a:rPr lang="en-US" sz="2800" dirty="0"/>
              <a:t>as defined in </a:t>
            </a:r>
            <a:r>
              <a:rPr lang="en-US" sz="2800" dirty="0" smtClean="0"/>
              <a:t>11-18-0611rx, 11-17-927rxx,  and 11-18-xxxxrxx,</a:t>
            </a:r>
            <a:endParaRPr lang="en-GB" sz="2800" dirty="0"/>
          </a:p>
          <a:p>
            <a:pPr lvl="0"/>
            <a:r>
              <a:rPr lang="en-US" sz="2800" dirty="0" smtClean="0"/>
              <a:t>Instruct </a:t>
            </a:r>
            <a:r>
              <a:rPr lang="en-US" sz="2800" dirty="0"/>
              <a:t>the editor to prepare </a:t>
            </a:r>
            <a:r>
              <a:rPr lang="en-US" sz="2800" dirty="0" smtClean="0"/>
              <a:t>P802.11REVmd D2.0 and</a:t>
            </a:r>
            <a:endParaRPr lang="en-GB" sz="2800" dirty="0"/>
          </a:p>
          <a:p>
            <a:pPr lvl="0"/>
            <a:r>
              <a:rPr lang="en-US" sz="2800" dirty="0"/>
              <a:t>Approve a 3</a:t>
            </a:r>
            <a:r>
              <a:rPr lang="en-US" sz="2800" dirty="0" smtClean="0"/>
              <a:t>0 </a:t>
            </a:r>
            <a:r>
              <a:rPr lang="en-US" sz="2800" dirty="0"/>
              <a:t>day Working Group Technical Letter Ballot asking the question “Should </a:t>
            </a:r>
            <a:r>
              <a:rPr lang="en-US" sz="2800" dirty="0" smtClean="0"/>
              <a:t>P802.11REVmd D2.0 </a:t>
            </a:r>
            <a:r>
              <a:rPr lang="en-US" sz="2800" dirty="0"/>
              <a:t>be forwarded to Sponsor Ballot?”</a:t>
            </a:r>
            <a:endParaRPr lang="en-GB" sz="2800"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February 19-21, 2019(?) in &lt;place&gt;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November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20</a:t>
            </a:fld>
            <a:endParaRPr lang="en-US" smtClean="0"/>
          </a:p>
        </p:txBody>
      </p:sp>
      <p:sp>
        <p:nvSpPr>
          <p:cNvPr id="25605" name="Rectangle 2"/>
          <p:cNvSpPr>
            <a:spLocks noGrp="1" noChangeArrowheads="1"/>
          </p:cNvSpPr>
          <p:nvPr>
            <p:ph type="title"/>
          </p:nvPr>
        </p:nvSpPr>
        <p:spPr/>
        <p:txBody>
          <a:bodyPr/>
          <a:lstStyle/>
          <a:p>
            <a:r>
              <a:rPr lang="en-US" altLang="en-US" dirty="0" smtClean="0"/>
              <a:t>Nov 2018 – Jan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January 11, </a:t>
            </a:r>
            <a:r>
              <a:rPr lang="en-US" altLang="en-US" sz="1800" dirty="0" smtClean="0"/>
              <a:t>2019 10am </a:t>
            </a:r>
            <a:r>
              <a:rPr lang="en-US" altLang="en-US" sz="1800" dirty="0" smtClean="0"/>
              <a:t>Eastern, 2 hours</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21</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smtClean="0">
                <a:hlinkClick r:id="rId5"/>
              </a:rPr>
              <a:t>https://mentor.ieee.org/802.11/dcn/18/11-18-0611-09-000m-revmd-wg-ballot-comments.xls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33400" y="1372393"/>
            <a:ext cx="5943600" cy="2209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Report</a:t>
            </a:r>
          </a:p>
          <a:p>
            <a:pPr lvl="1"/>
            <a:r>
              <a:rPr lang="en-US" sz="1600" dirty="0"/>
              <a:t>M</a:t>
            </a:r>
            <a:r>
              <a:rPr lang="en-GB" sz="1600" dirty="0" err="1"/>
              <a:t>enzo</a:t>
            </a:r>
            <a:r>
              <a:rPr lang="en-GB" sz="1600" dirty="0"/>
              <a:t>  </a:t>
            </a:r>
            <a:r>
              <a:rPr lang="en-GB" sz="1600" dirty="0"/>
              <a:t>Wentink CIDs 1090, 1122, 1123, 1124, 1126, </a:t>
            </a:r>
            <a:r>
              <a:rPr lang="en-GB" sz="1600" dirty="0" smtClean="0"/>
              <a:t>1128, Menzo </a:t>
            </a:r>
            <a:r>
              <a:rPr lang="en-GB" sz="1600" dirty="0"/>
              <a:t>– CID 1432, 1438, 1439</a:t>
            </a:r>
          </a:p>
          <a:p>
            <a:pPr lvl="1"/>
            <a:r>
              <a:rPr lang="en-GB" sz="1600" dirty="0"/>
              <a:t>Mark Hamilton MAC CIDs 1511, 1519, 1520, 1532, </a:t>
            </a:r>
            <a:r>
              <a:rPr lang="en-GB" sz="1600" dirty="0" smtClean="0"/>
              <a:t>1545, 1556</a:t>
            </a:r>
            <a:r>
              <a:rPr lang="en-GB" sz="1600" dirty="0"/>
              <a:t>, 1620</a:t>
            </a:r>
            <a:r>
              <a:rPr lang="en-GB" sz="1600" dirty="0" smtClean="0"/>
              <a:t>, 1498</a:t>
            </a:r>
            <a:endParaRPr lang="en-GB" sz="1600" dirty="0"/>
          </a:p>
        </p:txBody>
      </p:sp>
      <p:sp>
        <p:nvSpPr>
          <p:cNvPr id="16" name="Rectangle 35"/>
          <p:cNvSpPr>
            <a:spLocks noChangeArrowheads="1"/>
          </p:cNvSpPr>
          <p:nvPr/>
        </p:nvSpPr>
        <p:spPr bwMode="auto">
          <a:xfrm>
            <a:off x="6991805" y="1782732"/>
            <a:ext cx="5030861" cy="1082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a:t>
            </a:r>
            <a:r>
              <a:rPr lang="en-US" altLang="en-US" dirty="0"/>
              <a:t>P</a:t>
            </a:r>
            <a:r>
              <a:rPr lang="en-US" altLang="en-US" dirty="0" smtClean="0"/>
              <a:t>M1 </a:t>
            </a:r>
          </a:p>
          <a:p>
            <a:pPr lvl="1"/>
            <a:r>
              <a:rPr lang="en-GB" sz="1600" dirty="0" smtClean="0"/>
              <a:t>Mark </a:t>
            </a:r>
            <a:r>
              <a:rPr lang="en-GB" sz="1600" dirty="0"/>
              <a:t>Hamilton – CID 1417, 1434, </a:t>
            </a:r>
            <a:r>
              <a:rPr lang="en-GB" sz="1600" dirty="0" smtClean="0"/>
              <a:t>1567</a:t>
            </a:r>
          </a:p>
          <a:p>
            <a:pPr lvl="1"/>
            <a:r>
              <a:rPr lang="en-US" sz="1600" dirty="0" smtClean="0"/>
              <a:t>Additional CIDs</a:t>
            </a: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09599" y="3887787"/>
            <a:ext cx="5753607" cy="197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smtClean="0"/>
              <a:t>PM1</a:t>
            </a:r>
            <a:endParaRPr lang="en-US" altLang="en-US" sz="2400" b="1" dirty="0"/>
          </a:p>
          <a:p>
            <a:pPr lvl="1">
              <a:lnSpc>
                <a:spcPct val="80000"/>
              </a:lnSpc>
            </a:pPr>
            <a:r>
              <a:rPr lang="en-GB" sz="1600" dirty="0"/>
              <a:t>Mark </a:t>
            </a:r>
            <a:r>
              <a:rPr lang="en-GB" sz="1600" dirty="0"/>
              <a:t>Rison/Menzo - CIDs 1453/1435 (PHY header)</a:t>
            </a:r>
          </a:p>
          <a:p>
            <a:pPr lvl="1"/>
            <a:r>
              <a:rPr lang="en-GB" sz="1600" dirty="0"/>
              <a:t>Mark Rison/</a:t>
            </a:r>
            <a:r>
              <a:rPr lang="en-GB" sz="1600" dirty="0" err="1"/>
              <a:t>Sigurd</a:t>
            </a:r>
            <a:r>
              <a:rPr lang="en-GB" sz="1600" dirty="0"/>
              <a:t> CID </a:t>
            </a:r>
            <a:r>
              <a:rPr lang="en-GB" sz="1600" dirty="0" smtClean="0"/>
              <a:t>1388</a:t>
            </a:r>
          </a:p>
          <a:p>
            <a:pPr lvl="1"/>
            <a:r>
              <a:rPr lang="en-US" sz="1600" dirty="0" smtClean="0"/>
              <a:t>Guido Hiertz - CID 1195 in 11-18-1260</a:t>
            </a:r>
            <a:endParaRPr lang="en-GB" sz="1600" dirty="0" smtClean="0"/>
          </a:p>
          <a:p>
            <a:pPr lvl="1"/>
            <a:r>
              <a:rPr lang="en-US" sz="1600" dirty="0" smtClean="0"/>
              <a:t>Robert Stacey – CIDs 1080, 1081 in 11-18-1829</a:t>
            </a:r>
            <a:endParaRPr lang="en-GB" sz="1600" dirty="0"/>
          </a:p>
          <a:p>
            <a:pPr lvl="1"/>
            <a:r>
              <a:rPr lang="en-GB" sz="1600" dirty="0"/>
              <a:t>Matthew Fischer: </a:t>
            </a:r>
            <a:r>
              <a:rPr lang="en-GB" sz="1600" dirty="0" smtClean="0"/>
              <a:t>11-18-1724 11ah CIDs</a:t>
            </a:r>
            <a:endParaRPr lang="en-US" altLang="en-US" sz="1800" dirty="0"/>
          </a:p>
        </p:txBody>
      </p:sp>
      <p:sp>
        <p:nvSpPr>
          <p:cNvPr id="10" name="Rectangle 35"/>
          <p:cNvSpPr>
            <a:spLocks noChangeArrowheads="1"/>
          </p:cNvSpPr>
          <p:nvPr/>
        </p:nvSpPr>
        <p:spPr bwMode="auto">
          <a:xfrm>
            <a:off x="7008738" y="4520435"/>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a:t>
            </a:r>
          </a:p>
          <a:p>
            <a:pPr lvl="1">
              <a:lnSpc>
                <a:spcPct val="80000"/>
              </a:lnSpc>
            </a:pPr>
            <a:r>
              <a:rPr lang="en-US" altLang="en-US" sz="1600" dirty="0" smtClean="0"/>
              <a:t>Comment </a:t>
            </a:r>
            <a:r>
              <a:rPr lang="en-US" altLang="en-US" sz="1600" dirty="0" smtClean="0"/>
              <a:t>Resolution</a:t>
            </a:r>
          </a:p>
          <a:p>
            <a:pPr lvl="1">
              <a:lnSpc>
                <a:spcPct val="80000"/>
              </a:lnSpc>
            </a:pPr>
            <a:r>
              <a:rPr lang="en-US" altLang="en-US" sz="1600" dirty="0" smtClean="0"/>
              <a:t>Mark Hamilton CID 1507, 1525</a:t>
            </a:r>
            <a:endParaRPr lang="en-US" altLang="en-US" sz="1600" dirty="0" smtClean="0"/>
          </a:p>
          <a:p>
            <a:pPr lvl="1">
              <a:lnSpc>
                <a:spcPct val="80000"/>
              </a:lnSpc>
            </a:pPr>
            <a:r>
              <a:rPr lang="en-US" sz="1600" dirty="0" smtClean="0"/>
              <a:t>Motions</a:t>
            </a:r>
          </a:p>
          <a:p>
            <a:pPr lvl="1">
              <a:lnSpc>
                <a:spcPct val="80000"/>
              </a:lnSpc>
            </a:pPr>
            <a:r>
              <a:rPr lang="en-US" altLang="en-US" sz="1600" dirty="0"/>
              <a:t>Plans for </a:t>
            </a:r>
            <a:r>
              <a:rPr lang="en-US" altLang="en-US" sz="1600" dirty="0" smtClean="0"/>
              <a:t>November </a:t>
            </a:r>
            <a:r>
              <a:rPr lang="en-US" altLang="en-US" sz="1600" dirty="0"/>
              <a:t>2018 – </a:t>
            </a:r>
            <a:r>
              <a:rPr lang="en-US" altLang="en-US" sz="1600" dirty="0" smtClean="0"/>
              <a:t>January 2019, </a:t>
            </a:r>
            <a:r>
              <a:rPr lang="en-US" altLang="en-US" sz="1600" dirty="0"/>
              <a:t>Adjourn</a:t>
            </a:r>
          </a:p>
          <a:p>
            <a:pPr lvl="1">
              <a:lnSpc>
                <a:spcPct val="80000"/>
              </a:lnSpc>
            </a:pPr>
            <a:endParaRPr lang="en-US" sz="1600" dirty="0" smtClean="0"/>
          </a:p>
          <a:p>
            <a:pPr lvl="1">
              <a:lnSpc>
                <a:spcPct val="80000"/>
              </a:lnSpc>
            </a:pPr>
            <a:endParaRPr lang="en-US" sz="1600" dirty="0"/>
          </a:p>
          <a:p>
            <a:pPr lvl="1">
              <a:lnSpc>
                <a:spcPct val="80000"/>
              </a:lnSpc>
            </a:pPr>
            <a:endParaRPr lang="en-GB" sz="1600" dirty="0"/>
          </a:p>
        </p:txBody>
      </p:sp>
      <p:sp>
        <p:nvSpPr>
          <p:cNvPr id="11" name="Rectangle 35"/>
          <p:cNvSpPr>
            <a:spLocks noChangeArrowheads="1"/>
          </p:cNvSpPr>
          <p:nvPr/>
        </p:nvSpPr>
        <p:spPr bwMode="auto">
          <a:xfrm>
            <a:off x="7008738" y="3124199"/>
            <a:ext cx="5030861" cy="129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sz="1600" dirty="0" smtClean="0"/>
              <a:t>Motions</a:t>
            </a:r>
          </a:p>
          <a:p>
            <a:pPr lvl="1">
              <a:lnSpc>
                <a:spcPct val="80000"/>
              </a:lnSpc>
            </a:pPr>
            <a:r>
              <a:rPr lang="en-US" sz="1600" dirty="0" smtClean="0"/>
              <a:t>Edward AU – EDITOR2 CID 1095</a:t>
            </a: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smtClean="0"/>
              <a:t>Obsolete 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393381948"/>
              </p:ext>
            </p:extLst>
          </p:nvPr>
        </p:nvGraphicFramePr>
        <p:xfrm>
          <a:off x="1028700" y="1950720"/>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522544</TotalTime>
  <Words>1997</Words>
  <Application>Microsoft Office PowerPoint</Application>
  <PresentationFormat>Widescreen</PresentationFormat>
  <Paragraphs>417</Paragraphs>
  <Slides>21</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1"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November 2018 Agenda</vt:lpstr>
      <vt:lpstr>Abstract</vt:lpstr>
      <vt:lpstr>TGmd Agenda </vt:lpstr>
      <vt:lpstr>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in September 2018 </vt:lpstr>
      <vt:lpstr>TGmd – Snapshot slide</vt:lpstr>
      <vt:lpstr>Approve prior TGmd minutes</vt:lpstr>
      <vt:lpstr>Motion 78 – Waikoloa and teleconference CIDs </vt:lpstr>
      <vt:lpstr>Motion 79 – Teleconference Editorial items</vt:lpstr>
      <vt:lpstr>PowerPoint Presentation</vt:lpstr>
      <vt:lpstr>Motion: Ad-hoc</vt:lpstr>
      <vt:lpstr>Nov 2018 – Jan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2018</cp:keywords>
  <cp:lastModifiedBy>Stanley, Dorothy</cp:lastModifiedBy>
  <cp:revision>3374</cp:revision>
  <cp:lastPrinted>1998-02-10T13:28:06Z</cp:lastPrinted>
  <dcterms:created xsi:type="dcterms:W3CDTF">2005-01-04T21:26:55Z</dcterms:created>
  <dcterms:modified xsi:type="dcterms:W3CDTF">2018-11-05T08:54:13Z</dcterms:modified>
</cp:coreProperties>
</file>