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381" r:id="rId22"/>
    <p:sldId id="395" r:id="rId23"/>
    <p:sldId id="449" r:id="rId24"/>
    <p:sldId id="450" r:id="rId25"/>
    <p:sldId id="451" r:id="rId26"/>
    <p:sldId id="452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76" autoAdjust="0"/>
    <p:restoredTop sz="95394" autoAdjust="0"/>
  </p:normalViewPr>
  <p:slideViewPr>
    <p:cSldViewPr>
      <p:cViewPr varScale="1">
        <p:scale>
          <a:sx n="56" d="100"/>
          <a:sy n="56" d="100"/>
        </p:scale>
        <p:origin x="236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802.11-18/1710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802.11-18/1710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802.11-18/1710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66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802.11-18/1710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802.11-18/1710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2018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802.11-18/1710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802.11-18/1710r1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78-00-S1GH-sub-1ghz-sg-agenda-nov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686-00-0000-2018-09-liaison-from-3gpp-ran-re-proposed-joint-coexistence-workshop.docx" TargetMode="External"/><Relationship Id="rId7" Type="http://schemas.openxmlformats.org/officeDocument/2006/relationships/hyperlink" Target="https://mentor.ieee.org/802.11/dcn/18/11-18-1579-01-0000-2018-09-liaison-from-wba-re-mac-randomization-impact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771-01-0000-2018-10-liaison-reply-from-etsi-its-re-ngv-use-cases-and-requirements.docx" TargetMode="External"/><Relationship Id="rId5" Type="http://schemas.openxmlformats.org/officeDocument/2006/relationships/hyperlink" Target="https://mentor.ieee.org/802.11/dcn/18/11-18-1754-00-0000-2018-10-liaison-from-car-2-car-consortium-re-ngv-use-cases-and-requirements.docx" TargetMode="External"/><Relationship Id="rId4" Type="http://schemas.openxmlformats.org/officeDocument/2006/relationships/hyperlink" Target="https://mentor.ieee.org/802.11/dcn/18/11-18-1687-00-0000-2018-09-liaison-from-3gpp-ran-re-certain-channel-combinations-for-laa-in-5ghz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news/2018/ieee-802_11-extremely-high-throughput-study-group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8-1705" TargetMode="External"/><Relationship Id="rId3" Type="http://schemas.openxmlformats.org/officeDocument/2006/relationships/hyperlink" Target="https://mentor.ieee.org/802.11/dcn/11-18-1709" TargetMode="External"/><Relationship Id="rId7" Type="http://schemas.openxmlformats.org/officeDocument/2006/relationships/hyperlink" Target="https://mentor.ieee.org/802.11/dcn/11-18-1748" TargetMode="External"/><Relationship Id="rId12" Type="http://schemas.openxmlformats.org/officeDocument/2006/relationships/hyperlink" Target="https://mentor.ieee.org/802.11/dcn/11-18-141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1706" TargetMode="External"/><Relationship Id="rId11" Type="http://schemas.openxmlformats.org/officeDocument/2006/relationships/hyperlink" Target="https://mentor.ieee.org/802.11/dcn/11-18-1749" TargetMode="External"/><Relationship Id="rId5" Type="http://schemas.openxmlformats.org/officeDocument/2006/relationships/hyperlink" Target="https://mentor.ieee.org/802.11/dcn/11-18-1747" TargetMode="External"/><Relationship Id="rId10" Type="http://schemas.openxmlformats.org/officeDocument/2006/relationships/hyperlink" Target="https://mentor.ieee.org/802.11/dcn/11-18-1746" TargetMode="External"/><Relationship Id="rId4" Type="http://schemas.openxmlformats.org/officeDocument/2006/relationships/hyperlink" Target="https://mentor.ieee.org/802.11/dcn/11-18-1710" TargetMode="External"/><Relationship Id="rId9" Type="http://schemas.openxmlformats.org/officeDocument/2006/relationships/hyperlink" Target="https://mentor.ieee.org/802.11/dcn/11-18-171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142-00-0000-ieee-sa-intelligent-spectrum-allocation-and-management-statemen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November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2018-11-12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19-18/79</a:t>
            </a:r>
            <a:endParaRPr lang="en-US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dirty="0"/>
              <a:t>Meeting times: Monday PM2 (Opening Plenary), Thurs PM2 (Closing Plenary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802.19 ballot on 802.11ba Coexistence Assurance </a:t>
            </a:r>
            <a:r>
              <a:rPr lang="en-US" dirty="0"/>
              <a:t>Document</a:t>
            </a:r>
          </a:p>
          <a:p>
            <a:pPr lvl="1"/>
            <a:r>
              <a:rPr lang="en-US" dirty="0" smtClean="0"/>
              <a:t>Ballot </a:t>
            </a:r>
            <a:r>
              <a:rPr lang="en-US" dirty="0"/>
              <a:t>closed on November 5</a:t>
            </a:r>
          </a:p>
          <a:p>
            <a:pPr lvl="1"/>
            <a:r>
              <a:rPr lang="en-US" dirty="0"/>
              <a:t>Vote(Y/N/A):	19/1/0		Ballot </a:t>
            </a:r>
            <a:r>
              <a:rPr lang="en-US" dirty="0" smtClean="0"/>
              <a:t>Passed</a:t>
            </a:r>
          </a:p>
          <a:p>
            <a:pPr lvl="1"/>
            <a:r>
              <a:rPr lang="en-US" dirty="0" smtClean="0"/>
              <a:t>1 comment received</a:t>
            </a:r>
            <a:br>
              <a:rPr lang="en-US" dirty="0" smtClean="0"/>
            </a:b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Sub-1GHz Coexistence </a:t>
            </a:r>
            <a:r>
              <a:rPr lang="en-US" sz="1800" dirty="0" smtClean="0"/>
              <a:t>Study </a:t>
            </a:r>
            <a:r>
              <a:rPr lang="en-US" sz="1800" dirty="0"/>
              <a:t>Group, see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mentor.ieee.org/802.19/dcn/18/19-18-0078-00-S1GH-sub-1ghz-sg-agenda-nov.xlsx</a:t>
            </a:r>
            <a:r>
              <a:rPr lang="en-US" sz="1800" dirty="0" smtClean="0"/>
              <a:t> Wednesday AM1, AM2, PM1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704963"/>
              </p:ext>
            </p:extLst>
          </p:nvPr>
        </p:nvGraphicFramePr>
        <p:xfrm>
          <a:off x="533401" y="4114800"/>
          <a:ext cx="5181600" cy="227266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EHT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NGV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V2X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Real Time Applications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31982"/>
              </p:ext>
            </p:extLst>
          </p:nvPr>
        </p:nvGraphicFramePr>
        <p:xfrm>
          <a:off x="6324600" y="2133600"/>
          <a:ext cx="5668299" cy="2272665"/>
        </p:xfrm>
        <a:graphic>
          <a:graphicData uri="http://schemas.openxmlformats.org/drawingml/2006/table">
            <a:tbl>
              <a:tblPr/>
              <a:tblGrid>
                <a:gridCol w="827176"/>
                <a:gridCol w="1113185"/>
                <a:gridCol w="3727938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726244"/>
              </p:ext>
            </p:extLst>
          </p:nvPr>
        </p:nvGraphicFramePr>
        <p:xfrm>
          <a:off x="2954528" y="1524000"/>
          <a:ext cx="6045200" cy="3667833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542530"/>
              </p:ext>
            </p:extLst>
          </p:nvPr>
        </p:nvGraphicFramePr>
        <p:xfrm>
          <a:off x="152400" y="733482"/>
          <a:ext cx="11734800" cy="4826569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Oliver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LUO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Gaurav PATWARDHAN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EHT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OTERI</a:t>
                      </a:r>
                      <a:endParaRPr kumimoji="0" 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RTA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Allan JONES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Kate MENG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204912" y="236012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207860" y="3036081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2987724" y="4294071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Ex. High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Throughput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3340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41227" y="237734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2992868" y="497433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3003550" y="364941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Next Gen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V2X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13705" y="4868092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Real Time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Applications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(RTA)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329728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765268"/>
                <a:gridCol w="917667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TGba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09-24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1253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319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Fail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CC29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TGbb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09-15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2018-07-13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53363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80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54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319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November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364801"/>
              </p:ext>
            </p:extLst>
          </p:nvPr>
        </p:nvGraphicFramePr>
        <p:xfrm>
          <a:off x="1625600" y="1524000"/>
          <a:ext cx="9010650" cy="142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2" name="Binary Worksheet" r:id="rId4" imgW="8134474" imgH="11820571" progId="Excel.SheetBinaryMacroEnabled.12">
                  <p:embed/>
                </p:oleObj>
              </mc:Choice>
              <mc:Fallback>
                <p:oleObj name="Binary Worksheet" r:id="rId4" imgW="8134474" imgH="11820571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1524000"/>
                        <a:ext cx="9010650" cy="142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able Placeholder 2"/>
          <p:cNvPicPr>
            <a:picLocks noGrp="1" noChangeAspect="1"/>
          </p:cNvPicPr>
          <p:nvPr>
            <p:ph type="tbl" idx="1"/>
          </p:nvPr>
        </p:nvPicPr>
        <p:blipFill>
          <a:blip r:embed="rId3"/>
          <a:stretch>
            <a:fillRect/>
          </a:stretch>
        </p:blipFill>
        <p:spPr>
          <a:xfrm>
            <a:off x="2057400" y="1524000"/>
            <a:ext cx="8153400" cy="489421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38200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762003"/>
            <a:ext cx="10179142" cy="556259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sz="1800" dirty="0"/>
              <a:t>2018-09 Liaison Response from 3GPP re: 6GHz Coexistence workshop, </a:t>
            </a: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mentor.ieee.org/802.11/dcn/18/11-18-1686-00-0000-2018-09-liaison-from-3gpp-ran-re-proposed-joint-coexistence-workshop.docx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2018-09 Liaison </a:t>
            </a:r>
            <a:r>
              <a:rPr lang="en-GB" sz="1800" dirty="0"/>
              <a:t>from 3GPP RAN re: </a:t>
            </a:r>
            <a:r>
              <a:rPr lang="en-GB" sz="1800" dirty="0" smtClean="0"/>
              <a:t>certain channel combinations for LAA, </a:t>
            </a:r>
            <a:r>
              <a:rPr lang="en-GB" sz="1800" dirty="0"/>
              <a:t>see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mentor.ieee.org/802.11/dcn/18/11-18-1687-00-0000-2018-09-liaison-from-3gpp-ran-re-certain-channel-combinations-for-laa-in-5ghz.docx</a:t>
            </a:r>
            <a:r>
              <a:rPr lang="en-GB" sz="1800" dirty="0" smtClean="0"/>
              <a:t> </a:t>
            </a:r>
            <a:endParaRPr lang="en-GB" sz="1800" dirty="0"/>
          </a:p>
          <a:p>
            <a:r>
              <a:rPr lang="en-GB" sz="1800" dirty="0" smtClean="0"/>
              <a:t>2018-10 </a:t>
            </a:r>
            <a:r>
              <a:rPr lang="en-GB" sz="1800" dirty="0" smtClean="0"/>
              <a:t>Liaison response </a:t>
            </a:r>
            <a:r>
              <a:rPr lang="en-GB" sz="1800" dirty="0"/>
              <a:t>from </a:t>
            </a:r>
            <a:r>
              <a:rPr lang="en-GB" sz="1800" dirty="0" smtClean="0"/>
              <a:t>CAR 2 </a:t>
            </a:r>
            <a:r>
              <a:rPr lang="en-GB" sz="1800" dirty="0"/>
              <a:t>CAR Consortium, see </a:t>
            </a:r>
            <a:r>
              <a:rPr lang="en-GB" sz="1800" dirty="0">
                <a:hlinkClick r:id="rId5"/>
              </a:rPr>
              <a:t>https://</a:t>
            </a:r>
            <a:r>
              <a:rPr lang="en-GB" sz="1800" dirty="0" smtClean="0">
                <a:hlinkClick r:id="rId5"/>
              </a:rPr>
              <a:t>mentor.ieee.org/802.11/dcn/18/11-18-1754-00-0000-2018-10-liaison-from-car-2-car-consortium-re-ngv-use-cases-and-requirements.docx</a:t>
            </a:r>
            <a:r>
              <a:rPr lang="en-GB" sz="1800" dirty="0" smtClean="0"/>
              <a:t> </a:t>
            </a:r>
            <a:br>
              <a:rPr lang="en-GB" sz="1800" dirty="0" smtClean="0"/>
            </a:br>
            <a:r>
              <a:rPr lang="en-GB" sz="1800" dirty="0" smtClean="0"/>
              <a:t>NGV will consider</a:t>
            </a:r>
          </a:p>
          <a:p>
            <a:r>
              <a:rPr lang="en-US" sz="1800" dirty="0" smtClean="0"/>
              <a:t>2018-10 Liaison </a:t>
            </a:r>
            <a:r>
              <a:rPr lang="en-US" sz="1800" dirty="0"/>
              <a:t>from ETSI, </a:t>
            </a:r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mentor.ieee.org/802.11/dcn/18/11-18-1771-01-0000-2018-10-liaison-reply-from-etsi-its-re-ngv-use-cases-and-requirements.docx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2018-11 Liaison statement from Wi-Fi Alliance – to be posted 11-18-1843</a:t>
            </a:r>
            <a:endParaRPr lang="en-GB" sz="1800" dirty="0" smtClean="0"/>
          </a:p>
          <a:p>
            <a:r>
              <a:rPr lang="en-US" sz="1800" dirty="0" smtClean="0"/>
              <a:t>2018-09 in progress</a:t>
            </a:r>
          </a:p>
          <a:p>
            <a:pPr lvl="1"/>
            <a:r>
              <a:rPr lang="en-US" sz="1400" dirty="0" smtClean="0"/>
              <a:t>Liaison statement from WBA on MAC randomization impacts, see </a:t>
            </a: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mentor.ieee.org/802.11/dcn/18/11-18-1579-01-0000-2018-09-liaison-from-wba-re-mac-randomization-impacts.docx</a:t>
            </a:r>
            <a:r>
              <a:rPr lang="en-US" sz="1400" dirty="0" smtClean="0"/>
              <a:t> </a:t>
            </a:r>
            <a:endParaRPr lang="en-GB" sz="14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September - November 2018 EC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EHT Study Group and RTA TIG Press Release approval, </a:t>
            </a:r>
            <a:r>
              <a:rPr lang="en-GB" sz="2800" u="sng" dirty="0">
                <a:hlinkClick r:id="rId2"/>
              </a:rPr>
              <a:t>https://standards.ieee.org/news/2018/ieee-802_11-extremely-high-throughput-study-group.html</a:t>
            </a: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Pending </a:t>
            </a:r>
            <a:r>
              <a:rPr lang="en-US" altLang="en-US" sz="2800" dirty="0"/>
              <a:t>for November 2018</a:t>
            </a:r>
          </a:p>
          <a:p>
            <a:r>
              <a:rPr lang="en-US" altLang="en-US" sz="2800" dirty="0" smtClean="0"/>
              <a:t>P802.11bc </a:t>
            </a:r>
            <a:r>
              <a:rPr lang="en-US" altLang="en-US" sz="2800" dirty="0"/>
              <a:t>Broadcast </a:t>
            </a:r>
            <a:r>
              <a:rPr lang="en-US" altLang="en-US" sz="2800" dirty="0" smtClean="0"/>
              <a:t>Services</a:t>
            </a:r>
          </a:p>
          <a:p>
            <a:r>
              <a:rPr lang="en-US" altLang="en-US" sz="2800" dirty="0" smtClean="0"/>
              <a:t>P802.11bd </a:t>
            </a:r>
            <a:r>
              <a:rPr lang="en-US" altLang="en-US" sz="2800" dirty="0"/>
              <a:t>Next Generation </a:t>
            </a:r>
            <a:r>
              <a:rPr lang="en-US" altLang="en-US" sz="2800" dirty="0" smtClean="0"/>
              <a:t>V2X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altLang="en-US" sz="2800" dirty="0" smtClean="0"/>
              <a:t>P802.11ax PAR Extension approved 2018-09-27</a:t>
            </a:r>
          </a:p>
          <a:p>
            <a:endParaRPr lang="en-US" altLang="en-US" sz="2800" dirty="0" smtClean="0"/>
          </a:p>
          <a:p>
            <a:endParaRPr lang="en-US" altLang="en-US" sz="2800" dirty="0"/>
          </a:p>
          <a:p>
            <a:pPr marL="0" indent="0">
              <a:buNone/>
            </a:pPr>
            <a:r>
              <a:rPr lang="en-US" altLang="en-US" sz="2800" dirty="0" smtClean="0"/>
              <a:t>Pending for December 2018</a:t>
            </a:r>
            <a:endParaRPr lang="en-GB" altLang="en-US" sz="2800" dirty="0" smtClean="0"/>
          </a:p>
          <a:p>
            <a:r>
              <a:rPr lang="en-US" altLang="en-US" sz="2800" dirty="0" smtClean="0"/>
              <a:t>P802.11bc Broadcast Services </a:t>
            </a:r>
          </a:p>
          <a:p>
            <a:r>
              <a:rPr lang="en-US" altLang="en-US" sz="2800" dirty="0" smtClean="0"/>
              <a:t>P802.11bd Next Generation V2X 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16016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https://mentor.ieee.org/802.11/dcn/11-18-1709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https://mentor.ieee.org/802.11/dcn/11-18-1710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https://mentor.ieee.org/802.11/dcn/11-18-1747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https://mentor.ieee.org/802.11/dcn/11-18-1706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https://mentor.ieee.org/802.11/dcn/11-18-1748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https://mentor.ieee.org/802.11/dcn/11-18-1705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https://mentor.ieee.org/802.11/dcn/11-18-1711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https://mentor.ieee.org/802.11/dcn/11-18-1746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https://mentor.ieee.org/802.11/dcn/11-18-1749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https://mentor.ieee.org/802.11/dcn/11-18-1414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18-18/143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Tuesday AM2, Thursday AM1,  </a:t>
            </a:r>
            <a:r>
              <a:rPr lang="en-US" altLang="en-US" dirty="0" smtClean="0"/>
              <a:t>potentially AM2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ITU Region 3 Presentation from Masanori </a:t>
            </a:r>
            <a:r>
              <a:rPr lang="en-US" altLang="en-US" dirty="0" err="1" smtClean="0"/>
              <a:t>Kodo</a:t>
            </a:r>
            <a:r>
              <a:rPr lang="en-US" altLang="en-US" dirty="0" smtClean="0"/>
              <a:t>, Deputy Secretary General of APT, Asia-Pacific </a:t>
            </a:r>
            <a:r>
              <a:rPr lang="en-US" altLang="en-US" dirty="0" err="1" smtClean="0"/>
              <a:t>Telecommunity</a:t>
            </a:r>
            <a:r>
              <a:rPr lang="en-US" altLang="en-US" dirty="0" smtClean="0"/>
              <a:t> (APT)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6GHz Spectrum FCC comments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IEEE </a:t>
            </a:r>
            <a:r>
              <a:rPr lang="en-US" altLang="en-US" dirty="0" smtClean="0"/>
              <a:t>Position on Intelligent Spectrum allocation published: </a:t>
            </a:r>
            <a:r>
              <a:rPr lang="en-US" altLang="en-US" dirty="0">
                <a:hlinkClick r:id="rId2"/>
              </a:rPr>
              <a:t>https://</a:t>
            </a:r>
            <a:r>
              <a:rPr lang="en-US" altLang="en-US" dirty="0" smtClean="0">
                <a:hlinkClick r:id="rId2"/>
              </a:rPr>
              <a:t>mentor.ieee.org/802.18/dcn/18/18-18-0142-00-0000-ieee-sa-intelligent-spectrum-allocation-and-management-statement.pdf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102001</TotalTime>
  <Words>1617</Words>
  <Application>Microsoft Office PowerPoint</Application>
  <PresentationFormat>Widescreen</PresentationFormat>
  <Paragraphs>595</Paragraphs>
  <Slides>25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802.11 Working Group Opening Report November 2018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 by country and region</vt:lpstr>
      <vt:lpstr>PowerPoint Presentation</vt:lpstr>
      <vt:lpstr>PowerPoint Presentation</vt:lpstr>
      <vt:lpstr>Membership – Historic Data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2018</cp:keywords>
  <cp:lastModifiedBy>Stanley, Dorothy</cp:lastModifiedBy>
  <cp:revision>2004</cp:revision>
  <cp:lastPrinted>1998-02-10T13:28:06Z</cp:lastPrinted>
  <dcterms:created xsi:type="dcterms:W3CDTF">1998-02-10T13:07:52Z</dcterms:created>
  <dcterms:modified xsi:type="dcterms:W3CDTF">2018-11-12T09:48:24Z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