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27"/>
  </p:notesMasterIdLst>
  <p:handoutMasterIdLst>
    <p:handoutMasterId r:id="rId28"/>
  </p:handoutMasterIdLst>
  <p:sldIdLst>
    <p:sldId id="256" r:id="rId2"/>
    <p:sldId id="257" r:id="rId3"/>
    <p:sldId id="285" r:id="rId4"/>
    <p:sldId id="274" r:id="rId5"/>
    <p:sldId id="277" r:id="rId6"/>
    <p:sldId id="286" r:id="rId7"/>
    <p:sldId id="275"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276" r:id="rId23"/>
    <p:sldId id="284" r:id="rId24"/>
    <p:sldId id="283" r:id="rId25"/>
    <p:sldId id="2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60" autoAdjust="0"/>
    <p:restoredTop sz="86398" autoAdjust="0"/>
  </p:normalViewPr>
  <p:slideViewPr>
    <p:cSldViewPr>
      <p:cViewPr varScale="1">
        <p:scale>
          <a:sx n="62" d="100"/>
          <a:sy n="62" d="100"/>
        </p:scale>
        <p:origin x="1236" y="72"/>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802-11-18-1707r1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802-11-18-1707r1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802-11-18-1707r1</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802-11-18-1707r1</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802-11-18-1707r1</a:t>
            </a:r>
          </a:p>
        </p:txBody>
      </p:sp>
      <p:sp>
        <p:nvSpPr>
          <p:cNvPr id="5" name="Date Placeholder 4"/>
          <p:cNvSpPr>
            <a:spLocks noGrp="1"/>
          </p:cNvSpPr>
          <p:nvPr>
            <p:ph type="dt" idx="11"/>
          </p:nvPr>
        </p:nvSpPr>
        <p:spPr/>
        <p:txBody>
          <a:bodyPr/>
          <a:lstStyle/>
          <a:p>
            <a:r>
              <a:rPr lang="en-US"/>
              <a:t>November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full title has to be listed in 8.1</a:t>
            </a:r>
          </a:p>
          <a:p>
            <a:endParaRPr lang="en-US" dirty="0"/>
          </a:p>
        </p:txBody>
      </p:sp>
      <p:sp>
        <p:nvSpPr>
          <p:cNvPr id="4" name="Header Placeholder 3"/>
          <p:cNvSpPr>
            <a:spLocks noGrp="1"/>
          </p:cNvSpPr>
          <p:nvPr>
            <p:ph type="hdr" idx="10"/>
          </p:nvPr>
        </p:nvSpPr>
        <p:spPr/>
        <p:txBody>
          <a:bodyPr/>
          <a:lstStyle/>
          <a:p>
            <a:r>
              <a:rPr lang="en-US"/>
              <a:t>doc.: IEEE 802-11-18-1707r1</a:t>
            </a:r>
          </a:p>
        </p:txBody>
      </p:sp>
      <p:sp>
        <p:nvSpPr>
          <p:cNvPr id="5" name="Date Placeholder 4"/>
          <p:cNvSpPr>
            <a:spLocks noGrp="1"/>
          </p:cNvSpPr>
          <p:nvPr>
            <p:ph type="dt" idx="11"/>
          </p:nvPr>
        </p:nvSpPr>
        <p:spPr/>
        <p:txBody>
          <a:bodyPr/>
          <a:lstStyle/>
          <a:p>
            <a:r>
              <a:rPr lang="en-US"/>
              <a:t>November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584905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802-11-18-1707r1</a:t>
            </a:r>
          </a:p>
        </p:txBody>
      </p:sp>
      <p:sp>
        <p:nvSpPr>
          <p:cNvPr id="5" name="Date Placeholder 4"/>
          <p:cNvSpPr>
            <a:spLocks noGrp="1"/>
          </p:cNvSpPr>
          <p:nvPr>
            <p:ph type="dt" idx="11"/>
          </p:nvPr>
        </p:nvSpPr>
        <p:spPr/>
        <p:txBody>
          <a:bodyPr/>
          <a:lstStyle/>
          <a:p>
            <a:r>
              <a:rPr lang="en-US"/>
              <a:t>November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802-11-18-1707r1</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2018</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2018</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2018</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2018</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2018</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11-18-1707r1</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18/ec-18-0178-00-00EC-ieee-p802-3cs-draft-csd.pdf" TargetMode="External"/><Relationship Id="rId2" Type="http://schemas.openxmlformats.org/officeDocument/2006/relationships/hyperlink" Target="https://mentor.ieee.org/802-ec/dcn/18/ec-18-0177-00-00EC-ieee-p802-3cs-draft-pa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1/files/public/docs2018/de-draft-CSD-0918-v01.pdf" TargetMode="External"/><Relationship Id="rId2" Type="http://schemas.openxmlformats.org/officeDocument/2006/relationships/hyperlink" Target="http://www.ieee802.org/1/files/public/docs2018/de-draft-PAR-0918-v01.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files/public/docs2018/df-draft-CSD-0918-v01.pdf" TargetMode="External"/><Relationship Id="rId2" Type="http://schemas.openxmlformats.org/officeDocument/2006/relationships/hyperlink" Target="http://www.ieee802.org/1/files/public/docs2018/df-draft-PAR-0918-v01.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files/public/docs2018/dg-draft-CSD-0918-v01.pdf" TargetMode="External"/><Relationship Id="rId2" Type="http://schemas.openxmlformats.org/officeDocument/2006/relationships/hyperlink" Target="http://www.ieee802.org/1/files/public/docs2018/dg-draft-PAR-0918-v01.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9/dcn/18/19-18-0072-02-S1GH-draft-csd-for-s1gh.docx" TargetMode="External"/><Relationship Id="rId2" Type="http://schemas.openxmlformats.org/officeDocument/2006/relationships/hyperlink" Target="https://mentor.ieee.org/802.19/dcn/18/19-18-0073-03-S1GH-s1gh-draft-par.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2/dcn/18/22-18-0041-00-0000-802-22-revision-par-extension.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2/dcn/18/22-18-0040-00-0000-802-22-3-par-extension-reques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3/ad_hoc/ngrates/public/18_09/IC15-005_NEA_2018_Status%20Report_Nov18_draft_NEA.pdf" TargetMode="External"/><Relationship Id="rId2" Type="http://schemas.openxmlformats.org/officeDocument/2006/relationships/hyperlink" Target="https://mentor.ieee.org/802-ec/dcn/18/ec-18-0179-00-00EC-ieee-802-3-new-ethernet-applications-icaid.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18/11-18-01245-00-0PAR-minutes-July-2018-session.docx"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mentor.ieee.org/802-ec/dcn/18/ec-18-0172-00-00EC-ieee-p802-3ca-draft-par-modification-request.pdf" TargetMode="External"/><Relationship Id="rId13" Type="http://schemas.openxmlformats.org/officeDocument/2006/relationships/hyperlink" Target="https://mentor.ieee.org/802-ec/dcn/18/ec-18-0177-00-00EC-ieee-p802-3cs-draft-par.pdf" TargetMode="External"/><Relationship Id="rId18" Type="http://schemas.openxmlformats.org/officeDocument/2006/relationships/hyperlink" Target="https://mentor.ieee.org/802.11/dcn/18/11-18-0826-08-0bcs-a-csd-proposal-for-bcs.docx" TargetMode="External"/><Relationship Id="rId3" Type="http://schemas.openxmlformats.org/officeDocument/2006/relationships/hyperlink" Target="http://www.ieee802.org/1/files/public/docs2018/de-draft-CSD-0918-v01.pdf" TargetMode="External"/><Relationship Id="rId21" Type="http://schemas.openxmlformats.org/officeDocument/2006/relationships/hyperlink" Target="https://mentor.ieee.org/802.19/dcn/18/19-18-0073-03-S1GH-s1gh-draft-par.pdf" TargetMode="External"/><Relationship Id="rId7" Type="http://schemas.openxmlformats.org/officeDocument/2006/relationships/hyperlink" Target="http://www.ieee802.org/1/files/public/docs2018/dg-draft-CSD-0918-v01.pdf" TargetMode="External"/><Relationship Id="rId12" Type="http://schemas.openxmlformats.org/officeDocument/2006/relationships/hyperlink" Target="https://mentor.ieee.org/802-ec/dcn/18/ec-18-0176-01-00EC-ieee-p802-3cp-draft-csd.pdf" TargetMode="External"/><Relationship Id="rId17" Type="http://schemas.openxmlformats.org/officeDocument/2006/relationships/hyperlink" Target="https://mentor.ieee.org/802.11/dcn/18/11-18-0825-08-0bcs-a-par-proposal-for-bcs.docx" TargetMode="External"/><Relationship Id="rId2" Type="http://schemas.openxmlformats.org/officeDocument/2006/relationships/hyperlink" Target="http://www.ieee802.org/1/files/public/docs2018/de-draft-PAR-0918-v01.pdf" TargetMode="External"/><Relationship Id="rId16" Type="http://schemas.openxmlformats.org/officeDocument/2006/relationships/hyperlink" Target="http://www.ieee802.org/3/ad_hoc/ngrates/public/18_09/IC15-005_NEA_2018_Status%20Report_Nov18_draft_NEA.pdf" TargetMode="External"/><Relationship Id="rId20" Type="http://schemas.openxmlformats.org/officeDocument/2006/relationships/hyperlink" Target="https://mentor.ieee.org/802.11/dcn/18/11-18-0862-03-0ngv-ieee-802-11-ngv-sg-proposed-csd.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8/dg-draft-PAR-0918-v01.pdf" TargetMode="External"/><Relationship Id="rId11" Type="http://schemas.openxmlformats.org/officeDocument/2006/relationships/hyperlink" Target="https://mentor.ieee.org/802-ec/dcn/18/ec-18-0175-00-00EC-ieee-p802-3cp-draft-par.pdf" TargetMode="External"/><Relationship Id="rId24" Type="http://schemas.openxmlformats.org/officeDocument/2006/relationships/hyperlink" Target="https://mentor.ieee.org/802.22/dcn/18/22-18-0040-00-0000-802-22-3-par-extension-request.pdf" TargetMode="External"/><Relationship Id="rId5" Type="http://schemas.openxmlformats.org/officeDocument/2006/relationships/hyperlink" Target="http://www.ieee802.org/1/files/public/docs2018/df-draft-CSD-0918-v01.pdf" TargetMode="External"/><Relationship Id="rId15" Type="http://schemas.openxmlformats.org/officeDocument/2006/relationships/hyperlink" Target="https://mentor.ieee.org/802-ec/dcn/18/ec-18-0179-00-00EC-ieee-802-3-new-ethernet-applications-icaid.pdf" TargetMode="External"/><Relationship Id="rId23" Type="http://schemas.openxmlformats.org/officeDocument/2006/relationships/hyperlink" Target="https://mentor.ieee.org/802.22/dcn/18/22-18-0041-00-0000-802-22-revision-par-extension.pdf" TargetMode="External"/><Relationship Id="rId10" Type="http://schemas.openxmlformats.org/officeDocument/2006/relationships/hyperlink" Target="https://mentor.ieee.org/802-ec/dcn/18/ec-18-0173-01-00EC-ieee-p802-3ca-draft-modified-csd.pdf" TargetMode="External"/><Relationship Id="rId19" Type="http://schemas.openxmlformats.org/officeDocument/2006/relationships/hyperlink" Target="https://mentor.ieee.org/802.11/dcn/18/11-18-0861-08-0ngv-ieee-802-11-ngv-sg-proposed-par.docx" TargetMode="External"/><Relationship Id="rId4" Type="http://schemas.openxmlformats.org/officeDocument/2006/relationships/hyperlink" Target="http://www.ieee802.org/1/files/public/docs2018/df-draft-PAR-0918-v01.pdf" TargetMode="External"/><Relationship Id="rId9" Type="http://schemas.openxmlformats.org/officeDocument/2006/relationships/hyperlink" Target="https://mentor.ieee.org/802-ec/dcn/18/ec-18-0174-00-00EC-ieee-p802-3ca-draft-par-extension-request.pdf" TargetMode="External"/><Relationship Id="rId14" Type="http://schemas.openxmlformats.org/officeDocument/2006/relationships/hyperlink" Target="https://mentor.ieee.org/802-ec/dcn/18/ec-18-0178-00-00EC-ieee-p802-3cs-draft-csd.pdf" TargetMode="External"/><Relationship Id="rId22" Type="http://schemas.openxmlformats.org/officeDocument/2006/relationships/hyperlink" Target="https://mentor.ieee.org/802.19/dcn/18/19-18-0072-02-S1GH-draft-csd-for-s1gh.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8/11-18-01245-00-0PAR-minutes-July-2018-session.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ec/dcn/18/ec-18-0178-00-00EC-ieee-p802-3cs-draft-csd.pdf" TargetMode="External"/><Relationship Id="rId13" Type="http://schemas.openxmlformats.org/officeDocument/2006/relationships/hyperlink" Target="http://www.ieee802.org/1/files/public/docs2018/dg-draft-PAR-0918-v01.pdf" TargetMode="External"/><Relationship Id="rId18" Type="http://schemas.openxmlformats.org/officeDocument/2006/relationships/hyperlink" Target="https://mentor.ieee.org/802.22/dcn/18/22-18-0040-00-0000-802-22-3-par-extension-request.pdf" TargetMode="External"/><Relationship Id="rId3" Type="http://schemas.openxmlformats.org/officeDocument/2006/relationships/hyperlink" Target="https://mentor.ieee.org/802-ec/dcn/18/ec-18-0174-00-00EC-ieee-p802-3ca-draft-par-extension-request.pdf" TargetMode="External"/><Relationship Id="rId7" Type="http://schemas.openxmlformats.org/officeDocument/2006/relationships/hyperlink" Target="https://mentor.ieee.org/802-ec/dcn/18/ec-18-0177-00-00EC-ieee-p802-3cs-draft-par.pdf" TargetMode="External"/><Relationship Id="rId12" Type="http://schemas.openxmlformats.org/officeDocument/2006/relationships/hyperlink" Target="http://www.ieee802.org/1/files/public/docs2018/df-draft-CSD-0918-v01.pdf" TargetMode="External"/><Relationship Id="rId17" Type="http://schemas.openxmlformats.org/officeDocument/2006/relationships/hyperlink" Target="https://mentor.ieee.org/802.22/dcn/18/22-18-0041-00-0000-802-22-revision-par-extension.pdf" TargetMode="External"/><Relationship Id="rId2" Type="http://schemas.openxmlformats.org/officeDocument/2006/relationships/hyperlink" Target="https://mentor.ieee.org/802-ec/dcn/18/ec-18-0172-00-00EC-ieee-p802-3ca-draft-par-modification-request.pdf" TargetMode="External"/><Relationship Id="rId16" Type="http://schemas.openxmlformats.org/officeDocument/2006/relationships/hyperlink" Target="https://mentor.ieee.org/802.19/dcn/18/19-18-0072-02-S1GH-draft-csd-for-s1gh.docx" TargetMode="External"/><Relationship Id="rId20" Type="http://schemas.openxmlformats.org/officeDocument/2006/relationships/hyperlink" Target="http://www.ieee802.org/3/ad_hoc/ngrates/public/18_09/IC15-005_NEA_2018_Status%20Report_Nov18_draft_NEA.pdf" TargetMode="External"/><Relationship Id="rId1" Type="http://schemas.openxmlformats.org/officeDocument/2006/relationships/slideLayout" Target="../slideLayouts/slideLayout2.xml"/><Relationship Id="rId6" Type="http://schemas.openxmlformats.org/officeDocument/2006/relationships/hyperlink" Target="https://mentor.ieee.org/802-ec/dcn/18/ec-18-0176-01-00EC-ieee-p802-3cp-draft-csd.pdf" TargetMode="External"/><Relationship Id="rId11" Type="http://schemas.openxmlformats.org/officeDocument/2006/relationships/hyperlink" Target="http://www.ieee802.org/1/files/public/docs2018/df-draft-PAR-0918-v01.pdf" TargetMode="External"/><Relationship Id="rId5" Type="http://schemas.openxmlformats.org/officeDocument/2006/relationships/hyperlink" Target="https://mentor.ieee.org/802-ec/dcn/18/ec-18-0175-00-00EC-ieee-p802-3cp-draft-par.pdf" TargetMode="External"/><Relationship Id="rId15" Type="http://schemas.openxmlformats.org/officeDocument/2006/relationships/hyperlink" Target="https://mentor.ieee.org/802.19/dcn/18/19-18-0073-03-S1GH-s1gh-draft-par.pdf" TargetMode="External"/><Relationship Id="rId10" Type="http://schemas.openxmlformats.org/officeDocument/2006/relationships/hyperlink" Target="http://www.ieee802.org/1/files/public/docs2018/de-draft-CSD-0918-v01.pdf" TargetMode="External"/><Relationship Id="rId19" Type="http://schemas.openxmlformats.org/officeDocument/2006/relationships/hyperlink" Target="https://mentor.ieee.org/802-ec/dcn/18/ec-18-0179-00-00EC-ieee-802-3-new-ethernet-applications-icaid.pdf" TargetMode="External"/><Relationship Id="rId4" Type="http://schemas.openxmlformats.org/officeDocument/2006/relationships/hyperlink" Target="https://mentor.ieee.org/802-ec/dcn/18/ec-18-0173-01-00EC-ieee-p802-3ca-draft-modified-csd.pdf" TargetMode="External"/><Relationship Id="rId9" Type="http://schemas.openxmlformats.org/officeDocument/2006/relationships/hyperlink" Target="http://www.ieee802.org/1/files/public/docs2018/de-draft-PAR-0918-v01.pdf" TargetMode="External"/><Relationship Id="rId14" Type="http://schemas.openxmlformats.org/officeDocument/2006/relationships/hyperlink" Target="http://www.ieee802.org/1/files/public/docs2018/dg-draft-CSD-0918-v01.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ec/dcn/18/ec-18-0174-00-00EC-ieee-p802-3ca-draft-par-extension-request.pdf" TargetMode="External"/><Relationship Id="rId2" Type="http://schemas.openxmlformats.org/officeDocument/2006/relationships/hyperlink" Target="https://mentor.ieee.org/802-ec/dcn/18/ec-18-0172-00-00EC-ieee-p802-3ca-draft-par-modification-request.pdf" TargetMode="External"/><Relationship Id="rId1" Type="http://schemas.openxmlformats.org/officeDocument/2006/relationships/slideLayout" Target="../slideLayouts/slideLayout2.xml"/><Relationship Id="rId4" Type="http://schemas.openxmlformats.org/officeDocument/2006/relationships/hyperlink" Target="https://mentor.ieee.org/802-ec/dcn/18/ec-18-0173-01-00EC-ieee-p802-3ca-draft-modified-csd.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18/ec-18-0176-01-00EC-ieee-p802-3cp-draft-csd.pdf" TargetMode="External"/><Relationship Id="rId2" Type="http://schemas.openxmlformats.org/officeDocument/2006/relationships/hyperlink" Target="https://mentor.ieee.org/802-ec/dcn/18/ec-18-0175-00-00EC-ieee-p802-3cp-draft-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SC - Meeting Agenda and Comment slides   - November 2018 – Bangkok</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2018-10-13</a:t>
            </a:r>
          </a:p>
        </p:txBody>
      </p:sp>
      <p:sp>
        <p:nvSpPr>
          <p:cNvPr id="6" name="Date Placeholder 3"/>
          <p:cNvSpPr>
            <a:spLocks noGrp="1"/>
          </p:cNvSpPr>
          <p:nvPr>
            <p:ph type="dt" idx="10"/>
          </p:nvPr>
        </p:nvSpPr>
        <p:spPr/>
        <p:txBody>
          <a:bodyPr/>
          <a:lstStyle/>
          <a:p>
            <a:r>
              <a:rPr lang="en-US"/>
              <a:t>November 2018</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3242"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DAAC7-7915-4552-9617-731F1DD22412}"/>
              </a:ext>
            </a:extLst>
          </p:cNvPr>
          <p:cNvSpPr>
            <a:spLocks noGrp="1"/>
          </p:cNvSpPr>
          <p:nvPr>
            <p:ph type="title"/>
          </p:nvPr>
        </p:nvSpPr>
        <p:spPr/>
        <p:txBody>
          <a:bodyPr/>
          <a:lstStyle/>
          <a:p>
            <a:r>
              <a:rPr lang="en-US" dirty="0"/>
              <a:t>802.3cs – Amendment: Increased-reach Ethernet optical subscriber access (Super-PON) ,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A4A2340F-C35C-43FF-BACF-B0123FA5ED66}"/>
              </a:ext>
            </a:extLst>
          </p:cNvPr>
          <p:cNvSpPr>
            <a:spLocks noGrp="1"/>
          </p:cNvSpPr>
          <p:nvPr>
            <p:ph idx="1"/>
          </p:nvPr>
        </p:nvSpPr>
        <p:spPr/>
        <p:txBody>
          <a:bodyPr/>
          <a:lstStyle/>
          <a:p>
            <a:r>
              <a:rPr lang="en-US" b="0" dirty="0"/>
              <a:t>PAR 2.1- missing the word “Amendment:” in the title.</a:t>
            </a:r>
          </a:p>
          <a:p>
            <a:r>
              <a:rPr lang="en-US" b="0" dirty="0"/>
              <a:t>PAR 5.2.b-  Suggested Change “The scope of this project is to amend IEEE </a:t>
            </a:r>
            <a:r>
              <a:rPr lang="en-US" b="0" dirty="0" err="1"/>
              <a:t>Std</a:t>
            </a:r>
            <a:r>
              <a:rPr lang="en-US" b="0" dirty="0"/>
              <a:t> 802.3 to add physical layer…” to “This amendment adds physical layer”</a:t>
            </a:r>
          </a:p>
          <a:p>
            <a:endParaRPr lang="en-US" b="0" dirty="0"/>
          </a:p>
          <a:p>
            <a:r>
              <a:rPr lang="en-US" b="0" dirty="0"/>
              <a:t>PAR 5.6 -  Add a missing Stakeholder that was listed in the CSD </a:t>
            </a:r>
            <a:r>
              <a:rPr lang="en-US" dirty="0"/>
              <a:t>“</a:t>
            </a:r>
            <a:r>
              <a:rPr lang="en-US" b="0" dirty="0"/>
              <a:t>Municipal and independent operators”</a:t>
            </a:r>
          </a:p>
          <a:p>
            <a:endParaRPr lang="en-US" b="0" dirty="0"/>
          </a:p>
          <a:p>
            <a:r>
              <a:rPr lang="en-US" b="0" dirty="0"/>
              <a:t>CSD Broad Market Potential -  Add to the list of potential user groups to make the stakeholder list consistent. – add “subscribers.”</a:t>
            </a:r>
          </a:p>
          <a:p>
            <a:endParaRPr lang="en-US" b="0" dirty="0"/>
          </a:p>
          <a:p>
            <a:endParaRPr lang="en-US" dirty="0"/>
          </a:p>
        </p:txBody>
      </p:sp>
      <p:sp>
        <p:nvSpPr>
          <p:cNvPr id="4" name="Date Placeholder 3">
            <a:extLst>
              <a:ext uri="{FF2B5EF4-FFF2-40B4-BE49-F238E27FC236}">
                <a16:creationId xmlns:a16="http://schemas.microsoft.com/office/drawing/2014/main" id="{97F4E887-DC59-41BB-B7B5-F3957F45D5F8}"/>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EF131D7E-8CEE-40C0-ADB8-9394680D6D1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583EA0B-98F4-437C-B2FD-9DA16D3641E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371707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01A5D-1E4D-4045-8275-80E016C8CDDF}"/>
              </a:ext>
            </a:extLst>
          </p:cNvPr>
          <p:cNvSpPr>
            <a:spLocks noGrp="1"/>
          </p:cNvSpPr>
          <p:nvPr>
            <p:ph type="title"/>
          </p:nvPr>
        </p:nvSpPr>
        <p:spPr>
          <a:xfrm>
            <a:off x="914402" y="685803"/>
            <a:ext cx="10361084" cy="654965"/>
          </a:xfrm>
        </p:spPr>
        <p:txBody>
          <a:bodyPr/>
          <a:lstStyle/>
          <a:p>
            <a:r>
              <a:rPr lang="en-US" sz="2400" dirty="0"/>
              <a:t>802.1CMde - Amendment: Enhancements for Fronthaul Interface, Synchronization, and Synchronization Standards,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A553D90B-EA6F-4E7E-96EA-E44751A4620D}"/>
              </a:ext>
            </a:extLst>
          </p:cNvPr>
          <p:cNvSpPr>
            <a:spLocks noGrp="1"/>
          </p:cNvSpPr>
          <p:nvPr>
            <p:ph idx="1"/>
          </p:nvPr>
        </p:nvSpPr>
        <p:spPr>
          <a:xfrm>
            <a:off x="914402" y="1419349"/>
            <a:ext cx="10361084" cy="4961980"/>
          </a:xfrm>
        </p:spPr>
        <p:txBody>
          <a:bodyPr/>
          <a:lstStyle/>
          <a:p>
            <a:r>
              <a:rPr lang="en-US" b="0" dirty="0"/>
              <a:t>2.1- Suggested change </a:t>
            </a:r>
          </a:p>
          <a:p>
            <a:r>
              <a:rPr lang="en-US" b="0" dirty="0"/>
              <a:t>“Amendment: Enhancements for Fronthaul Interface, Synchronization, and </a:t>
            </a:r>
            <a:r>
              <a:rPr lang="en-US" b="0" dirty="0" err="1"/>
              <a:t>Syntonization</a:t>
            </a:r>
            <a:r>
              <a:rPr lang="en-US" b="0" dirty="0"/>
              <a:t> Standards” to </a:t>
            </a:r>
          </a:p>
          <a:p>
            <a:r>
              <a:rPr lang="en-US" b="0" dirty="0"/>
              <a:t>“Amendment: Enhancements to Fronthaul profiles to support new Fronthaul, Synchronization, and </a:t>
            </a:r>
            <a:r>
              <a:rPr lang="en-US" b="0" dirty="0" err="1"/>
              <a:t>Syntonization</a:t>
            </a:r>
            <a:r>
              <a:rPr lang="en-US" b="0" dirty="0"/>
              <a:t> Standards”</a:t>
            </a:r>
          </a:p>
          <a:p>
            <a:r>
              <a:rPr lang="en-US" b="0" dirty="0"/>
              <a:t>5.2.b - The first sentence is broad enough that the second sentence is not needed.  Delete “This amendment also addresses errors and omissions in existing content.”</a:t>
            </a:r>
          </a:p>
          <a:p>
            <a:r>
              <a:rPr lang="en-US" b="0" dirty="0"/>
              <a:t>5.2b -  Change the first sentence “This amendment defines enhancements to fronthaul profiles in order to address new developments in fronthaul interface standards, and related synchronization and </a:t>
            </a:r>
            <a:r>
              <a:rPr lang="en-US" b="0" dirty="0" err="1"/>
              <a:t>syntonization</a:t>
            </a:r>
            <a:r>
              <a:rPr lang="en-US" b="0" dirty="0"/>
              <a:t> standards”</a:t>
            </a:r>
            <a:br>
              <a:rPr lang="en-US" b="0" dirty="0"/>
            </a:br>
            <a:r>
              <a:rPr lang="en-US" b="0" dirty="0"/>
              <a:t>Question – can 8.1 include an example list of referenced standards </a:t>
            </a:r>
          </a:p>
        </p:txBody>
      </p:sp>
      <p:sp>
        <p:nvSpPr>
          <p:cNvPr id="4" name="Date Placeholder 3">
            <a:extLst>
              <a:ext uri="{FF2B5EF4-FFF2-40B4-BE49-F238E27FC236}">
                <a16:creationId xmlns:a16="http://schemas.microsoft.com/office/drawing/2014/main" id="{2C4558E7-FF5D-49CB-B3E0-02F9CF5187C3}"/>
              </a:ext>
            </a:extLst>
          </p:cNvPr>
          <p:cNvSpPr>
            <a:spLocks noGrp="1"/>
          </p:cNvSpPr>
          <p:nvPr>
            <p:ph type="dt" idx="10"/>
          </p:nvPr>
        </p:nvSpPr>
        <p:spPr/>
        <p:txBody>
          <a:bodyPr/>
          <a:lstStyle/>
          <a:p>
            <a:r>
              <a:rPr lang="en-US" dirty="0"/>
              <a:t>November 2018</a:t>
            </a:r>
            <a:endParaRPr lang="en-GB" dirty="0"/>
          </a:p>
        </p:txBody>
      </p:sp>
      <p:sp>
        <p:nvSpPr>
          <p:cNvPr id="5" name="Footer Placeholder 4">
            <a:extLst>
              <a:ext uri="{FF2B5EF4-FFF2-40B4-BE49-F238E27FC236}">
                <a16:creationId xmlns:a16="http://schemas.microsoft.com/office/drawing/2014/main" id="{5CCA0D1E-A825-48B8-89CB-7ABD6699DC1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7C4E2AF-8F86-4A79-A9B3-D0E2ACEA20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98877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C4DD8-66E8-46F1-9B28-26639FD14531}"/>
              </a:ext>
            </a:extLst>
          </p:cNvPr>
          <p:cNvSpPr>
            <a:spLocks noGrp="1"/>
          </p:cNvSpPr>
          <p:nvPr>
            <p:ph type="title"/>
          </p:nvPr>
        </p:nvSpPr>
        <p:spPr>
          <a:xfrm>
            <a:off x="885784" y="763586"/>
            <a:ext cx="10361084" cy="836613"/>
          </a:xfrm>
        </p:spPr>
        <p:txBody>
          <a:bodyPr/>
          <a:lstStyle/>
          <a:p>
            <a:r>
              <a:rPr lang="en-US" sz="2400" dirty="0"/>
              <a:t>802.1DF - Standard: Time-Sensitive Networking Profile for Service Provider Networks,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F1793D8B-89AF-4861-B55B-A71A886A09D9}"/>
              </a:ext>
            </a:extLst>
          </p:cNvPr>
          <p:cNvSpPr>
            <a:spLocks noGrp="1"/>
          </p:cNvSpPr>
          <p:nvPr>
            <p:ph idx="1"/>
          </p:nvPr>
        </p:nvSpPr>
        <p:spPr/>
        <p:txBody>
          <a:bodyPr/>
          <a:lstStyle/>
          <a:p>
            <a:r>
              <a:rPr lang="en-US" dirty="0"/>
              <a:t>5.2- Change the first sentence to “</a:t>
            </a:r>
            <a:r>
              <a:rPr lang="en-US" b="0" dirty="0"/>
              <a:t>This standard defines profiles that provide Time-Sensitive Networking (TSN) quality of service features for non-fronthaul shared service provider networks.</a:t>
            </a:r>
          </a:p>
          <a:p>
            <a:r>
              <a:rPr lang="en-US" b="0" dirty="0"/>
              <a:t>5.5-  typo “</a:t>
            </a:r>
            <a:r>
              <a:rPr lang="en-US" b="0" dirty="0" err="1"/>
              <a:t>besteffort</a:t>
            </a:r>
            <a:r>
              <a:rPr lang="en-US" b="0" dirty="0"/>
              <a:t>” should be “best effort”</a:t>
            </a:r>
          </a:p>
          <a:p>
            <a:endParaRPr lang="en-US" b="0" dirty="0"/>
          </a:p>
          <a:p>
            <a:r>
              <a:rPr lang="en-US" b="0" dirty="0"/>
              <a:t>CSD 1.25 e) -  replace with “</a:t>
            </a:r>
            <a:r>
              <a:rPr lang="en-US" dirty="0"/>
              <a:t>QoS measures that result from</a:t>
            </a:r>
            <a:br>
              <a:rPr lang="en-US" dirty="0"/>
            </a:br>
            <a:r>
              <a:rPr lang="en-US" dirty="0"/>
              <a:t>the application of this standard risk interfering with obligations on</a:t>
            </a:r>
            <a:br>
              <a:rPr lang="en-US" dirty="0"/>
            </a:br>
            <a:r>
              <a:rPr lang="en-US" dirty="0"/>
              <a:t>network providers to uphold freedom of opinion and freedom of speech”</a:t>
            </a:r>
          </a:p>
        </p:txBody>
      </p:sp>
      <p:sp>
        <p:nvSpPr>
          <p:cNvPr id="4" name="Date Placeholder 3">
            <a:extLst>
              <a:ext uri="{FF2B5EF4-FFF2-40B4-BE49-F238E27FC236}">
                <a16:creationId xmlns:a16="http://schemas.microsoft.com/office/drawing/2014/main" id="{9061E5A3-0E46-43A9-9D48-13318B95A813}"/>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C3C1E3EC-40FE-4127-AFF0-B79EB119CC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A10E3FF-0170-4721-810C-EA82381713F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420618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3593D-DC16-462D-A2A3-0141F964F040}"/>
              </a:ext>
            </a:extLst>
          </p:cNvPr>
          <p:cNvSpPr>
            <a:spLocks noGrp="1"/>
          </p:cNvSpPr>
          <p:nvPr>
            <p:ph type="title"/>
          </p:nvPr>
        </p:nvSpPr>
        <p:spPr/>
        <p:txBody>
          <a:bodyPr/>
          <a:lstStyle/>
          <a:p>
            <a:r>
              <a:rPr lang="en-US" sz="2400" dirty="0"/>
              <a:t>802.1DG - Standard: Time-Sensitive Networking Profile for Automotive In-Vehicle Ethernet Communications, </a:t>
            </a:r>
            <a:r>
              <a:rPr lang="en-US" sz="2400" dirty="0">
                <a:hlinkClick r:id="rId2"/>
              </a:rPr>
              <a:t>PAR</a:t>
            </a:r>
            <a:r>
              <a:rPr lang="en-US" sz="2400" dirty="0"/>
              <a:t> and </a:t>
            </a:r>
            <a:r>
              <a:rPr lang="en-US" sz="2400" dirty="0">
                <a:hlinkClick r:id="rId3"/>
              </a:rPr>
              <a:t>CSD </a:t>
            </a:r>
            <a:br>
              <a:rPr lang="en-US" sz="2400" dirty="0"/>
            </a:br>
            <a:endParaRPr lang="en-US" sz="2400" dirty="0"/>
          </a:p>
        </p:txBody>
      </p:sp>
      <p:sp>
        <p:nvSpPr>
          <p:cNvPr id="3" name="Content Placeholder 2">
            <a:extLst>
              <a:ext uri="{FF2B5EF4-FFF2-40B4-BE49-F238E27FC236}">
                <a16:creationId xmlns:a16="http://schemas.microsoft.com/office/drawing/2014/main" id="{BFD3E41A-B38E-4BCB-8FB1-36E598294788}"/>
              </a:ext>
            </a:extLst>
          </p:cNvPr>
          <p:cNvSpPr>
            <a:spLocks noGrp="1"/>
          </p:cNvSpPr>
          <p:nvPr>
            <p:ph idx="1"/>
          </p:nvPr>
        </p:nvSpPr>
        <p:spPr/>
        <p:txBody>
          <a:bodyPr/>
          <a:lstStyle/>
          <a:p>
            <a:r>
              <a:rPr lang="en-US" dirty="0"/>
              <a:t>8.1 – A list of the cited standards should be included here.</a:t>
            </a:r>
          </a:p>
          <a:p>
            <a:r>
              <a:rPr lang="en-US" dirty="0"/>
              <a:t>5.2 – TSN is identified, but not “security standards”. Would it make sense to identify which security standards are being used?</a:t>
            </a:r>
          </a:p>
          <a:p>
            <a:r>
              <a:rPr lang="en-US" dirty="0"/>
              <a:t>5.4 - The use of “guidance” seems odd for this being a standard instead of a Guide.  Suggested change: “guidance” to “profiles” (which makes it consistent with the scope statement.)</a:t>
            </a:r>
          </a:p>
          <a:p>
            <a:r>
              <a:rPr lang="en-US" dirty="0"/>
              <a:t>5.5 - Suggest to change “guidelines” to “standardization” </a:t>
            </a:r>
          </a:p>
        </p:txBody>
      </p:sp>
      <p:sp>
        <p:nvSpPr>
          <p:cNvPr id="4" name="Date Placeholder 3">
            <a:extLst>
              <a:ext uri="{FF2B5EF4-FFF2-40B4-BE49-F238E27FC236}">
                <a16:creationId xmlns:a16="http://schemas.microsoft.com/office/drawing/2014/main" id="{0B324057-27B1-4F46-8216-1DBC6954DE00}"/>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1A305C51-B49D-4AC2-B45B-1F40FFDD787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3F081E1-3E91-45BB-8AE0-5C88E6E831E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059860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790D8-316A-48B6-B5C1-0853C7E3B3EA}"/>
              </a:ext>
            </a:extLst>
          </p:cNvPr>
          <p:cNvSpPr>
            <a:spLocks noGrp="1"/>
          </p:cNvSpPr>
          <p:nvPr>
            <p:ph type="title"/>
          </p:nvPr>
        </p:nvSpPr>
        <p:spPr/>
        <p:txBody>
          <a:bodyPr/>
          <a:lstStyle/>
          <a:p>
            <a:r>
              <a:rPr lang="en-US" dirty="0"/>
              <a:t>802.19 -Recommended Practice -  Coexistence Methods for Sub-1 GHz Frequency Bands, </a:t>
            </a:r>
            <a:r>
              <a:rPr lang="en-US" dirty="0">
                <a:hlinkClick r:id="rId2"/>
              </a:rPr>
              <a:t>PAR</a:t>
            </a:r>
            <a:r>
              <a:rPr lang="en-US" dirty="0"/>
              <a:t> and </a:t>
            </a:r>
            <a:r>
              <a:rPr lang="en-US" dirty="0">
                <a:hlinkClick r:id="rId3"/>
              </a:rPr>
              <a:t>CSD</a:t>
            </a:r>
            <a:br>
              <a:rPr lang="en-US" dirty="0"/>
            </a:br>
            <a:endParaRPr lang="en-US" dirty="0"/>
          </a:p>
        </p:txBody>
      </p:sp>
      <p:sp>
        <p:nvSpPr>
          <p:cNvPr id="3" name="Content Placeholder 2">
            <a:extLst>
              <a:ext uri="{FF2B5EF4-FFF2-40B4-BE49-F238E27FC236}">
                <a16:creationId xmlns:a16="http://schemas.microsoft.com/office/drawing/2014/main" id="{BB84DAF7-5836-4B76-A7F1-2A09C8288B93}"/>
              </a:ext>
            </a:extLst>
          </p:cNvPr>
          <p:cNvSpPr>
            <a:spLocks noGrp="1"/>
          </p:cNvSpPr>
          <p:nvPr>
            <p:ph idx="1"/>
          </p:nvPr>
        </p:nvSpPr>
        <p:spPr/>
        <p:txBody>
          <a:bodyPr/>
          <a:lstStyle/>
          <a:p>
            <a:r>
              <a:rPr lang="en-US" b="0" dirty="0"/>
              <a:t>1.1 - Change to 802.19.3</a:t>
            </a:r>
          </a:p>
          <a:p>
            <a:r>
              <a:rPr lang="en-US" b="0" dirty="0"/>
              <a:t>2.1 - Suggest shorten title prefix to be similar to 802.19.2  - “Recommended Practice for Local and Metropolitan Area Networks - Part 19: Coexistence Methods for Sub-1 GHz Frequency Bands” </a:t>
            </a:r>
          </a:p>
          <a:p>
            <a:r>
              <a:rPr lang="en-US" b="0" dirty="0"/>
              <a:t>4.2 - suggest starting sponsor ballot later after the WG has more stabilized recommended practice to shorten the Sponsor Ballot time. – suggest revisiting the dates selected in 4.2 and 4.3.</a:t>
            </a:r>
          </a:p>
          <a:p>
            <a:r>
              <a:rPr lang="en-US" b="0" dirty="0"/>
              <a:t>5.2 – delete the second sentence as it does not seem applicable to a recommended practice as all systems have to follow regulatory rules when deployed.  </a:t>
            </a:r>
          </a:p>
          <a:p>
            <a:r>
              <a:rPr lang="en-US" b="0" dirty="0"/>
              <a:t>8.1 – Include a list of Cited standards (i.e. 5.2 has two cited standards).</a:t>
            </a:r>
          </a:p>
        </p:txBody>
      </p:sp>
      <p:sp>
        <p:nvSpPr>
          <p:cNvPr id="4" name="Date Placeholder 3">
            <a:extLst>
              <a:ext uri="{FF2B5EF4-FFF2-40B4-BE49-F238E27FC236}">
                <a16:creationId xmlns:a16="http://schemas.microsoft.com/office/drawing/2014/main" id="{78B9B1BC-F547-4B31-90C4-6F221A084293}"/>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968964C3-D21C-45F4-8613-4F22A4D5E70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E80F36-2CEE-4D21-9135-812A70C4DFD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1605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2709F-D4C3-4361-A713-A0E4E8E9C890}"/>
              </a:ext>
            </a:extLst>
          </p:cNvPr>
          <p:cNvSpPr>
            <a:spLocks noGrp="1"/>
          </p:cNvSpPr>
          <p:nvPr>
            <p:ph type="title"/>
          </p:nvPr>
        </p:nvSpPr>
        <p:spPr/>
        <p:txBody>
          <a:bodyPr/>
          <a:lstStyle/>
          <a:p>
            <a:r>
              <a:rPr lang="en-US" dirty="0"/>
              <a:t>802.19.3 (</a:t>
            </a:r>
            <a:r>
              <a:rPr lang="en-US" dirty="0" err="1"/>
              <a:t>cont</a:t>
            </a:r>
            <a:r>
              <a:rPr lang="en-US" dirty="0"/>
              <a:t>) – Suggested change to 5.2 Scope</a:t>
            </a:r>
          </a:p>
        </p:txBody>
      </p:sp>
      <p:sp>
        <p:nvSpPr>
          <p:cNvPr id="3" name="Content Placeholder 2">
            <a:extLst>
              <a:ext uri="{FF2B5EF4-FFF2-40B4-BE49-F238E27FC236}">
                <a16:creationId xmlns:a16="http://schemas.microsoft.com/office/drawing/2014/main" id="{9E6A1E88-0A8E-4D7D-84FF-92943A683DCA}"/>
              </a:ext>
            </a:extLst>
          </p:cNvPr>
          <p:cNvSpPr>
            <a:spLocks noGrp="1"/>
          </p:cNvSpPr>
          <p:nvPr>
            <p:ph idx="1"/>
          </p:nvPr>
        </p:nvSpPr>
        <p:spPr/>
        <p:txBody>
          <a:bodyPr/>
          <a:lstStyle/>
          <a:p>
            <a:r>
              <a:rPr lang="en-US" dirty="0"/>
              <a:t>5.2 - proposed new Scope: </a:t>
            </a:r>
            <a:r>
              <a:rPr lang="en-US" b="0" dirty="0"/>
              <a:t>This recommended practice provides guidance on the implementation, configuration and commissioning of systems sharing spectrum between IEEE </a:t>
            </a:r>
            <a:r>
              <a:rPr lang="en-US" b="0" dirty="0" err="1"/>
              <a:t>Std</a:t>
            </a:r>
            <a:r>
              <a:rPr lang="en-US" b="0" dirty="0"/>
              <a:t> 802.11ah–2016 and IEEE </a:t>
            </a:r>
            <a:r>
              <a:rPr lang="en-US" b="0" dirty="0" err="1"/>
              <a:t>Std</a:t>
            </a:r>
            <a:r>
              <a:rPr lang="en-US" b="0" dirty="0"/>
              <a:t> 802.15.4 Smart Utility Networking (SUN) FSK PHY operating in Sub-1 GHz frequency bands.  </a:t>
            </a:r>
            <a:endParaRPr lang="en-US" dirty="0"/>
          </a:p>
        </p:txBody>
      </p:sp>
      <p:sp>
        <p:nvSpPr>
          <p:cNvPr id="4" name="Date Placeholder 3">
            <a:extLst>
              <a:ext uri="{FF2B5EF4-FFF2-40B4-BE49-F238E27FC236}">
                <a16:creationId xmlns:a16="http://schemas.microsoft.com/office/drawing/2014/main" id="{09F60456-8DEB-4AE6-9825-47FD103C1479}"/>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CD374CC6-BC5E-4D0E-A246-61553675EBF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7129CBC-5076-4812-8FBC-53A09ED4800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101741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A1A7C-6955-433C-BD21-67AED0C50024}"/>
              </a:ext>
            </a:extLst>
          </p:cNvPr>
          <p:cNvSpPr>
            <a:spLocks noGrp="1"/>
          </p:cNvSpPr>
          <p:nvPr>
            <p:ph type="title"/>
          </p:nvPr>
        </p:nvSpPr>
        <p:spPr/>
        <p:txBody>
          <a:bodyPr/>
          <a:lstStyle/>
          <a:p>
            <a:r>
              <a:rPr lang="en-US" dirty="0"/>
              <a:t>802.19.3 (</a:t>
            </a:r>
            <a:r>
              <a:rPr lang="en-US" dirty="0" err="1"/>
              <a:t>cont</a:t>
            </a:r>
            <a:r>
              <a:rPr lang="en-US" dirty="0"/>
              <a:t>) changes to 5.5 Need</a:t>
            </a:r>
          </a:p>
        </p:txBody>
      </p:sp>
      <p:sp>
        <p:nvSpPr>
          <p:cNvPr id="3" name="Content Placeholder 2">
            <a:extLst>
              <a:ext uri="{FF2B5EF4-FFF2-40B4-BE49-F238E27FC236}">
                <a16:creationId xmlns:a16="http://schemas.microsoft.com/office/drawing/2014/main" id="{8C1DDAA6-A3D8-4C14-994D-C3FFE50B810D}"/>
              </a:ext>
            </a:extLst>
          </p:cNvPr>
          <p:cNvSpPr>
            <a:spLocks noGrp="1"/>
          </p:cNvSpPr>
          <p:nvPr>
            <p:ph idx="1"/>
          </p:nvPr>
        </p:nvSpPr>
        <p:spPr>
          <a:xfrm>
            <a:off x="914402" y="1412777"/>
            <a:ext cx="10361084" cy="4681638"/>
          </a:xfrm>
        </p:spPr>
        <p:txBody>
          <a:bodyPr/>
          <a:lstStyle/>
          <a:p>
            <a:r>
              <a:rPr lang="en-US" sz="2000" dirty="0"/>
              <a:t>5.5 proposed text: </a:t>
            </a:r>
            <a:r>
              <a:rPr lang="en-US" sz="2000" b="0" dirty="0"/>
              <a:t>Many millions of devices based on IEEE </a:t>
            </a:r>
            <a:r>
              <a:rPr lang="en-US" sz="2000" b="0" dirty="0" err="1"/>
              <a:t>Std</a:t>
            </a:r>
            <a:r>
              <a:rPr lang="en-US" sz="2000" b="0" dirty="0"/>
              <a:t> 802.15.4 are currently operating in Sub-1 GHz frequency bands, and the field is expanding rapidly. Critical applications, such as grid modernization (smart grid) and internet of things (IoT) are using the low to moderate data rate capabilities of IEEE </a:t>
            </a:r>
            <a:r>
              <a:rPr lang="en-US" sz="2000" b="0" dirty="0" err="1"/>
              <a:t>Std</a:t>
            </a:r>
            <a:r>
              <a:rPr lang="en-US" sz="2000" b="0" dirty="0"/>
              <a:t> 802.15.4. IEEE </a:t>
            </a:r>
            <a:r>
              <a:rPr lang="en-US" sz="2000" b="0" dirty="0" err="1"/>
              <a:t>Std</a:t>
            </a:r>
            <a:r>
              <a:rPr lang="en-US" sz="2000" b="0" dirty="0"/>
              <a:t> 802.11ah-2016 may operate in the same Sub-1 GHz frequency bands and provides higher data rate capabilities than IEEE </a:t>
            </a:r>
            <a:r>
              <a:rPr lang="en-US" sz="2000" b="0" dirty="0" err="1"/>
              <a:t>Std</a:t>
            </a:r>
            <a:r>
              <a:rPr lang="en-US" sz="2000" b="0" dirty="0"/>
              <a:t> 802.15.4. In consideration of the current usage, as well as anticipation of yet unforeseen usage models enabled by emerging technology, and to fully realize the opportunity for successful deployment of products sharing the spectrum, strategies and tactics to achieve good coexistence performance are critical.</a:t>
            </a:r>
          </a:p>
          <a:p>
            <a:r>
              <a:rPr lang="en-US" sz="2000" b="0" dirty="0"/>
              <a:t>	This recommended practice enables the family of IEEE 802(R) wireless standards, specifically IEEE </a:t>
            </a:r>
            <a:r>
              <a:rPr lang="en-US" sz="2000" b="0" dirty="0" err="1"/>
              <a:t>Std</a:t>
            </a:r>
            <a:r>
              <a:rPr lang="en-US" sz="2000" b="0" dirty="0"/>
              <a:t> 802.15.4 and IEEE </a:t>
            </a:r>
            <a:r>
              <a:rPr lang="en-US" sz="2000" b="0" dirty="0" err="1"/>
              <a:t>Std</a:t>
            </a:r>
            <a:r>
              <a:rPr lang="en-US" sz="2000" b="0" dirty="0"/>
              <a:t> 802.11ah-2016,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a:t>
            </a:r>
            <a:endParaRPr lang="en-US" sz="2000" dirty="0"/>
          </a:p>
        </p:txBody>
      </p:sp>
      <p:sp>
        <p:nvSpPr>
          <p:cNvPr id="4" name="Date Placeholder 3">
            <a:extLst>
              <a:ext uri="{FF2B5EF4-FFF2-40B4-BE49-F238E27FC236}">
                <a16:creationId xmlns:a16="http://schemas.microsoft.com/office/drawing/2014/main" id="{EB027BBF-6896-4330-AE38-5C44F17CFC74}"/>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4C1ADC7C-F5D7-4ED0-BD0C-05DE20F807E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1743BD-B711-4F56-9D56-DFD30493171B}"/>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818532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18880-9A60-4EBE-9DB3-94F360E67F97}"/>
              </a:ext>
            </a:extLst>
          </p:cNvPr>
          <p:cNvSpPr>
            <a:spLocks noGrp="1"/>
          </p:cNvSpPr>
          <p:nvPr>
            <p:ph type="title"/>
          </p:nvPr>
        </p:nvSpPr>
        <p:spPr/>
        <p:txBody>
          <a:bodyPr/>
          <a:lstStyle/>
          <a:p>
            <a:r>
              <a:rPr lang="en-US" dirty="0"/>
              <a:t>802.19.3 5.6 Stakeholders</a:t>
            </a:r>
          </a:p>
        </p:txBody>
      </p:sp>
      <p:sp>
        <p:nvSpPr>
          <p:cNvPr id="3" name="Content Placeholder 2">
            <a:extLst>
              <a:ext uri="{FF2B5EF4-FFF2-40B4-BE49-F238E27FC236}">
                <a16:creationId xmlns:a16="http://schemas.microsoft.com/office/drawing/2014/main" id="{247AAE66-3A88-4625-BEEC-8DC6653CEC3B}"/>
              </a:ext>
            </a:extLst>
          </p:cNvPr>
          <p:cNvSpPr>
            <a:spLocks noGrp="1"/>
          </p:cNvSpPr>
          <p:nvPr>
            <p:ph idx="1"/>
          </p:nvPr>
        </p:nvSpPr>
        <p:spPr/>
        <p:txBody>
          <a:bodyPr/>
          <a:lstStyle/>
          <a:p>
            <a:r>
              <a:rPr lang="en-US" b="0" dirty="0"/>
              <a:t>5.6 – proposed replacement: “Silicon vendors, equipment manufacturers, and utility network operators, with applications including smart grid, smart city, internet of things (IoT), home automation, medical and environmental monitoring.”</a:t>
            </a:r>
            <a:endParaRPr lang="en-US" dirty="0"/>
          </a:p>
        </p:txBody>
      </p:sp>
      <p:sp>
        <p:nvSpPr>
          <p:cNvPr id="4" name="Date Placeholder 3">
            <a:extLst>
              <a:ext uri="{FF2B5EF4-FFF2-40B4-BE49-F238E27FC236}">
                <a16:creationId xmlns:a16="http://schemas.microsoft.com/office/drawing/2014/main" id="{1843065B-0443-4C00-9449-67B4E70E7511}"/>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EA748C2D-416D-4914-927F-D49AA48B3BE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6B8CF4F-3516-4D9C-87BE-A6A688E6C87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80370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32F00-1AC7-41B9-BED0-2D2E8580D8EE}"/>
              </a:ext>
            </a:extLst>
          </p:cNvPr>
          <p:cNvSpPr>
            <a:spLocks noGrp="1"/>
          </p:cNvSpPr>
          <p:nvPr>
            <p:ph type="title"/>
          </p:nvPr>
        </p:nvSpPr>
        <p:spPr/>
        <p:txBody>
          <a:bodyPr/>
          <a:lstStyle/>
          <a:p>
            <a:r>
              <a:rPr lang="en-US" dirty="0"/>
              <a:t>802.19.3 CSD comments	</a:t>
            </a:r>
          </a:p>
        </p:txBody>
      </p:sp>
      <p:sp>
        <p:nvSpPr>
          <p:cNvPr id="3" name="Content Placeholder 2">
            <a:extLst>
              <a:ext uri="{FF2B5EF4-FFF2-40B4-BE49-F238E27FC236}">
                <a16:creationId xmlns:a16="http://schemas.microsoft.com/office/drawing/2014/main" id="{8C38F71C-5EAB-4BD5-8DC1-A58BF5DE2640}"/>
              </a:ext>
            </a:extLst>
          </p:cNvPr>
          <p:cNvSpPr>
            <a:spLocks noGrp="1"/>
          </p:cNvSpPr>
          <p:nvPr>
            <p:ph idx="1"/>
          </p:nvPr>
        </p:nvSpPr>
        <p:spPr/>
        <p:txBody>
          <a:bodyPr/>
          <a:lstStyle/>
          <a:p>
            <a:r>
              <a:rPr lang="en-US" dirty="0"/>
              <a:t>1.2.1 a) - change “802.11ah” to “IEEE STD 802.11ah-2016”</a:t>
            </a:r>
          </a:p>
          <a:p>
            <a:r>
              <a:rPr lang="en-US" dirty="0"/>
              <a:t>1.2.1 b)-  change “802.11” to “802.11ah-2016”</a:t>
            </a:r>
          </a:p>
          <a:p>
            <a:r>
              <a:rPr lang="en-US" dirty="0"/>
              <a:t>1.2.3 - change “802.11” to “802.11ah-2016”</a:t>
            </a:r>
          </a:p>
          <a:p>
            <a:r>
              <a:rPr lang="en-US" dirty="0"/>
              <a:t>1.2.4 a) - change “802.11” to “802.11ah-2016” (3 instances)</a:t>
            </a:r>
          </a:p>
          <a:p>
            <a:endParaRPr lang="en-US" dirty="0"/>
          </a:p>
          <a:p>
            <a:endParaRPr lang="en-US" dirty="0"/>
          </a:p>
        </p:txBody>
      </p:sp>
      <p:sp>
        <p:nvSpPr>
          <p:cNvPr id="4" name="Date Placeholder 3">
            <a:extLst>
              <a:ext uri="{FF2B5EF4-FFF2-40B4-BE49-F238E27FC236}">
                <a16:creationId xmlns:a16="http://schemas.microsoft.com/office/drawing/2014/main" id="{87675783-FAEC-45D3-97A4-AC065DB4DEF1}"/>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DBE2613B-F109-4C41-9E39-EF96EC0EE31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53CAAB-C12D-4413-B05D-F1A54647460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29292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88CD-5642-4FF2-AB28-988B664F2550}"/>
              </a:ext>
            </a:extLst>
          </p:cNvPr>
          <p:cNvSpPr>
            <a:spLocks noGrp="1"/>
          </p:cNvSpPr>
          <p:nvPr>
            <p:ph type="title"/>
          </p:nvPr>
        </p:nvSpPr>
        <p:spPr/>
        <p:txBody>
          <a:bodyPr/>
          <a:lstStyle/>
          <a:p>
            <a:r>
              <a:rPr lang="en-US" dirty="0"/>
              <a:t>802.22 - Standard - Revision Project, </a:t>
            </a:r>
            <a:r>
              <a:rPr lang="en-US" dirty="0">
                <a:hlinkClick r:id="rId2"/>
              </a:rPr>
              <a:t>PAR Extension</a:t>
            </a:r>
            <a:endParaRPr lang="en-US" dirty="0"/>
          </a:p>
        </p:txBody>
      </p:sp>
      <p:sp>
        <p:nvSpPr>
          <p:cNvPr id="3" name="Content Placeholder 2">
            <a:extLst>
              <a:ext uri="{FF2B5EF4-FFF2-40B4-BE49-F238E27FC236}">
                <a16:creationId xmlns:a16="http://schemas.microsoft.com/office/drawing/2014/main" id="{B75DB772-E477-4F5B-8575-E3EE3903167A}"/>
              </a:ext>
            </a:extLst>
          </p:cNvPr>
          <p:cNvSpPr>
            <a:spLocks noGrp="1"/>
          </p:cNvSpPr>
          <p:nvPr>
            <p:ph idx="1"/>
          </p:nvPr>
        </p:nvSpPr>
        <p:spPr/>
        <p:txBody>
          <a:bodyPr/>
          <a:lstStyle/>
          <a:p>
            <a:r>
              <a:rPr lang="en-US" dirty="0"/>
              <a:t>Item 1:  Revised text for Question #2: </a:t>
            </a:r>
            <a:r>
              <a:rPr lang="en-US" b="0" dirty="0"/>
              <a:t>Since 2014, the 802.22 Working Group has had significant reduction in participation. Some of the individuals that made major contributions no longer participate in the WG. As a result, the rate of progress of this standard has slowed down. P802.22 Revision Project is currently in Working Group Letter Ballot 3. Around 65 comments need to be addressed and resolved for the draft to reach &gt;90% Approval Ratio. </a:t>
            </a:r>
          </a:p>
          <a:p>
            <a:endParaRPr lang="en-US" b="0" dirty="0"/>
          </a:p>
          <a:p>
            <a:r>
              <a:rPr lang="en-US" dirty="0"/>
              <a:t>Item 2: Question – Why are you striving for “&gt;90% approval” when threshold is only75% ? If you have achieved 75% you can move on.</a:t>
            </a:r>
          </a:p>
          <a:p>
            <a:endParaRPr lang="en-US" dirty="0"/>
          </a:p>
        </p:txBody>
      </p:sp>
      <p:sp>
        <p:nvSpPr>
          <p:cNvPr id="4" name="Date Placeholder 3">
            <a:extLst>
              <a:ext uri="{FF2B5EF4-FFF2-40B4-BE49-F238E27FC236}">
                <a16:creationId xmlns:a16="http://schemas.microsoft.com/office/drawing/2014/main" id="{97FFAE00-0BC1-498A-B2DE-6E3F31F093B0}"/>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A0FD556F-D854-49A7-A54D-1D4CBE9424C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355CF52-04D2-4FE9-ABB1-CF4FE0CE571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102040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26497"/>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Abstract-PAR Review SC PARs under consideration</a:t>
            </a:r>
          </a:p>
        </p:txBody>
      </p:sp>
      <p:sp>
        <p:nvSpPr>
          <p:cNvPr id="4098" name="Rectangle 2"/>
          <p:cNvSpPr>
            <a:spLocks noGrp="1" noChangeArrowheads="1"/>
          </p:cNvSpPr>
          <p:nvPr>
            <p:ph idx="1"/>
          </p:nvPr>
        </p:nvSpPr>
        <p:spPr>
          <a:xfrm>
            <a:off x="262296" y="1268760"/>
            <a:ext cx="11594344" cy="5187380"/>
          </a:xfrm>
          <a:ln/>
        </p:spPr>
        <p:txBody>
          <a:bodyPr>
            <a:noAutofit/>
          </a:bodyPr>
          <a:lstStyle/>
          <a:p>
            <a:r>
              <a:rPr lang="en-US" sz="2000" dirty="0"/>
              <a:t>PAR Submission Deadline is Oct 12</a:t>
            </a:r>
            <a:r>
              <a:rPr lang="en-US" sz="2000" baseline="30000" dirty="0"/>
              <a:t>th</a:t>
            </a:r>
            <a:r>
              <a:rPr lang="en-US" sz="2000" dirty="0"/>
              <a:t>, 2018</a:t>
            </a:r>
          </a:p>
          <a:p>
            <a:r>
              <a:rPr lang="en-US" sz="2000" dirty="0"/>
              <a:t>They are posted to the “</a:t>
            </a:r>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r>
              <a:rPr lang="en-US" dirty="0"/>
              <a:t>And listed on the next slide.</a:t>
            </a:r>
          </a:p>
          <a:p>
            <a:endParaRPr lang="en-US" dirty="0"/>
          </a:p>
          <a:p>
            <a:pPr marL="285750" indent="-285750"/>
            <a:r>
              <a:rPr lang="en-US" altLang="en-US" sz="2000" dirty="0"/>
              <a:t>PAR Review SC Meeting times: Monday PM2, Tuesday AM1, AM2, Thursday AM2</a:t>
            </a:r>
            <a:endParaRPr lang="en-US" altLang="en-US" sz="1600" dirty="0"/>
          </a:p>
        </p:txBody>
      </p:sp>
      <p:sp>
        <p:nvSpPr>
          <p:cNvPr id="4" name="Date Placeholder 3"/>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659DE-5CC3-4728-9443-084F81A9D24E}"/>
              </a:ext>
            </a:extLst>
          </p:cNvPr>
          <p:cNvSpPr>
            <a:spLocks noGrp="1"/>
          </p:cNvSpPr>
          <p:nvPr>
            <p:ph type="title"/>
          </p:nvPr>
        </p:nvSpPr>
        <p:spPr/>
        <p:txBody>
          <a:bodyPr/>
          <a:lstStyle/>
          <a:p>
            <a:r>
              <a:rPr lang="en-US" sz="2400" dirty="0"/>
              <a:t>802.22.3 - Standard - Spectrum Characterization and Occupancy Sensing, </a:t>
            </a:r>
            <a:r>
              <a:rPr lang="en-US" sz="2400" dirty="0">
                <a:hlinkClick r:id="rId2"/>
              </a:rPr>
              <a:t>PAR Extension</a:t>
            </a:r>
            <a:br>
              <a:rPr lang="en-US" sz="2400" dirty="0"/>
            </a:br>
            <a:endParaRPr lang="en-US" sz="2400" dirty="0"/>
          </a:p>
        </p:txBody>
      </p:sp>
      <p:sp>
        <p:nvSpPr>
          <p:cNvPr id="3" name="Content Placeholder 2">
            <a:extLst>
              <a:ext uri="{FF2B5EF4-FFF2-40B4-BE49-F238E27FC236}">
                <a16:creationId xmlns:a16="http://schemas.microsoft.com/office/drawing/2014/main" id="{FED1131B-157D-44FC-B1E3-25733E412D6F}"/>
              </a:ext>
            </a:extLst>
          </p:cNvPr>
          <p:cNvSpPr>
            <a:spLocks noGrp="1"/>
          </p:cNvSpPr>
          <p:nvPr>
            <p:ph idx="1"/>
          </p:nvPr>
        </p:nvSpPr>
        <p:spPr/>
        <p:txBody>
          <a:bodyPr/>
          <a:lstStyle/>
          <a:p>
            <a:r>
              <a:rPr lang="en-US" dirty="0"/>
              <a:t>Item 1: Question 2: Change “</a:t>
            </a:r>
            <a:r>
              <a:rPr lang="en-US" b="0" dirty="0"/>
              <a:t>this round.” to something more definitive. Or change “during this round” to “in the 5</a:t>
            </a:r>
            <a:r>
              <a:rPr lang="en-US" b="0" baseline="30000" dirty="0"/>
              <a:t>th</a:t>
            </a:r>
            <a:r>
              <a:rPr lang="en-US" b="0" dirty="0"/>
              <a:t> WG LB”</a:t>
            </a:r>
          </a:p>
          <a:p>
            <a:endParaRPr lang="en-US" dirty="0"/>
          </a:p>
        </p:txBody>
      </p:sp>
      <p:sp>
        <p:nvSpPr>
          <p:cNvPr id="4" name="Date Placeholder 3">
            <a:extLst>
              <a:ext uri="{FF2B5EF4-FFF2-40B4-BE49-F238E27FC236}">
                <a16:creationId xmlns:a16="http://schemas.microsoft.com/office/drawing/2014/main" id="{DC7603AE-69EF-43DB-A673-039E454C1C0E}"/>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6CC21D8B-83A3-45DE-9BE8-D784CF95142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2867155-9CDE-4CA3-9D85-657D355ECB61}"/>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760731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26315-8765-4542-BDEF-3CCB3C5630F5}"/>
              </a:ext>
            </a:extLst>
          </p:cNvPr>
          <p:cNvSpPr>
            <a:spLocks noGrp="1"/>
          </p:cNvSpPr>
          <p:nvPr>
            <p:ph type="title"/>
          </p:nvPr>
        </p:nvSpPr>
        <p:spPr/>
        <p:txBody>
          <a:bodyPr/>
          <a:lstStyle/>
          <a:p>
            <a:r>
              <a:rPr lang="en-US" sz="2400" dirty="0"/>
              <a:t>802.3 Industry Connections: New Ethernet Applications, </a:t>
            </a:r>
            <a:r>
              <a:rPr lang="en-US" sz="2400" dirty="0">
                <a:hlinkClick r:id="rId2"/>
              </a:rPr>
              <a:t>ICAID</a:t>
            </a:r>
            <a:r>
              <a:rPr lang="en-US" sz="2400" dirty="0"/>
              <a:t> and </a:t>
            </a:r>
            <a:r>
              <a:rPr lang="en-US" sz="2400" dirty="0">
                <a:hlinkClick r:id="rId3"/>
              </a:rPr>
              <a:t>Background</a:t>
            </a:r>
            <a:br>
              <a:rPr lang="en-US" sz="2400" dirty="0"/>
            </a:br>
            <a:endParaRPr lang="en-US" sz="2400" dirty="0"/>
          </a:p>
        </p:txBody>
      </p:sp>
      <p:sp>
        <p:nvSpPr>
          <p:cNvPr id="3" name="Content Placeholder 2">
            <a:extLst>
              <a:ext uri="{FF2B5EF4-FFF2-40B4-BE49-F238E27FC236}">
                <a16:creationId xmlns:a16="http://schemas.microsoft.com/office/drawing/2014/main" id="{A7C0F656-B366-4A6E-BEFD-B8C46C4DE640}"/>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A4EAFFE1-D903-4C36-9551-CCEB25541372}"/>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D2CB76EA-F810-488F-B9BD-3EA38E8EC03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B5EE4ED-0F52-4F0E-A21B-DA3843452D4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611432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Responses From 802 WGs</a:t>
            </a:r>
          </a:p>
        </p:txBody>
      </p:sp>
      <p:sp>
        <p:nvSpPr>
          <p:cNvPr id="7" name="Text Placeholder 6"/>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November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a:xfrm>
            <a:off x="5793320" y="6475416"/>
            <a:ext cx="878744" cy="382584"/>
          </a:xfrm>
        </p:spPr>
        <p:txBody>
          <a:bodyPr/>
          <a:lstStyle/>
          <a:p>
            <a:r>
              <a:rPr lang="en-GB" dirty="0"/>
              <a:t>Slide </a:t>
            </a:r>
            <a:fld id="{3ABCC52B-A3F7-440B-BBF2-55191E6E7773}" type="slidenum">
              <a:rPr lang="en-GB" smtClean="0"/>
              <a:pPr/>
              <a:t>22</a:t>
            </a:fld>
            <a:endParaRPr lang="en-GB" dirty="0"/>
          </a:p>
        </p:txBody>
      </p:sp>
    </p:spTree>
    <p:extLst>
      <p:ext uri="{BB962C8B-B14F-4D97-AF65-F5344CB8AC3E}">
        <p14:creationId xmlns:p14="http://schemas.microsoft.com/office/powerpoint/2010/main" val="3433483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23</a:t>
            </a:fld>
            <a:endParaRPr lang="en-GB"/>
          </a:p>
        </p:txBody>
      </p:sp>
    </p:spTree>
    <p:extLst>
      <p:ext uri="{BB962C8B-B14F-4D97-AF65-F5344CB8AC3E}">
        <p14:creationId xmlns:p14="http://schemas.microsoft.com/office/powerpoint/2010/main" val="3883370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11-18/1707rx as the report from PAR Review SC for the November 2018 plenary.</a:t>
            </a:r>
          </a:p>
          <a:p>
            <a:endParaRPr lang="en-US" dirty="0"/>
          </a:p>
          <a:p>
            <a:r>
              <a:rPr lang="en-US" dirty="0"/>
              <a:t>Moved:</a:t>
            </a:r>
          </a:p>
          <a:p>
            <a:r>
              <a:rPr lang="en-US" dirty="0"/>
              <a:t>2</a:t>
            </a:r>
            <a:r>
              <a:rPr lang="en-US" baseline="30000" dirty="0"/>
              <a:t>nd</a:t>
            </a:r>
            <a:r>
              <a:rPr lang="en-US" dirty="0"/>
              <a:t>: </a:t>
            </a:r>
          </a:p>
          <a:p>
            <a:r>
              <a:rPr lang="en-US" dirty="0"/>
              <a:t>Results:</a:t>
            </a:r>
          </a:p>
        </p:txBody>
      </p:sp>
      <p:sp>
        <p:nvSpPr>
          <p:cNvPr id="4" name="Date Placeholder 3"/>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dirty="0"/>
              <a:t>	Previous Plenary:  </a:t>
            </a:r>
            <a:r>
              <a:rPr lang="en-US" b="1" dirty="0"/>
              <a:t>11-18-1245r0:</a:t>
            </a:r>
          </a:p>
          <a:p>
            <a:pPr lvl="2"/>
            <a:r>
              <a:rPr lang="en-US" dirty="0"/>
              <a:t> </a:t>
            </a:r>
            <a:r>
              <a:rPr lang="en-US" dirty="0">
                <a:hlinkClick r:id="rId4"/>
              </a:rPr>
              <a:t>https://mentor.ieee.org/802.11/dcn/18/11-18-01245-00-0PAR-minutes-July-2018-session.docx</a:t>
            </a:r>
            <a:r>
              <a:rPr lang="en-US" dirty="0"/>
              <a:t> </a:t>
            </a:r>
          </a:p>
          <a:p>
            <a:pPr lvl="2"/>
            <a:endParaRPr lang="en-US" dirty="0"/>
          </a:p>
          <a:p>
            <a:pPr lvl="1"/>
            <a:r>
              <a:rPr lang="en-US" sz="2400" b="1" dirty="0"/>
              <a:t>Current Meeting:</a:t>
            </a:r>
          </a:p>
        </p:txBody>
      </p:sp>
      <p:sp>
        <p:nvSpPr>
          <p:cNvPr id="4" name="Date Placeholder 3"/>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4"/>
            <a:ext cx="10361084" cy="510948"/>
          </a:xfrm>
        </p:spPr>
        <p:txBody>
          <a:bodyPr/>
          <a:lstStyle/>
          <a:p>
            <a:r>
              <a:rPr lang="en-US" sz="2400" dirty="0"/>
              <a:t>IEEE 802 PARs &amp; ICAIDs under consideration</a:t>
            </a:r>
            <a:br>
              <a:rPr lang="en-US" sz="2400" dirty="0"/>
            </a:br>
            <a:r>
              <a:rPr lang="en-US" sz="2400" dirty="0"/>
              <a:t>Nov 11-16, 2018, Bangkok, Thailand</a:t>
            </a:r>
          </a:p>
        </p:txBody>
      </p:sp>
      <p:sp>
        <p:nvSpPr>
          <p:cNvPr id="3" name="Content Placeholder 2">
            <a:extLst>
              <a:ext uri="{FF2B5EF4-FFF2-40B4-BE49-F238E27FC236}">
                <a16:creationId xmlns:a16="http://schemas.microsoft.com/office/drawing/2014/main" id="{EAAFB270-57E8-4713-BF72-93261EF1DDCE}"/>
              </a:ext>
            </a:extLst>
          </p:cNvPr>
          <p:cNvSpPr>
            <a:spLocks noGrp="1"/>
          </p:cNvSpPr>
          <p:nvPr>
            <p:ph idx="1"/>
          </p:nvPr>
        </p:nvSpPr>
        <p:spPr>
          <a:xfrm>
            <a:off x="479376" y="1412776"/>
            <a:ext cx="11161240" cy="5062639"/>
          </a:xfrm>
        </p:spPr>
        <p:txBody>
          <a:bodyPr/>
          <a:lstStyle/>
          <a:p>
            <a:pPr>
              <a:buFont typeface="+mj-lt"/>
              <a:buAutoNum type="arabicPeriod"/>
            </a:pPr>
            <a:r>
              <a:rPr lang="en-US" sz="1800" dirty="0"/>
              <a:t>802.1CMde - Amendment: Enhancements for Fronthaul Interface, Synchronization, and Synchronization Standards, </a:t>
            </a:r>
            <a:r>
              <a:rPr lang="en-US" sz="1800" dirty="0">
                <a:hlinkClick r:id="rId2"/>
              </a:rPr>
              <a:t>PAR</a:t>
            </a:r>
            <a:r>
              <a:rPr lang="en-US" sz="1800" dirty="0"/>
              <a:t> and </a:t>
            </a:r>
            <a:r>
              <a:rPr lang="en-US" sz="1800" dirty="0">
                <a:hlinkClick r:id="rId3"/>
              </a:rPr>
              <a:t>CSD</a:t>
            </a:r>
            <a:r>
              <a:rPr lang="en-US" sz="1800" dirty="0"/>
              <a:t> </a:t>
            </a:r>
          </a:p>
          <a:p>
            <a:pPr>
              <a:buFont typeface="+mj-lt"/>
              <a:buAutoNum type="arabicPeriod"/>
            </a:pPr>
            <a:r>
              <a:rPr lang="en-US" sz="1800" dirty="0"/>
              <a:t>802.1DF - Standard: Time-Sensitive Networking Profile for Service Provider Networks, </a:t>
            </a:r>
            <a:r>
              <a:rPr lang="en-US" sz="1800" dirty="0">
                <a:hlinkClick r:id="rId4"/>
              </a:rPr>
              <a:t>PAR</a:t>
            </a:r>
            <a:r>
              <a:rPr lang="en-US" sz="1800" dirty="0"/>
              <a:t> and </a:t>
            </a:r>
            <a:r>
              <a:rPr lang="en-US" sz="1800" dirty="0">
                <a:hlinkClick r:id="rId5"/>
              </a:rPr>
              <a:t>CSD</a:t>
            </a:r>
            <a:endParaRPr lang="en-US" sz="1800" dirty="0"/>
          </a:p>
          <a:p>
            <a:pPr>
              <a:buFont typeface="+mj-lt"/>
              <a:buAutoNum type="arabicPeriod"/>
            </a:pPr>
            <a:r>
              <a:rPr lang="en-US" sz="1800" dirty="0"/>
              <a:t>802.1DG - Standard: Time-Sensitive Networking Profile for Automotive In-Vehicle Ethernet Communications, </a:t>
            </a:r>
            <a:r>
              <a:rPr lang="en-US" sz="1800" dirty="0">
                <a:hlinkClick r:id="rId6"/>
              </a:rPr>
              <a:t>PAR</a:t>
            </a:r>
            <a:r>
              <a:rPr lang="en-US" sz="1800" dirty="0"/>
              <a:t> and </a:t>
            </a:r>
            <a:r>
              <a:rPr lang="en-US" sz="1800" dirty="0">
                <a:hlinkClick r:id="rId7"/>
              </a:rPr>
              <a:t>CSD </a:t>
            </a:r>
            <a:endParaRPr lang="en-US" sz="1800" dirty="0"/>
          </a:p>
          <a:p>
            <a:pPr>
              <a:buFont typeface="+mj-lt"/>
              <a:buAutoNum type="arabicPeriod"/>
            </a:pPr>
            <a:r>
              <a:rPr lang="en-US" sz="1800" dirty="0"/>
              <a:t>802.3ca - Amendment: 25 Gb/s and 50 Gb/s Passive Optical Networks, PAR Modification &amp; Extension, </a:t>
            </a:r>
            <a:r>
              <a:rPr lang="en-US" sz="1800" dirty="0">
                <a:hlinkClick r:id="rId8"/>
              </a:rPr>
              <a:t>PAR Modification</a:t>
            </a:r>
            <a:r>
              <a:rPr lang="en-US" sz="1800" dirty="0"/>
              <a:t>, </a:t>
            </a:r>
            <a:r>
              <a:rPr lang="en-US" sz="1800" dirty="0">
                <a:hlinkClick r:id="rId9"/>
              </a:rPr>
              <a:t>PAR Extension</a:t>
            </a:r>
            <a:r>
              <a:rPr lang="en-US" sz="1800" dirty="0"/>
              <a:t> and </a:t>
            </a:r>
            <a:r>
              <a:rPr lang="en-US" sz="1800" dirty="0">
                <a:hlinkClick r:id="rId10"/>
              </a:rPr>
              <a:t>CSD Modification</a:t>
            </a:r>
            <a:endParaRPr lang="en-US" sz="1800" dirty="0"/>
          </a:p>
          <a:p>
            <a:pPr>
              <a:buFont typeface="+mj-lt"/>
              <a:buAutoNum type="arabicPeriod"/>
            </a:pPr>
            <a:r>
              <a:rPr lang="en-US" sz="1800" dirty="0"/>
              <a:t>802.3cp - Amendment: Bidirectional 10 Gb/s, 25 Gb/s, and 50 Gb/s Optical Access PHYs , </a:t>
            </a:r>
            <a:r>
              <a:rPr lang="en-US" sz="1800" dirty="0">
                <a:hlinkClick r:id="rId11"/>
              </a:rPr>
              <a:t>PAR</a:t>
            </a:r>
            <a:r>
              <a:rPr lang="en-US" sz="1800" dirty="0"/>
              <a:t> and </a:t>
            </a:r>
            <a:r>
              <a:rPr lang="en-US" sz="1800" dirty="0">
                <a:hlinkClick r:id="rId12"/>
              </a:rPr>
              <a:t>CSD</a:t>
            </a:r>
            <a:r>
              <a:rPr lang="en-US" sz="1800" dirty="0"/>
              <a:t> </a:t>
            </a:r>
          </a:p>
          <a:p>
            <a:pPr>
              <a:buFont typeface="+mj-lt"/>
              <a:buAutoNum type="arabicPeriod"/>
            </a:pPr>
            <a:r>
              <a:rPr lang="en-US" sz="1800" dirty="0"/>
              <a:t>802.3cs – Amendment: Increased-reach Ethernet optical subscriber access (Super-PON) , </a:t>
            </a:r>
            <a:r>
              <a:rPr lang="en-US" sz="1800" dirty="0">
                <a:hlinkClick r:id="rId13"/>
              </a:rPr>
              <a:t>PAR</a:t>
            </a:r>
            <a:r>
              <a:rPr lang="en-US" sz="1800" dirty="0"/>
              <a:t> and </a:t>
            </a:r>
            <a:r>
              <a:rPr lang="en-US" sz="1800" dirty="0">
                <a:hlinkClick r:id="rId14"/>
              </a:rPr>
              <a:t>CSD</a:t>
            </a:r>
            <a:endParaRPr lang="en-US" sz="1800" dirty="0"/>
          </a:p>
          <a:p>
            <a:pPr>
              <a:buFont typeface="+mj-lt"/>
              <a:buAutoNum type="arabicPeriod"/>
            </a:pPr>
            <a:r>
              <a:rPr lang="en-US" sz="1800" dirty="0"/>
              <a:t>802.3 Industry Connections: New Ethernet Applications, </a:t>
            </a:r>
            <a:r>
              <a:rPr lang="en-US" sz="1800" dirty="0">
                <a:hlinkClick r:id="rId15"/>
              </a:rPr>
              <a:t>ICAID</a:t>
            </a:r>
            <a:r>
              <a:rPr lang="en-US" sz="1800" dirty="0"/>
              <a:t> and </a:t>
            </a:r>
            <a:r>
              <a:rPr lang="en-US" sz="1800" dirty="0">
                <a:hlinkClick r:id="rId16"/>
              </a:rPr>
              <a:t>Background</a:t>
            </a:r>
            <a:endParaRPr lang="en-US" sz="1800" dirty="0"/>
          </a:p>
          <a:p>
            <a:pPr>
              <a:buFont typeface="+mj-lt"/>
              <a:buAutoNum type="arabicPeriod"/>
            </a:pPr>
            <a:r>
              <a:rPr lang="en-US" sz="1800" dirty="0"/>
              <a:t>802.11bc - Amendment: Enhanced Broadcast Service (</a:t>
            </a:r>
            <a:r>
              <a:rPr lang="en-US" sz="1800" dirty="0" err="1"/>
              <a:t>eBCS</a:t>
            </a:r>
            <a:r>
              <a:rPr lang="en-US" sz="1800" dirty="0"/>
              <a:t>), </a:t>
            </a:r>
            <a:r>
              <a:rPr lang="en-US" sz="1800" dirty="0">
                <a:hlinkClick r:id="rId17"/>
              </a:rPr>
              <a:t>PAR</a:t>
            </a:r>
            <a:r>
              <a:rPr lang="en-US" sz="1800" dirty="0"/>
              <a:t> and </a:t>
            </a:r>
            <a:r>
              <a:rPr lang="en-US" sz="1800" dirty="0">
                <a:hlinkClick r:id="rId18"/>
              </a:rPr>
              <a:t>CSD</a:t>
            </a:r>
            <a:endParaRPr lang="en-US" sz="1800" dirty="0"/>
          </a:p>
          <a:p>
            <a:pPr>
              <a:buFont typeface="+mj-lt"/>
              <a:buAutoNum type="arabicPeriod"/>
            </a:pPr>
            <a:r>
              <a:rPr lang="en-US" sz="1800" dirty="0"/>
              <a:t>802.11bd - Amendment: Next Generation V2X, </a:t>
            </a:r>
            <a:r>
              <a:rPr lang="en-US" sz="1800" dirty="0">
                <a:hlinkClick r:id="rId19"/>
              </a:rPr>
              <a:t>PAR</a:t>
            </a:r>
            <a:r>
              <a:rPr lang="en-US" sz="1800" dirty="0"/>
              <a:t> and </a:t>
            </a:r>
            <a:r>
              <a:rPr lang="en-US" sz="1800" dirty="0">
                <a:hlinkClick r:id="rId20"/>
              </a:rPr>
              <a:t>CSD</a:t>
            </a:r>
            <a:endParaRPr lang="en-US" sz="1800" dirty="0"/>
          </a:p>
          <a:p>
            <a:pPr>
              <a:buFont typeface="+mj-lt"/>
              <a:buAutoNum type="arabicPeriod"/>
            </a:pPr>
            <a:r>
              <a:rPr lang="en-US" sz="1800" dirty="0"/>
              <a:t>802.19 -Recommended Practice -  Coexistence Methods for Sub-1 GHz Frequency Bands, </a:t>
            </a:r>
            <a:r>
              <a:rPr lang="en-US" sz="1800" dirty="0">
                <a:hlinkClick r:id="rId21"/>
              </a:rPr>
              <a:t>PAR</a:t>
            </a:r>
            <a:r>
              <a:rPr lang="en-US" sz="1800" dirty="0"/>
              <a:t> and </a:t>
            </a:r>
            <a:r>
              <a:rPr lang="en-US" sz="1800" dirty="0">
                <a:hlinkClick r:id="rId22"/>
              </a:rPr>
              <a:t>CSD</a:t>
            </a:r>
            <a:endParaRPr lang="en-US" sz="1800" dirty="0"/>
          </a:p>
          <a:p>
            <a:pPr>
              <a:buFont typeface="+mj-lt"/>
              <a:buAutoNum type="arabicPeriod"/>
            </a:pPr>
            <a:r>
              <a:rPr lang="en-US" sz="1800" dirty="0"/>
              <a:t>802.22 - Standard - Revision Project, </a:t>
            </a:r>
            <a:r>
              <a:rPr lang="en-US" sz="1800" dirty="0">
                <a:hlinkClick r:id="rId23"/>
              </a:rPr>
              <a:t>PAR Extension</a:t>
            </a:r>
            <a:endParaRPr lang="en-US" sz="1800" dirty="0"/>
          </a:p>
          <a:p>
            <a:pPr>
              <a:buFont typeface="+mj-lt"/>
              <a:buAutoNum type="arabicPeriod"/>
            </a:pPr>
            <a:r>
              <a:rPr lang="en-US" sz="1800" dirty="0"/>
              <a:t>802.22.3 - Standard - Spectrum Characterization and Occupancy Sensing, </a:t>
            </a:r>
            <a:r>
              <a:rPr lang="en-US" sz="1800" dirty="0">
                <a:hlinkClick r:id="rId24"/>
              </a:rPr>
              <a:t>PAR Extension</a:t>
            </a:r>
            <a:endParaRPr lang="en-US" sz="1800" dirty="0"/>
          </a:p>
          <a:p>
            <a:endParaRPr lang="en-US" sz="2800" dirty="0"/>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9305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November 2018</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a:bodyPr>
          <a:lstStyle/>
          <a:p>
            <a:pPr marL="0" indent="0"/>
            <a:r>
              <a:rPr lang="en-US" dirty="0"/>
              <a:t>Monday/Tuesday Agenda (3 </a:t>
            </a:r>
            <a:r>
              <a:rPr lang="en-US" dirty="0" err="1"/>
              <a:t>mtg</a:t>
            </a:r>
            <a:r>
              <a:rPr lang="en-US" dirty="0"/>
              <a:t> slots):</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r>
              <a:rPr lang="en-US" b="0" dirty="0"/>
              <a:t>Move to approve doc 11-18-1245r0:</a:t>
            </a:r>
          </a:p>
          <a:p>
            <a:pPr lvl="2"/>
            <a:r>
              <a:rPr lang="en-US" sz="2400" dirty="0"/>
              <a:t>&lt; </a:t>
            </a:r>
            <a:r>
              <a:rPr lang="en-US" sz="2400" dirty="0">
                <a:hlinkClick r:id="rId2"/>
              </a:rPr>
              <a:t>https://mentor.ieee.org/802.11/dcn/18/11-18-01245-00-0PAR-minutes-July-2018-session.docx</a:t>
            </a:r>
            <a:r>
              <a:rPr lang="en-US" sz="2400" dirty="0"/>
              <a:t> &gt; as the minutes for PAR Review SC from July 2018 meetings in San Diego, CA.</a:t>
            </a:r>
          </a:p>
          <a:p>
            <a:endParaRPr lang="en-US" dirty="0"/>
          </a:p>
          <a:p>
            <a:r>
              <a:rPr lang="en-US" dirty="0"/>
              <a:t>Moved: </a:t>
            </a:r>
          </a:p>
          <a:p>
            <a:r>
              <a:rPr lang="en-US" dirty="0"/>
              <a:t>2</a:t>
            </a:r>
            <a:r>
              <a:rPr lang="en-US" baseline="30000" dirty="0"/>
              <a:t>nd</a:t>
            </a:r>
            <a:r>
              <a:rPr lang="en-US" dirty="0"/>
              <a:t>:  </a:t>
            </a:r>
          </a:p>
          <a:p>
            <a:r>
              <a:rPr lang="en-US" dirty="0"/>
              <a:t>Results: </a:t>
            </a:r>
          </a:p>
        </p:txBody>
      </p:sp>
      <p:sp>
        <p:nvSpPr>
          <p:cNvPr id="4" name="Date Placeholder 3"/>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4"/>
            <a:ext cx="10361084" cy="510948"/>
          </a:xfrm>
        </p:spPr>
        <p:txBody>
          <a:bodyPr/>
          <a:lstStyle/>
          <a:p>
            <a:r>
              <a:rPr lang="en-US" sz="2400" dirty="0"/>
              <a:t>IEEE 802 PARs &amp; ICAIDs under consideration</a:t>
            </a:r>
            <a:br>
              <a:rPr lang="en-US" sz="2400" dirty="0"/>
            </a:br>
            <a:r>
              <a:rPr lang="en-US" sz="2400" dirty="0"/>
              <a:t>Nov 11-16, 2018, Bangkok, Thailand</a:t>
            </a:r>
          </a:p>
        </p:txBody>
      </p:sp>
      <p:sp>
        <p:nvSpPr>
          <p:cNvPr id="3" name="Content Placeholder 2">
            <a:extLst>
              <a:ext uri="{FF2B5EF4-FFF2-40B4-BE49-F238E27FC236}">
                <a16:creationId xmlns:a16="http://schemas.microsoft.com/office/drawing/2014/main" id="{EAAFB270-57E8-4713-BF72-93261EF1DDCE}"/>
              </a:ext>
            </a:extLst>
          </p:cNvPr>
          <p:cNvSpPr>
            <a:spLocks noGrp="1"/>
          </p:cNvSpPr>
          <p:nvPr>
            <p:ph idx="1"/>
          </p:nvPr>
        </p:nvSpPr>
        <p:spPr>
          <a:xfrm>
            <a:off x="479376" y="1412776"/>
            <a:ext cx="11161240" cy="5062639"/>
          </a:xfrm>
        </p:spPr>
        <p:txBody>
          <a:bodyPr/>
          <a:lstStyle/>
          <a:p>
            <a:pPr>
              <a:buFont typeface="+mj-lt"/>
              <a:buAutoNum type="arabicPeriod"/>
            </a:pPr>
            <a:r>
              <a:rPr lang="en-US" sz="1800" dirty="0"/>
              <a:t>802.3ca - Amendment: 25 Gb/s and 50 Gb/s Passive Optical Networks, PAR Modification &amp; Extension, </a:t>
            </a:r>
            <a:r>
              <a:rPr lang="en-US" sz="1800" dirty="0">
                <a:hlinkClick r:id="rId2"/>
              </a:rPr>
              <a:t>PAR Modification</a:t>
            </a:r>
            <a:r>
              <a:rPr lang="en-US" sz="1800" dirty="0"/>
              <a:t>, </a:t>
            </a:r>
            <a:r>
              <a:rPr lang="en-US" sz="1800" dirty="0">
                <a:hlinkClick r:id="rId3"/>
              </a:rPr>
              <a:t>PAR Extension</a:t>
            </a:r>
            <a:r>
              <a:rPr lang="en-US" sz="1800" dirty="0"/>
              <a:t> and </a:t>
            </a:r>
            <a:r>
              <a:rPr lang="en-US" sz="1800" dirty="0">
                <a:hlinkClick r:id="rId4"/>
              </a:rPr>
              <a:t>CSD Modification</a:t>
            </a:r>
            <a:endParaRPr lang="en-US" sz="1800" dirty="0"/>
          </a:p>
          <a:p>
            <a:pPr>
              <a:buFont typeface="+mj-lt"/>
              <a:buAutoNum type="arabicPeriod"/>
            </a:pPr>
            <a:r>
              <a:rPr lang="en-US" sz="1800" dirty="0"/>
              <a:t>802.3cp - Amendment: Bidirectional 10 Gb/s, 25 Gb/s, and 50 Gb/s Optical Access PHYs , </a:t>
            </a:r>
            <a:r>
              <a:rPr lang="en-US" sz="1800" dirty="0">
                <a:hlinkClick r:id="rId5"/>
              </a:rPr>
              <a:t>PAR</a:t>
            </a:r>
            <a:r>
              <a:rPr lang="en-US" sz="1800" dirty="0"/>
              <a:t> and </a:t>
            </a:r>
            <a:r>
              <a:rPr lang="en-US" sz="1800" dirty="0">
                <a:hlinkClick r:id="rId6"/>
              </a:rPr>
              <a:t>CSD</a:t>
            </a:r>
            <a:r>
              <a:rPr lang="en-US" sz="1800" dirty="0"/>
              <a:t> </a:t>
            </a:r>
          </a:p>
          <a:p>
            <a:pPr>
              <a:buFont typeface="+mj-lt"/>
              <a:buAutoNum type="arabicPeriod"/>
            </a:pPr>
            <a:r>
              <a:rPr lang="en-US" sz="1800" dirty="0"/>
              <a:t>802.3cs – Amendment: Increased-reach Ethernet optical subscriber access (Super-PON) , </a:t>
            </a:r>
            <a:r>
              <a:rPr lang="en-US" sz="1800" dirty="0">
                <a:hlinkClick r:id="rId7"/>
              </a:rPr>
              <a:t>PAR</a:t>
            </a:r>
            <a:r>
              <a:rPr lang="en-US" sz="1800" dirty="0"/>
              <a:t> and </a:t>
            </a:r>
            <a:r>
              <a:rPr lang="en-US" sz="1800" dirty="0">
                <a:hlinkClick r:id="rId8"/>
              </a:rPr>
              <a:t>CSD</a:t>
            </a:r>
            <a:endParaRPr lang="en-US" sz="1800" dirty="0"/>
          </a:p>
          <a:p>
            <a:pPr>
              <a:buFont typeface="+mj-lt"/>
              <a:buAutoNum type="arabicPeriod"/>
            </a:pPr>
            <a:r>
              <a:rPr lang="en-US" sz="1800" dirty="0"/>
              <a:t>802.1CMde - Amendment: Enhancements for Fronthaul Interface, Synchronization, and Synchronization Standards, </a:t>
            </a:r>
            <a:r>
              <a:rPr lang="en-US" sz="1800" dirty="0">
                <a:hlinkClick r:id="rId9"/>
              </a:rPr>
              <a:t>PAR</a:t>
            </a:r>
            <a:r>
              <a:rPr lang="en-US" sz="1800" dirty="0"/>
              <a:t> and </a:t>
            </a:r>
            <a:r>
              <a:rPr lang="en-US" sz="1800" dirty="0">
                <a:hlinkClick r:id="rId10"/>
              </a:rPr>
              <a:t>CSD</a:t>
            </a:r>
            <a:r>
              <a:rPr lang="en-US" sz="1800" dirty="0"/>
              <a:t> </a:t>
            </a:r>
          </a:p>
          <a:p>
            <a:pPr>
              <a:buFont typeface="+mj-lt"/>
              <a:buAutoNum type="arabicPeriod"/>
            </a:pPr>
            <a:r>
              <a:rPr lang="en-US" sz="1800" dirty="0"/>
              <a:t>802.1DF - Standard: Time-Sensitive Networking Profile for Service Provider Networks, </a:t>
            </a:r>
            <a:r>
              <a:rPr lang="en-US" sz="1800" dirty="0">
                <a:hlinkClick r:id="rId11"/>
              </a:rPr>
              <a:t>PAR</a:t>
            </a:r>
            <a:r>
              <a:rPr lang="en-US" sz="1800" dirty="0"/>
              <a:t> and </a:t>
            </a:r>
            <a:r>
              <a:rPr lang="en-US" sz="1800" dirty="0">
                <a:hlinkClick r:id="rId12"/>
              </a:rPr>
              <a:t>CSD</a:t>
            </a:r>
            <a:endParaRPr lang="en-US" sz="1800" dirty="0"/>
          </a:p>
          <a:p>
            <a:pPr>
              <a:buFont typeface="+mj-lt"/>
              <a:buAutoNum type="arabicPeriod"/>
            </a:pPr>
            <a:r>
              <a:rPr lang="en-US" sz="1800" dirty="0"/>
              <a:t>802.1DG - Standard: Time-Sensitive Networking Profile for Automotive In-Vehicle Ethernet Communications, </a:t>
            </a:r>
            <a:r>
              <a:rPr lang="en-US" sz="1800" dirty="0">
                <a:hlinkClick r:id="rId13"/>
              </a:rPr>
              <a:t>PAR</a:t>
            </a:r>
            <a:r>
              <a:rPr lang="en-US" sz="1800" dirty="0"/>
              <a:t> and </a:t>
            </a:r>
            <a:r>
              <a:rPr lang="en-US" sz="1800" dirty="0">
                <a:hlinkClick r:id="rId14"/>
              </a:rPr>
              <a:t>CSD </a:t>
            </a:r>
            <a:endParaRPr lang="en-US" sz="1800" dirty="0"/>
          </a:p>
          <a:p>
            <a:pPr>
              <a:buFont typeface="+mj-lt"/>
              <a:buAutoNum type="arabicPeriod"/>
            </a:pPr>
            <a:r>
              <a:rPr lang="en-US" sz="1800" dirty="0"/>
              <a:t>802.19 -Recommended Practice -  Coexistence Methods for Sub-1 GHz Frequency Bands, </a:t>
            </a:r>
            <a:r>
              <a:rPr lang="en-US" sz="1800" dirty="0">
                <a:hlinkClick r:id="rId15"/>
              </a:rPr>
              <a:t>PAR</a:t>
            </a:r>
            <a:r>
              <a:rPr lang="en-US" sz="1800" dirty="0"/>
              <a:t> and </a:t>
            </a:r>
            <a:r>
              <a:rPr lang="en-US" sz="1800" dirty="0">
                <a:hlinkClick r:id="rId16"/>
              </a:rPr>
              <a:t>CSD</a:t>
            </a:r>
            <a:endParaRPr lang="en-US" sz="1800" dirty="0"/>
          </a:p>
          <a:p>
            <a:pPr>
              <a:buFont typeface="+mj-lt"/>
              <a:buAutoNum type="arabicPeriod"/>
            </a:pPr>
            <a:r>
              <a:rPr lang="en-US" sz="1800" dirty="0"/>
              <a:t>802.22 - Standard - Revision Project, </a:t>
            </a:r>
            <a:r>
              <a:rPr lang="en-US" sz="1800" dirty="0">
                <a:hlinkClick r:id="rId17"/>
              </a:rPr>
              <a:t>PAR Extension</a:t>
            </a:r>
            <a:endParaRPr lang="en-US" sz="1800" dirty="0"/>
          </a:p>
          <a:p>
            <a:pPr>
              <a:buFont typeface="+mj-lt"/>
              <a:buAutoNum type="arabicPeriod"/>
            </a:pPr>
            <a:r>
              <a:rPr lang="en-US" sz="1800" dirty="0"/>
              <a:t>802.22.3 - Standard - Spectrum Characterization and Occupancy Sensing, </a:t>
            </a:r>
            <a:r>
              <a:rPr lang="en-US" sz="1800" dirty="0">
                <a:hlinkClick r:id="rId18"/>
              </a:rPr>
              <a:t>PAR Extension</a:t>
            </a:r>
            <a:endParaRPr lang="en-US" sz="1800" dirty="0"/>
          </a:p>
          <a:p>
            <a:pPr>
              <a:buFont typeface="+mj-lt"/>
              <a:buAutoNum type="arabicPeriod"/>
            </a:pPr>
            <a:r>
              <a:rPr lang="en-US" sz="1800" dirty="0"/>
              <a:t>802.3 Industry Connections: New Ethernet Applications, </a:t>
            </a:r>
            <a:r>
              <a:rPr lang="en-US" sz="1800" dirty="0">
                <a:hlinkClick r:id="rId19"/>
              </a:rPr>
              <a:t>ICAID</a:t>
            </a:r>
            <a:r>
              <a:rPr lang="en-US" sz="1800" dirty="0"/>
              <a:t> and </a:t>
            </a:r>
            <a:r>
              <a:rPr lang="en-US" sz="1800" dirty="0">
                <a:hlinkClick r:id="rId20"/>
              </a:rPr>
              <a:t>Background</a:t>
            </a:r>
            <a:endParaRPr lang="en-US" sz="1800" dirty="0"/>
          </a:p>
          <a:p>
            <a:pPr>
              <a:buFont typeface="+mj-lt"/>
              <a:buAutoNum type="arabicPeriod"/>
            </a:pPr>
            <a:endParaRPr lang="en-US" sz="1800" dirty="0"/>
          </a:p>
          <a:p>
            <a:endParaRPr lang="en-US" sz="2800" dirty="0"/>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579704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en-US" sz="2000" dirty="0"/>
              <a:t>802.3ca - Amendment: 25 Gb/s and 50 Gb/s Passive Optical Networks, PAR Modification &amp; Extension, </a:t>
            </a:r>
            <a:r>
              <a:rPr lang="en-US" sz="2000" dirty="0">
                <a:hlinkClick r:id="rId2"/>
              </a:rPr>
              <a:t>PAR Modification</a:t>
            </a:r>
            <a:r>
              <a:rPr lang="en-US" sz="2000" dirty="0"/>
              <a:t>, </a:t>
            </a:r>
            <a:r>
              <a:rPr lang="en-US" sz="2000" dirty="0">
                <a:hlinkClick r:id="rId3"/>
              </a:rPr>
              <a:t>PAR Extension</a:t>
            </a:r>
            <a:r>
              <a:rPr lang="en-US" sz="2000" dirty="0"/>
              <a:t> and </a:t>
            </a:r>
            <a:r>
              <a:rPr lang="en-US" sz="2000" dirty="0">
                <a:hlinkClick r:id="rId4"/>
              </a:rPr>
              <a:t>CSD Modification</a:t>
            </a:r>
            <a:br>
              <a:rPr lang="en-US" sz="2000" dirty="0"/>
            </a:br>
            <a:endParaRPr lang="en-US" sz="20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US" b="0" dirty="0"/>
              <a:t>PAR 4.2 -  update the date to reflect the current plan as shown in the PAR Extension.</a:t>
            </a:r>
          </a:p>
          <a:p>
            <a:endParaRPr lang="en-US"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US">
                <a:solidFill>
                  <a:srgbClr val="000000"/>
                </a:solidFill>
              </a:rPr>
              <a:t>November 2018</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952005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BB2BC-CA66-4677-8AFA-A0398A5F1F14}"/>
              </a:ext>
            </a:extLst>
          </p:cNvPr>
          <p:cNvSpPr>
            <a:spLocks noGrp="1"/>
          </p:cNvSpPr>
          <p:nvPr>
            <p:ph type="title"/>
          </p:nvPr>
        </p:nvSpPr>
        <p:spPr>
          <a:xfrm>
            <a:off x="902705" y="685803"/>
            <a:ext cx="10361084" cy="733546"/>
          </a:xfrm>
        </p:spPr>
        <p:txBody>
          <a:bodyPr/>
          <a:lstStyle/>
          <a:p>
            <a:r>
              <a:rPr lang="en-US" sz="2400" dirty="0"/>
              <a:t>802.3cp - Amendment: Bidirectional 10 Gb/s, 25 Gb/s, and 50 Gb/s Optical Access PHYs ,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C9EA3856-7505-4DB9-86B6-EC39662F2B5A}"/>
              </a:ext>
            </a:extLst>
          </p:cNvPr>
          <p:cNvSpPr>
            <a:spLocks noGrp="1"/>
          </p:cNvSpPr>
          <p:nvPr>
            <p:ph idx="1"/>
          </p:nvPr>
        </p:nvSpPr>
        <p:spPr>
          <a:xfrm>
            <a:off x="914402" y="1419349"/>
            <a:ext cx="10361084" cy="4675065"/>
          </a:xfrm>
        </p:spPr>
        <p:txBody>
          <a:bodyPr/>
          <a:lstStyle/>
          <a:p>
            <a:r>
              <a:rPr lang="en-US" dirty="0"/>
              <a:t>PAR 5.6 Add a missing Stakeholder that was listed in the CSD “</a:t>
            </a:r>
            <a:r>
              <a:rPr lang="en-US" b="0" dirty="0"/>
              <a:t>Municipal and independent operators”</a:t>
            </a:r>
          </a:p>
          <a:p>
            <a:endParaRPr lang="en-US" b="0" dirty="0"/>
          </a:p>
          <a:p>
            <a:r>
              <a:rPr lang="en-US" b="0" dirty="0"/>
              <a:t>CSD: Broad Market Potential- Add to the list of potential user groups to make the stakeholder list consistent. – add “subscribers.”</a:t>
            </a:r>
          </a:p>
          <a:p>
            <a:r>
              <a:rPr lang="en-US" b="0" dirty="0"/>
              <a:t>CSD: Technical Feasibility - Suggested change :</a:t>
            </a:r>
          </a:p>
          <a:p>
            <a:r>
              <a:rPr lang="en-US" b="0" dirty="0"/>
              <a:t>“The basic technologies for 10 Gb/s, 25 Gb/s, and 50 Gb/s transmission over at least 10 km and at least 40 km of single mode fiber are well established”</a:t>
            </a:r>
          </a:p>
          <a:p>
            <a:r>
              <a:rPr lang="en-US" b="0" dirty="0"/>
              <a:t> to </a:t>
            </a:r>
          </a:p>
          <a:p>
            <a:r>
              <a:rPr lang="en-US" b="0" dirty="0"/>
              <a:t>“The basic technologies for 10 Gb/s, 25 Gb/s, and 50 Gb/s capable of transmission over at least 10 km and at least 40 km of single mode fiber are well established”</a:t>
            </a:r>
            <a:endParaRPr lang="en-US" dirty="0"/>
          </a:p>
        </p:txBody>
      </p:sp>
      <p:sp>
        <p:nvSpPr>
          <p:cNvPr id="4" name="Date Placeholder 3">
            <a:extLst>
              <a:ext uri="{FF2B5EF4-FFF2-40B4-BE49-F238E27FC236}">
                <a16:creationId xmlns:a16="http://schemas.microsoft.com/office/drawing/2014/main" id="{5A0A7364-2868-49B1-84E2-ED9DF930363A}"/>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D7542E21-94D0-402B-8034-92E93ACD584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51272D-E252-4654-AF72-818B8C14404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8163003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36120</TotalTime>
  <Words>1812</Words>
  <Application>Microsoft Office PowerPoint</Application>
  <PresentationFormat>Widescreen</PresentationFormat>
  <Paragraphs>232</Paragraphs>
  <Slides>25</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 Unicode MS</vt:lpstr>
      <vt:lpstr>MS Gothic</vt:lpstr>
      <vt:lpstr>Arial</vt:lpstr>
      <vt:lpstr>Times New Roman</vt:lpstr>
      <vt:lpstr>802-11 Theme</vt:lpstr>
      <vt:lpstr>Document</vt:lpstr>
      <vt:lpstr>PAR Review SC - Meeting Agenda and Comment slides   - November 2018 – Bangkok</vt:lpstr>
      <vt:lpstr>Abstract-PAR Review SC PARs under consideration</vt:lpstr>
      <vt:lpstr>IEEE 802 PARs &amp; ICAIDs under consideration Nov 11-16, 2018, Bangkok, Thailand</vt:lpstr>
      <vt:lpstr>PAR Review SC –  November 2018 Chair: Jon Rosdahl</vt:lpstr>
      <vt:lpstr>Motion to Approve Previous Minutes</vt:lpstr>
      <vt:lpstr>IEEE 802 PARs &amp; ICAIDs under consideration Nov 11-16, 2018, Bangkok, Thailand</vt:lpstr>
      <vt:lpstr>Par Review Comments</vt:lpstr>
      <vt:lpstr>802.3ca - Amendment: 25 Gb/s and 50 Gb/s Passive Optical Networks, PAR Modification &amp; Extension, PAR Modification, PAR Extension and CSD Modification </vt:lpstr>
      <vt:lpstr>802.3cp - Amendment: Bidirectional 10 Gb/s, 25 Gb/s, and 50 Gb/s Optical Access PHYs , PAR and CSD</vt:lpstr>
      <vt:lpstr>802.3cs – Amendment: Increased-reach Ethernet optical subscriber access (Super-PON) , PAR and CSD</vt:lpstr>
      <vt:lpstr>802.1CMde - Amendment: Enhancements for Fronthaul Interface, Synchronization, and Synchronization Standards, PAR and CSD</vt:lpstr>
      <vt:lpstr>802.1DF - Standard: Time-Sensitive Networking Profile for Service Provider Networks, PAR and CSD</vt:lpstr>
      <vt:lpstr>802.1DG - Standard: Time-Sensitive Networking Profile for Automotive In-Vehicle Ethernet Communications, PAR and CSD  </vt:lpstr>
      <vt:lpstr>802.19 -Recommended Practice -  Coexistence Methods for Sub-1 GHz Frequency Bands, PAR and CSD </vt:lpstr>
      <vt:lpstr>802.19.3 (cont) – Suggested change to 5.2 Scope</vt:lpstr>
      <vt:lpstr>802.19.3 (cont) changes to 5.5 Need</vt:lpstr>
      <vt:lpstr>802.19.3 5.6 Stakeholders</vt:lpstr>
      <vt:lpstr>802.19.3 CSD comments </vt:lpstr>
      <vt:lpstr>802.22 - Standard - Revision Project, PAR Extension</vt:lpstr>
      <vt:lpstr>802.22.3 - Standard - Spectrum Characterization and Occupancy Sensing, PAR Extension </vt:lpstr>
      <vt:lpstr>802.3 Industry Connections: New Ethernet Applications, ICAID and Background </vt:lpstr>
      <vt:lpstr>Responses From 802 WGs</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November 2018 – Bangkok</dc:title>
  <dc:subject>November2018</dc:subject>
  <dc:creator>Jon Rosdahl</dc:creator>
  <cp:keywords>Agenda and Meeting Slides</cp:keywords>
  <dc:description>Jon Rosdahl (Qualcomm)</dc:description>
  <cp:lastModifiedBy>Jon Rosdahl</cp:lastModifiedBy>
  <cp:revision>246</cp:revision>
  <cp:lastPrinted>1601-01-01T00:00:00Z</cp:lastPrinted>
  <dcterms:created xsi:type="dcterms:W3CDTF">2014-04-14T10:59:07Z</dcterms:created>
  <dcterms:modified xsi:type="dcterms:W3CDTF">2018-11-13T05:35:08Z</dcterms:modified>
  <cp:category>Agenda, Report</cp:category>
</cp:coreProperties>
</file>