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89" r:id="rId4"/>
    <p:sldId id="327" r:id="rId5"/>
    <p:sldId id="328" r:id="rId6"/>
    <p:sldId id="329" r:id="rId7"/>
    <p:sldId id="330" r:id="rId8"/>
    <p:sldId id="331" r:id="rId9"/>
    <p:sldId id="332" r:id="rId10"/>
    <p:sldId id="266" r:id="rId11"/>
    <p:sldId id="333" r:id="rId12"/>
    <p:sldId id="486" r:id="rId13"/>
    <p:sldId id="267" r:id="rId14"/>
    <p:sldId id="487" r:id="rId15"/>
    <p:sldId id="300" r:id="rId16"/>
    <p:sldId id="318" r:id="rId17"/>
    <p:sldId id="273" r:id="rId18"/>
    <p:sldId id="315" r:id="rId19"/>
    <p:sldId id="275" r:id="rId20"/>
    <p:sldId id="290" r:id="rId21"/>
    <p:sldId id="274" r:id="rId22"/>
    <p:sldId id="281" r:id="rId23"/>
    <p:sldId id="280" r:id="rId24"/>
    <p:sldId id="283" r:id="rId25"/>
    <p:sldId id="284" r:id="rId26"/>
    <p:sldId id="291" r:id="rId27"/>
    <p:sldId id="264" r:id="rId2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908F36A-661D-4E96-AB8F-CACEA162F713}">
          <p14:sldIdLst>
            <p14:sldId id="256"/>
            <p14:sldId id="257"/>
          </p14:sldIdLst>
        </p14:section>
        <p14:section name="Monday" id="{4B7C112C-E236-4D4B-9841-D43330742BB2}">
          <p14:sldIdLst>
            <p14:sldId id="289"/>
            <p14:sldId id="327"/>
            <p14:sldId id="328"/>
            <p14:sldId id="329"/>
            <p14:sldId id="330"/>
            <p14:sldId id="331"/>
            <p14:sldId id="332"/>
            <p14:sldId id="266"/>
            <p14:sldId id="333"/>
            <p14:sldId id="486"/>
            <p14:sldId id="267"/>
            <p14:sldId id="487"/>
            <p14:sldId id="300"/>
            <p14:sldId id="318"/>
            <p14:sldId id="273"/>
            <p14:sldId id="315"/>
            <p14:sldId id="275"/>
            <p14:sldId id="290"/>
            <p14:sldId id="274"/>
          </p14:sldIdLst>
        </p14:section>
        <p14:section name="Wednessday" id="{F21A492A-BA32-4758-8679-031504230AE7}">
          <p14:sldIdLst>
            <p14:sldId id="281"/>
            <p14:sldId id="280"/>
          </p14:sldIdLst>
        </p14:section>
        <p14:section name="Friday" id="{4BE27709-667B-4290-8292-4F4C0A5CE0BA}">
          <p14:sldIdLst>
            <p14:sldId id="283"/>
            <p14:sldId id="284"/>
            <p14:sldId id="291"/>
          </p14:sldIdLst>
        </p14:section>
        <p14:section name="References" id="{03E33B6E-3194-4347-8B33-30FA8EACB3AB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81" autoAdjust="0"/>
    <p:restoredTop sz="80603" autoAdjust="0"/>
  </p:normalViewPr>
  <p:slideViewPr>
    <p:cSldViewPr>
      <p:cViewPr varScale="1">
        <p:scale>
          <a:sx n="52" d="100"/>
          <a:sy n="52" d="100"/>
        </p:scale>
        <p:origin x="108" y="180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802-11-18/1706r0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802-11-18/1706r0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802-11-18/1706r0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802-11-18/1706r0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802-11-18/1706r0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802-11-18/1706r0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802-11-18/1706r0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72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802-11-18/1706r0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802-11-18/1706r0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20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GB" sz="1100" dirty="0">
              <a:effectLst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802-11-18/1706r0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802-11-18/1706r0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802-11-18/1706r0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9336360" y="6500834"/>
            <a:ext cx="2053425" cy="2476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 dirty="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11-18/1706r0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9/" TargetMode="External"/><Relationship Id="rId13" Type="http://schemas.openxmlformats.org/officeDocument/2006/relationships/hyperlink" Target="http://standards.ieee.org/guides/bylaws/sect6-7.html#6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8/" TargetMode="External"/><Relationship Id="rId12" Type="http://schemas.openxmlformats.org/officeDocument/2006/relationships/hyperlink" Target="https://mentor.ieee.org/802.11/dcn/18/11-18-1705-00-0000-treasurer-report-nov-2018-bangkok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s://mentor.ieee.org/802.22/dcn/17/22-17-0051-00-0000-802-22-2017-july-plenary-opening-report.ppt" TargetMode="External"/><Relationship Id="rId5" Type="http://schemas.openxmlformats.org/officeDocument/2006/relationships/hyperlink" Target="https://mentor.ieee.org/802.11/dcn/18/11-18-0622-01-0000-may-2018-working-group-agenda.xlsx" TargetMode="External"/><Relationship Id="rId15" Type="http://schemas.openxmlformats.org/officeDocument/2006/relationships/hyperlink" Target="http://standards.ieee.org/resources/antitrust-guidelines.pdf" TargetMode="External"/><Relationship Id="rId10" Type="http://schemas.openxmlformats.org/officeDocument/2006/relationships/hyperlink" Target="http://www.ieee802.org/24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21/" TargetMode="External"/><Relationship Id="rId14" Type="http://schemas.openxmlformats.org/officeDocument/2006/relationships/hyperlink" Target="http://standards.ieee.org/board/pat/pat-slideset.ppt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meeting-ma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online.com/ActiveReports/ReportServer/EventSnapshot.aspx?EventSessionId=023bf37f300542fc9d4be12b7e818625&amp;eventID=2527139#test" TargetMode="External"/><Relationship Id="rId2" Type="http://schemas.openxmlformats.org/officeDocument/2006/relationships/hyperlink" Target="https://www.regonline.com/ActiveReports/ReportServer/EventSnapshot.aspx?EventSessionId=023bf37f300542fc9d4be12b7e818625&amp;eventID=2527139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05-00EC-802-plenary-future-venue-contract-status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6/ec-16-0177-01-00EC-executive-secretary-agenda-items-november-2016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meeting-map" TargetMode="External"/><Relationship Id="rId2" Type="http://schemas.openxmlformats.org/officeDocument/2006/relationships/hyperlink" Target="http://802world.org/plenary/local-area-informati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edule.802world.com/schedule/schedule/show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darcel@facetoface-events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meeting-map/" TargetMode="External"/><Relationship Id="rId2" Type="http://schemas.openxmlformats.org/officeDocument/2006/relationships/hyperlink" Target="http://schedule.802worl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802.org/Tutorials.s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862382" y="768350"/>
            <a:ext cx="856672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- November 2018 - Bangkok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2070101" y="2711451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5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2711451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69338-E4CE-4CE4-A7E6-699BBC611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519332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CA" sz="3000" b="1" dirty="0">
                <a:latin typeface="+mj-lt"/>
              </a:rPr>
              <a:t>7. Internet: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3300" b="1" dirty="0">
                <a:latin typeface="+mj-lt"/>
              </a:rPr>
              <a:t>	</a:t>
            </a:r>
            <a:r>
              <a:rPr lang="en-CA" sz="2400" b="1" dirty="0"/>
              <a:t>a) Marriott Guestroom Network: </a:t>
            </a:r>
          </a:p>
          <a:p>
            <a:pPr marL="1851043" lvl="2" indent="-428625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2700" b="1" dirty="0"/>
              <a:t>Complimentary for IEEE 802 Attendees</a:t>
            </a:r>
            <a:endParaRPr lang="en-CA" dirty="0"/>
          </a:p>
          <a:p>
            <a:pPr marL="1765318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/>
              <a:t>Instructions available upon check in at the front desk. </a:t>
            </a:r>
          </a:p>
          <a:p>
            <a:pPr marL="1765318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CA" dirty="0"/>
          </a:p>
          <a:p>
            <a:pPr marL="711209" lvl="1" indent="0">
              <a:spcBef>
                <a:spcPts val="0"/>
              </a:spcBef>
              <a:buNone/>
            </a:pPr>
            <a:r>
              <a:rPr lang="en-US" sz="2400" b="1" dirty="0"/>
              <a:t>b) Meeting Network: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b="1" dirty="0"/>
              <a:t>SSID:</a:t>
            </a:r>
            <a:r>
              <a:rPr lang="en-US" sz="2700" dirty="0"/>
              <a:t> IEEE802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b="1" dirty="0"/>
              <a:t>Password:</a:t>
            </a:r>
            <a:r>
              <a:rPr lang="en-US" sz="2700" dirty="0"/>
              <a:t> </a:t>
            </a:r>
            <a:r>
              <a:rPr lang="en-US" sz="2700" dirty="0" err="1"/>
              <a:t>ieeeieee</a:t>
            </a:r>
            <a:endParaRPr lang="en-US" sz="27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b="1" dirty="0"/>
              <a:t>Wireless Encryption Protocol:</a:t>
            </a:r>
            <a:r>
              <a:rPr lang="en-US" sz="2700" dirty="0"/>
              <a:t>     WPA2 Pre-Shared-Key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dirty="0"/>
              <a:t>Please report any disruption of service to a </a:t>
            </a:r>
            <a:r>
              <a:rPr lang="en-US" sz="2700" dirty="0" err="1"/>
              <a:t>Linespeed</a:t>
            </a:r>
            <a:r>
              <a:rPr lang="en-US" sz="2700" dirty="0"/>
              <a:t> staff member at the Network Help Desk. </a:t>
            </a:r>
          </a:p>
          <a:p>
            <a:pPr marL="0" indent="0">
              <a:buNone/>
            </a:pPr>
            <a:endParaRPr lang="en-CA" sz="3000" dirty="0"/>
          </a:p>
          <a:p>
            <a:pPr marL="0" indent="0">
              <a:buNone/>
            </a:pPr>
            <a:endParaRPr lang="en-CA" sz="2400" dirty="0"/>
          </a:p>
          <a:p>
            <a:pPr marL="711209" lvl="2" indent="-711209">
              <a:buAutoNum type="arabicPeriod" startAt="5"/>
            </a:pPr>
            <a:endParaRPr lang="en-CA" sz="1350" dirty="0"/>
          </a:p>
          <a:p>
            <a:pPr marL="812810" indent="-812810">
              <a:buAutoNum type="arabicPeriod" startAt="5"/>
            </a:pPr>
            <a:endParaRPr lang="en-CA" sz="1350" dirty="0"/>
          </a:p>
          <a:p>
            <a:pPr marL="914411" indent="-914411">
              <a:buAutoNum type="arabicPeriod" startAt="5"/>
            </a:pPr>
            <a:endParaRPr lang="en-CA" sz="135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591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399"/>
            <a:ext cx="10972800" cy="53244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50" dirty="0"/>
          </a:p>
          <a:p>
            <a:pPr marL="0" indent="0">
              <a:buNone/>
            </a:pPr>
            <a:r>
              <a:rPr lang="en-US" sz="3300" b="1" dirty="0">
                <a:latin typeface="+mj-lt"/>
              </a:rPr>
              <a:t>8. Marriott Dining Discounts</a:t>
            </a:r>
          </a:p>
          <a:p>
            <a:pPr marL="711209" lvl="1" indent="0">
              <a:buNone/>
            </a:pPr>
            <a:r>
              <a:rPr lang="en-US" sz="3000" dirty="0"/>
              <a:t>Discounts 10% for dining in hotel’s outlets incl. </a:t>
            </a:r>
          </a:p>
          <a:p>
            <a:pPr marL="1139834" lvl="1" indent="-428625"/>
            <a:r>
              <a:rPr lang="en-US" sz="3000" dirty="0"/>
              <a:t>Goji Kitchen &amp; Bar</a:t>
            </a:r>
          </a:p>
          <a:p>
            <a:pPr marL="1139834" lvl="1" indent="-428625"/>
            <a:r>
              <a:rPr lang="en-US" sz="3000" dirty="0"/>
              <a:t>Siam </a:t>
            </a:r>
            <a:r>
              <a:rPr lang="en-US" sz="3000" dirty="0" err="1"/>
              <a:t>TeaRoom</a:t>
            </a:r>
            <a:endParaRPr lang="en-US" sz="3000" dirty="0"/>
          </a:p>
          <a:p>
            <a:pPr marL="1139834" lvl="1" indent="-428625"/>
            <a:r>
              <a:rPr lang="en-US" sz="3000" dirty="0"/>
              <a:t>Soba Factory</a:t>
            </a:r>
          </a:p>
          <a:p>
            <a:pPr marL="1139834" lvl="1" indent="-428625"/>
            <a:r>
              <a:rPr lang="en-US" sz="3000" dirty="0"/>
              <a:t>Pagoda Chinese Restaurant</a:t>
            </a:r>
          </a:p>
          <a:p>
            <a:pPr marL="1139834" lvl="1" indent="-428625"/>
            <a:r>
              <a:rPr lang="en-US" sz="3000" dirty="0"/>
              <a:t>The Lobby Lounge</a:t>
            </a:r>
          </a:p>
          <a:p>
            <a:pPr marL="1139834" lvl="1" indent="-428625"/>
            <a:r>
              <a:rPr lang="en-US" sz="3000" dirty="0"/>
              <a:t>Akira Back, </a:t>
            </a:r>
            <a:r>
              <a:rPr lang="en-US" sz="3000" dirty="0" err="1"/>
              <a:t>ABar</a:t>
            </a:r>
            <a:r>
              <a:rPr lang="en-US" sz="3000" dirty="0"/>
              <a:t> and Pool Bar</a:t>
            </a:r>
            <a:endParaRPr lang="en-US" sz="2250" dirty="0"/>
          </a:p>
          <a:p>
            <a:pPr marL="0" indent="0">
              <a:buNone/>
            </a:pPr>
            <a:endParaRPr lang="en-CA" sz="3000" dirty="0"/>
          </a:p>
          <a:p>
            <a:pPr marL="0" indent="0">
              <a:buNone/>
            </a:pPr>
            <a:endParaRPr lang="en-CA" sz="1650" dirty="0"/>
          </a:p>
          <a:p>
            <a:pPr marL="0" indent="0">
              <a:buNone/>
            </a:pPr>
            <a:endParaRPr lang="en-CA" sz="3000" dirty="0"/>
          </a:p>
          <a:p>
            <a:pPr marL="0" indent="0">
              <a:buNone/>
            </a:pPr>
            <a:endParaRPr lang="en-CA" sz="2400" dirty="0"/>
          </a:p>
          <a:p>
            <a:pPr marL="711209" lvl="2" indent="-711209">
              <a:buAutoNum type="arabicPeriod" startAt="5"/>
            </a:pPr>
            <a:endParaRPr lang="en-CA" sz="1350" dirty="0"/>
          </a:p>
          <a:p>
            <a:pPr marL="812810" indent="-812810">
              <a:buAutoNum type="arabicPeriod" startAt="5"/>
            </a:pPr>
            <a:endParaRPr lang="en-CA" sz="1350" dirty="0"/>
          </a:p>
          <a:p>
            <a:pPr marL="914411" indent="-914411">
              <a:buAutoNum type="arabicPeriod" startAt="5"/>
            </a:pPr>
            <a:endParaRPr lang="en-CA" sz="1350" dirty="0"/>
          </a:p>
          <a:p>
            <a:endParaRPr lang="en-CA" sz="1350" dirty="0"/>
          </a:p>
        </p:txBody>
      </p:sp>
    </p:spTree>
    <p:extLst>
      <p:ext uri="{BB962C8B-B14F-4D97-AF65-F5344CB8AC3E}">
        <p14:creationId xmlns:p14="http://schemas.microsoft.com/office/powerpoint/2010/main" val="1620203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4F95F-D73C-44C1-8A3C-7D5305F08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300" b="1" dirty="0"/>
              <a:t>9. </a:t>
            </a:r>
            <a:r>
              <a:rPr lang="en-CA" sz="3300" b="1" dirty="0"/>
              <a:t>Next IEEE 802 Plenary Session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March 10-15, 2019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Hyatt Regency Vancouver and Fairmont Hotel Vancouver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Vancouver, BC, Canada</a:t>
            </a:r>
          </a:p>
          <a:p>
            <a:pPr marL="711209" lvl="1" indent="0">
              <a:buNone/>
            </a:pPr>
            <a:r>
              <a:rPr lang="en-CA" sz="3000" dirty="0"/>
              <a:t>Registration to open December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500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554B9-2D99-0841-94FE-708FF5DE7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Networking Social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8A015-6439-A244-94A2-7B651996D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6793"/>
            <a:ext cx="10361084" cy="453762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7200" dirty="0"/>
              <a:t>Wednesday November 14</a:t>
            </a:r>
            <a:r>
              <a:rPr lang="en-US" sz="7200" baseline="30000" dirty="0"/>
              <a:t>th</a:t>
            </a:r>
            <a:r>
              <a:rPr lang="en-US" sz="7200" dirty="0"/>
              <a:t> </a:t>
            </a:r>
          </a:p>
          <a:p>
            <a:pPr marL="0" indent="0" algn="ctr">
              <a:buNone/>
            </a:pPr>
            <a:r>
              <a:rPr lang="en-US" sz="7200" dirty="0"/>
              <a:t>6:30 PM – 10:00 PM</a:t>
            </a:r>
          </a:p>
          <a:p>
            <a:pPr marL="0" indent="0" algn="ctr">
              <a:buNone/>
            </a:pPr>
            <a:r>
              <a:rPr lang="en-US" sz="7200" dirty="0"/>
              <a:t>River Cruise</a:t>
            </a:r>
          </a:p>
          <a:p>
            <a:r>
              <a:rPr lang="en-US" sz="7200" b="1" dirty="0"/>
              <a:t>Transportation</a:t>
            </a:r>
          </a:p>
          <a:p>
            <a:pPr lvl="1"/>
            <a:r>
              <a:rPr lang="en-US" sz="7200" dirty="0"/>
              <a:t>Charter Bus Service to/from the cruise </a:t>
            </a:r>
          </a:p>
          <a:p>
            <a:pPr lvl="1"/>
            <a:r>
              <a:rPr lang="en-US" sz="7200" dirty="0"/>
              <a:t>First Bus to Depart Hotel at approximately 6:00 PM</a:t>
            </a:r>
          </a:p>
          <a:p>
            <a:pPr lvl="1"/>
            <a:r>
              <a:rPr lang="en-US" sz="7200" dirty="0"/>
              <a:t>Busses to Return to Hotel at approximately 10:00 PM</a:t>
            </a:r>
          </a:p>
          <a:p>
            <a:r>
              <a:rPr lang="en-US" sz="7200" b="1" dirty="0"/>
              <a:t>Food and Bar Services                                                               Musical Entertainment</a:t>
            </a:r>
          </a:p>
          <a:p>
            <a:pPr lvl="1"/>
            <a:r>
              <a:rPr lang="en-US" sz="7200" dirty="0"/>
              <a:t>Full Menu and Bar Service Included.                                    Local Music and  Traditional Dance</a:t>
            </a:r>
          </a:p>
          <a:p>
            <a:pPr lvl="1"/>
            <a:r>
              <a:rPr lang="en-US" sz="7200" dirty="0"/>
              <a:t>Drink Coupon Not Required</a:t>
            </a:r>
          </a:p>
          <a:p>
            <a:r>
              <a:rPr lang="en-US" sz="7200" b="1" dirty="0"/>
              <a:t>Social Ticket Payment Sticker</a:t>
            </a:r>
            <a:r>
              <a:rPr lang="en-US" sz="7200" dirty="0"/>
              <a:t> </a:t>
            </a:r>
          </a:p>
          <a:p>
            <a:pPr lvl="1"/>
            <a:r>
              <a:rPr lang="en-US" sz="7200" dirty="0"/>
              <a:t>Applied to Name Badge</a:t>
            </a:r>
          </a:p>
          <a:p>
            <a:pPr lvl="1"/>
            <a:r>
              <a:rPr lang="en-US" sz="7200" dirty="0"/>
              <a:t>Sticker will be required for entry to bus and boat.</a:t>
            </a:r>
          </a:p>
          <a:p>
            <a:r>
              <a:rPr lang="en-US" sz="7200" b="1" dirty="0"/>
              <a:t>Wait List</a:t>
            </a:r>
            <a:endParaRPr lang="en-US" sz="7200" dirty="0"/>
          </a:p>
          <a:p>
            <a:pPr lvl="1"/>
            <a:r>
              <a:rPr lang="en-US" sz="7200" dirty="0"/>
              <a:t>The event is sold out, a wait list has been maintained. If an attendee cancels their plenary registration and has a social ticket the first person on the wait list will be offered an opportunity to attend.</a:t>
            </a:r>
          </a:p>
          <a:p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154431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6CB85-5BC3-4861-B2DE-0EBE1BA9F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Information for Social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99E3C-B345-4A7F-A0FB-5633E7419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highlight>
                  <a:srgbClr val="FFFF00"/>
                </a:highlight>
              </a:rPr>
              <a:t>ALL Attendees and their guests must provide their First Name, Last Name, Passport #, Passport Issue and Expiration Date. </a:t>
            </a:r>
          </a:p>
          <a:p>
            <a:r>
              <a:rPr lang="en-US" b="1" dirty="0"/>
              <a:t>An Email will be sent to all social attendees with instructions on how to securely supply the information using the registration tool.</a:t>
            </a:r>
          </a:p>
          <a:p>
            <a:r>
              <a:rPr lang="en-US" b="1" dirty="0"/>
              <a:t>Please complete as soon as possible.</a:t>
            </a:r>
          </a:p>
          <a:p>
            <a:r>
              <a:rPr lang="en-US" b="1" dirty="0"/>
              <a:t>Please remind your WG members going to the Social.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120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</a:t>
            </a:r>
            <a:r>
              <a:rPr lang="en-US" dirty="0"/>
              <a:t> (Meeting in Oslo, Norway Sept 10-14) </a:t>
            </a:r>
          </a:p>
          <a:p>
            <a:r>
              <a:rPr lang="en-US" dirty="0">
                <a:hlinkClick r:id="rId4"/>
              </a:rPr>
              <a:t>802.3</a:t>
            </a:r>
            <a:r>
              <a:rPr lang="en-US" dirty="0"/>
              <a:t> (Meeting in Spokane, WA Sept 10-14)</a:t>
            </a:r>
          </a:p>
          <a:p>
            <a:r>
              <a:rPr lang="en-US" dirty="0">
                <a:hlinkClick r:id="rId5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802.15</a:t>
            </a:r>
            <a:r>
              <a:rPr lang="en-US" dirty="0"/>
              <a:t>  </a:t>
            </a:r>
            <a:r>
              <a:rPr lang="en-US" dirty="0">
                <a:hlinkClick r:id="rId7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802.19</a:t>
            </a:r>
            <a:r>
              <a:rPr lang="en-US" dirty="0"/>
              <a:t>  </a:t>
            </a:r>
          </a:p>
          <a:p>
            <a:r>
              <a:rPr lang="en-US" dirty="0">
                <a:hlinkClick r:id="rId9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10"/>
              </a:rPr>
              <a:t>802.24</a:t>
            </a:r>
            <a:r>
              <a:rPr lang="en-US" dirty="0"/>
              <a:t>  </a:t>
            </a:r>
            <a:r>
              <a:rPr lang="en-US" dirty="0">
                <a:hlinkClick r:id="rId11"/>
              </a:rPr>
              <a:t>802.22</a:t>
            </a:r>
            <a:endParaRPr lang="en-US" dirty="0"/>
          </a:p>
          <a:p>
            <a:endParaRPr lang="en-US" dirty="0"/>
          </a:p>
          <a:p>
            <a:r>
              <a:rPr lang="en-US" dirty="0"/>
              <a:t>Treasurer Report: </a:t>
            </a:r>
            <a:r>
              <a:rPr lang="en-US" dirty="0">
                <a:hlinkClick r:id="rId12"/>
              </a:rPr>
              <a:t>11-18/1705r0</a:t>
            </a:r>
            <a:endParaRPr lang="en-US" dirty="0"/>
          </a:p>
          <a:p>
            <a:endParaRPr lang="en-US" dirty="0">
              <a:hlinkClick r:id="rId13"/>
            </a:endParaRPr>
          </a:p>
          <a:p>
            <a:r>
              <a:rPr lang="en-US" dirty="0">
                <a:hlinkClick r:id="rId13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4"/>
              </a:rPr>
              <a:t>patent policy </a:t>
            </a:r>
            <a:r>
              <a:rPr lang="en-US" dirty="0"/>
              <a:t>(slide set), and </a:t>
            </a:r>
            <a:r>
              <a:rPr lang="en-US" dirty="0">
                <a:hlinkClick r:id="rId15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11187"/>
          </a:xfrm>
        </p:spPr>
        <p:txBody>
          <a:bodyPr/>
          <a:lstStyle/>
          <a:p>
            <a:r>
              <a:rPr lang="en-GB" dirty="0"/>
              <a:t>M3.4 Meeting Room Locations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Meeting Space </a:t>
            </a:r>
            <a:r>
              <a:rPr lang="en-US" dirty="0"/>
              <a:t>– </a:t>
            </a:r>
            <a:r>
              <a:rPr lang="en-US" dirty="0">
                <a:hlinkClick r:id="rId3"/>
              </a:rPr>
              <a:t>http://802world.org/plenary/meeting-map</a:t>
            </a:r>
            <a:endParaRPr lang="en-US" sz="2800" dirty="0"/>
          </a:p>
          <a:p>
            <a:endParaRPr lang="en-US" dirty="0"/>
          </a:p>
        </p:txBody>
      </p:sp>
      <p:sp>
        <p:nvSpPr>
          <p:cNvPr id="10243" name="Date Placeholder 3"/>
          <p:cNvSpPr>
            <a:spLocks noGrp="1"/>
          </p:cNvSpPr>
          <p:nvPr>
            <p:ph type="dt" idx="10"/>
          </p:nvPr>
        </p:nvSpPr>
        <p:spPr>
          <a:noFill/>
        </p:spPr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10244" name="Footer Placeholder 4"/>
          <p:cNvSpPr>
            <a:spLocks noGrp="1"/>
          </p:cNvSpPr>
          <p:nvPr>
            <p:ph type="ftr" idx="11"/>
          </p:nvPr>
        </p:nvSpPr>
        <p:spPr>
          <a:noFill/>
        </p:spPr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B5C58B0-409B-414D-AB6F-19EB0C17CA5C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24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2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72489"/>
          </a:xfrm>
        </p:spPr>
        <p:txBody>
          <a:bodyPr/>
          <a:lstStyle/>
          <a:p>
            <a:r>
              <a:rPr lang="en-GB" dirty="0"/>
              <a:t>M3.6  II	Meeting registration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DAF02DBE-9D5D-42DC-9EC5-F5036CC7F0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5667578"/>
              </p:ext>
            </p:extLst>
          </p:nvPr>
        </p:nvGraphicFramePr>
        <p:xfrm>
          <a:off x="2465719" y="1461986"/>
          <a:ext cx="8064895" cy="4709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3965372246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457208995"/>
                    </a:ext>
                  </a:extLst>
                </a:gridCol>
                <a:gridCol w="3744415">
                  <a:extLst>
                    <a:ext uri="{9D8B030D-6E8A-4147-A177-3AD203B41FA5}">
                      <a16:colId xmlns:a16="http://schemas.microsoft.com/office/drawing/2014/main" val="1255608310"/>
                    </a:ext>
                  </a:extLst>
                </a:gridCol>
              </a:tblGrid>
              <a:tr h="782608">
                <a:tc gridSpan="3">
                  <a:txBody>
                    <a:bodyPr/>
                    <a:lstStyle/>
                    <a:p>
                      <a:r>
                        <a:rPr lang="en-US" sz="2800" dirty="0"/>
                        <a:t>Total Registrations – 688 – Monday 10:30am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784074"/>
                  </a:ext>
                </a:extLst>
              </a:tr>
              <a:tr h="335973">
                <a:tc>
                  <a:txBody>
                    <a:bodyPr/>
                    <a:lstStyle/>
                    <a:p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94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14%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6600367"/>
                  </a:ext>
                </a:extLst>
              </a:tr>
              <a:tr h="330253">
                <a:tc>
                  <a:txBody>
                    <a:bodyPr/>
                    <a:lstStyle/>
                    <a:p>
                      <a:r>
                        <a:rPr lang="en-US" sz="1800" dirty="0"/>
                        <a:t>    </a:t>
                      </a:r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802.3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235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34%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596913"/>
                  </a:ext>
                </a:extLst>
              </a:tr>
              <a:tr h="324533">
                <a:tc>
                  <a:txBody>
                    <a:bodyPr/>
                    <a:lstStyle/>
                    <a:p>
                      <a:r>
                        <a:rPr lang="en-US" sz="1800"/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802.11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261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38%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495749"/>
                  </a:ext>
                </a:extLst>
              </a:tr>
              <a:tr h="390821">
                <a:tc>
                  <a:txBody>
                    <a:bodyPr/>
                    <a:lstStyle/>
                    <a:p>
                      <a:r>
                        <a:rPr lang="en-US" sz="1800"/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802.15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63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9%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589946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en-US" sz="1800"/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802.18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4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1087543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r>
                        <a:rPr lang="en-US" sz="1800"/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802.19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4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832716"/>
                  </a:ext>
                </a:extLst>
              </a:tr>
              <a:tr h="348600">
                <a:tc>
                  <a:txBody>
                    <a:bodyPr/>
                    <a:lstStyle/>
                    <a:p>
                      <a:r>
                        <a:rPr lang="en-US" sz="1800"/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802.21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9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1860317"/>
                  </a:ext>
                </a:extLst>
              </a:tr>
              <a:tr h="342880">
                <a:tc>
                  <a:txBody>
                    <a:bodyPr/>
                    <a:lstStyle/>
                    <a:p>
                      <a:r>
                        <a:rPr lang="en-US" sz="1800"/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802.22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4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2763972"/>
                  </a:ext>
                </a:extLst>
              </a:tr>
              <a:tr h="409168">
                <a:tc>
                  <a:txBody>
                    <a:bodyPr/>
                    <a:lstStyle/>
                    <a:p>
                      <a:r>
                        <a:rPr lang="en-US" sz="1800"/>
                        <a:t>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802.24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2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0%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0521384"/>
                  </a:ext>
                </a:extLst>
              </a:tr>
              <a:tr h="566814">
                <a:tc>
                  <a:txBody>
                    <a:bodyPr/>
                    <a:lstStyle/>
                    <a:p>
                      <a:r>
                        <a:rPr lang="en-US" sz="1800"/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Unknown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12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2%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5812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1412776"/>
            <a:ext cx="8424936" cy="4683224"/>
          </a:xfrm>
          <a:ln/>
        </p:spPr>
        <p:txBody>
          <a:bodyPr>
            <a:normAutofit fontScale="92500" lnSpcReduction="2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</a:t>
            </a:r>
            <a:r>
              <a:rPr lang="en-GB" sz="2600" dirty="0"/>
              <a:t>Agenda Items for 1</a:t>
            </a:r>
            <a:r>
              <a:rPr lang="en-GB" sz="2600" baseline="30000" dirty="0"/>
              <a:t>st</a:t>
            </a:r>
            <a:r>
              <a:rPr lang="en-GB" sz="2600" dirty="0"/>
              <a:t> Vice Chair –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M3.5	II	Meeting registration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M3.6	II 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M3.7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M3.8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M3.9	II	Next Session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Friday:</a:t>
            </a:r>
          </a:p>
          <a:p>
            <a:pPr lvl="1">
              <a:buFontTx/>
              <a:buNone/>
            </a:pPr>
            <a:r>
              <a:rPr lang="en-US" sz="2600" dirty="0"/>
              <a:t>F3.1.1  II      WG Straw Poll regarding this session location </a:t>
            </a:r>
          </a:p>
          <a:p>
            <a:pPr lvl="1">
              <a:buFontTx/>
              <a:buNone/>
            </a:pPr>
            <a:r>
              <a:rPr lang="en-US" sz="2600" dirty="0"/>
              <a:t>F3.1.2  DT	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589203" cy="273050"/>
          </a:xfrm>
        </p:spPr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B3C29C-6249-4F7D-9D52-7874AF1A7FA2}"/>
              </a:ext>
            </a:extLst>
          </p:cNvPr>
          <p:cNvSpPr/>
          <p:nvPr/>
        </p:nvSpPr>
        <p:spPr>
          <a:xfrm>
            <a:off x="2279576" y="2204864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Links for Attendance, Documents, Registration and information about the session can be found at </a:t>
            </a:r>
            <a:r>
              <a:rPr lang="en-US" sz="2800" dirty="0">
                <a:solidFill>
                  <a:schemeClr val="tx1"/>
                </a:solidFill>
                <a:hlinkClick r:id="rId3"/>
              </a:rPr>
              <a:t>ieee802.linespeed.io</a:t>
            </a:r>
            <a:r>
              <a:rPr lang="en-US" sz="2800" dirty="0">
                <a:solidFill>
                  <a:schemeClr val="tx1"/>
                </a:solidFill>
              </a:rPr>
              <a:t> (we recommend creating a bookmark).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Accessible from the Local Wi-Fi network: </a:t>
            </a:r>
          </a:p>
          <a:p>
            <a:r>
              <a:rPr lang="en-US" sz="2800" dirty="0">
                <a:solidFill>
                  <a:schemeClr val="tx1"/>
                </a:solidFill>
              </a:rPr>
              <a:t>		SSID: IEEE802    -- Password: </a:t>
            </a:r>
            <a:r>
              <a:rPr lang="en-US" sz="2800" dirty="0" err="1">
                <a:solidFill>
                  <a:schemeClr val="tx1"/>
                </a:solidFill>
              </a:rPr>
              <a:t>ieeeieee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82" y="1318690"/>
            <a:ext cx="10612918" cy="5156724"/>
          </a:xfrm>
        </p:spPr>
        <p:txBody>
          <a:bodyPr/>
          <a:lstStyle/>
          <a:p>
            <a:r>
              <a:rPr lang="en-GB" sz="2800" dirty="0"/>
              <a:t>Next Session – 13-18 January 2019  </a:t>
            </a:r>
          </a:p>
          <a:p>
            <a:r>
              <a:rPr lang="en-GB" sz="2800" dirty="0"/>
              <a:t>	</a:t>
            </a:r>
            <a:r>
              <a:rPr lang="en-GB" sz="3200" dirty="0"/>
              <a:t>Hilton St Louis at the Ballpark, St. Louis, Missouri, USA </a:t>
            </a:r>
            <a:br>
              <a:rPr lang="en-GB" sz="3200" dirty="0"/>
            </a:br>
            <a:r>
              <a:rPr lang="en-GB" sz="3200" dirty="0"/>
              <a:t>Registration to open later this week.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Next 802 Plenary: </a:t>
            </a:r>
            <a:endParaRPr lang="en-US" sz="2800" dirty="0"/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March 10-15, 2019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Hyatt Regency Vancouver and Fairmont Hotel Vancouver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Vancouver, BC, Canada</a:t>
            </a:r>
          </a:p>
          <a:p>
            <a:pPr marL="711209" lvl="1" indent="0">
              <a:buNone/>
            </a:pPr>
            <a:r>
              <a:rPr lang="en-CA" sz="3000" dirty="0"/>
              <a:t>Registration to open December 2018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8CBAE96-A831-4057-8B3B-C03BA14F9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32889"/>
          </a:xfrm>
        </p:spPr>
        <p:txBody>
          <a:bodyPr/>
          <a:lstStyle/>
          <a:p>
            <a:r>
              <a:rPr lang="en-US" dirty="0"/>
              <a:t>3.9 Next Session reminder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70D81F-90E0-4C34-B269-C3CD98A114D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22265"/>
            <a:ext cx="2499783" cy="284160"/>
          </a:xfrm>
        </p:spPr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752527"/>
          </a:xfrm>
        </p:spPr>
        <p:txBody>
          <a:bodyPr/>
          <a:lstStyle/>
          <a:p>
            <a:r>
              <a:rPr lang="en-US" dirty="0"/>
              <a:t>Release: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Add: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   </a:t>
            </a:r>
            <a:endParaRPr lang="en-US" sz="1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pPr lvl="1"/>
            <a:r>
              <a:rPr lang="en-US" sz="2400" dirty="0"/>
              <a:t>Yes  --  </a:t>
            </a:r>
          </a:p>
          <a:p>
            <a:pPr lvl="1"/>
            <a:r>
              <a:rPr lang="en-US" sz="2400" dirty="0"/>
              <a:t>No – </a:t>
            </a:r>
          </a:p>
          <a:p>
            <a:r>
              <a:rPr lang="en-US" dirty="0"/>
              <a:t>Like the Social –  </a:t>
            </a:r>
          </a:p>
          <a:p>
            <a:r>
              <a:rPr lang="en-US" dirty="0"/>
              <a:t>Disliked the Social –  </a:t>
            </a:r>
          </a:p>
          <a:p>
            <a:r>
              <a:rPr lang="en-US" dirty="0"/>
              <a:t>Did not go to Social –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631406"/>
            <a:ext cx="10460567" cy="4844008"/>
          </a:xfrm>
        </p:spPr>
        <p:txBody>
          <a:bodyPr/>
          <a:lstStyle/>
          <a:p>
            <a:pPr indent="0"/>
            <a:r>
              <a:rPr lang="en-US" sz="2800" dirty="0"/>
              <a:t>2019 Future Venues</a:t>
            </a:r>
            <a:endParaRPr lang="en-GB" sz="2800" dirty="0"/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January 13-18, Hilton St Louis at the Ballpark 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March 10-15, Hyatt Regency Vancouver and Fairmont Hotel Vancouver, Vancouver, Canada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May 12-17, Grand Hyatt Atlanta in Buckhead, Atlanta, Georgia, USA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July 14-19, Austria Congress Centre, Vienna, Austria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September 15-20,  Marriott Hanoi, Hanoi, Vietnam (TBC)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November 10-15, Hilton Waikoloa Village, Kona, HI, USA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177190" y="2204864"/>
            <a:ext cx="9937104" cy="4128816"/>
          </a:xfrm>
          <a:ln/>
        </p:spPr>
        <p:txBody>
          <a:bodyPr/>
          <a:lstStyle/>
          <a:p>
            <a:r>
              <a:rPr lang="en-US" dirty="0"/>
              <a:t>Plenary Meeting Status File: EC-16/66r5</a:t>
            </a:r>
          </a:p>
          <a:p>
            <a:r>
              <a:rPr lang="en-US" dirty="0">
                <a:hlinkClick r:id="rId3"/>
              </a:rPr>
              <a:t>https://mentor.ieee.org/802-ec/dcn/16/ec-16-0066-05-00EC-802-plenary-future-venue-contract-status.xlsx</a:t>
            </a:r>
            <a:endParaRPr lang="en-US" dirty="0"/>
          </a:p>
          <a:p>
            <a:endParaRPr lang="en-US" dirty="0">
              <a:hlinkClick r:id="rId4"/>
            </a:endParaRPr>
          </a:p>
          <a:p>
            <a:endParaRPr lang="en-US" dirty="0">
              <a:hlinkClick r:id="rId4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4" y="332602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D2814-A970-4B83-B2A6-B388AFDA79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Important Things to Know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31FE97-A73F-4358-9E21-2D36286789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2018 November IEEE 802 Plenary – </a:t>
            </a:r>
          </a:p>
          <a:p>
            <a:r>
              <a:rPr lang="en-US" dirty="0"/>
              <a:t>Marriott Marquis Queen’s Park</a:t>
            </a:r>
          </a:p>
          <a:p>
            <a:r>
              <a:rPr lang="en-US" dirty="0"/>
              <a:t>Bangkok Thailand</a:t>
            </a:r>
          </a:p>
        </p:txBody>
      </p:sp>
    </p:spTree>
    <p:extLst>
      <p:ext uri="{BB962C8B-B14F-4D97-AF65-F5344CB8AC3E}">
        <p14:creationId xmlns:p14="http://schemas.microsoft.com/office/powerpoint/2010/main" val="1381973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10972800" cy="53280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>
                <a:latin typeface="+mj-lt"/>
              </a:rPr>
              <a:t>1. </a:t>
            </a:r>
            <a:r>
              <a:rPr lang="en-US" sz="3000" b="1" dirty="0">
                <a:latin typeface="+mj-lt"/>
              </a:rPr>
              <a:t>Meeting Information: </a:t>
            </a:r>
            <a:r>
              <a:rPr lang="en-US" sz="2625" b="1" dirty="0">
                <a:latin typeface="+mj-lt"/>
                <a:hlinkClick r:id="rId2"/>
              </a:rPr>
              <a:t>http://802world.org/plenary/local-area-information/</a:t>
            </a:r>
            <a:endParaRPr lang="en-US" sz="2625" b="1" dirty="0">
              <a:latin typeface="+mj-lt"/>
            </a:endParaRPr>
          </a:p>
          <a:p>
            <a:r>
              <a:rPr lang="en-US" sz="3000" dirty="0">
                <a:solidFill>
                  <a:srgbClr val="FF0000"/>
                </a:solidFill>
              </a:rPr>
              <a:t>Meeting Space </a:t>
            </a:r>
            <a:r>
              <a:rPr lang="en-US" sz="2625" dirty="0"/>
              <a:t>– </a:t>
            </a:r>
            <a:r>
              <a:rPr lang="en-US" sz="2625" dirty="0">
                <a:hlinkClick r:id="rId3"/>
              </a:rPr>
              <a:t>http://802world.org/plenary/meeting-map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Meeting Schedule </a:t>
            </a:r>
            <a:r>
              <a:rPr lang="en-US" sz="2625" dirty="0"/>
              <a:t>- Schedule QR codes posted outside each meeting room: 				</a:t>
            </a:r>
            <a:r>
              <a:rPr lang="en-US" sz="2625" dirty="0">
                <a:hlinkClick r:id="rId4"/>
              </a:rPr>
              <a:t>http://schedule.802world.com/schedule/schedule/show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Opening 802 EC Meeting			 </a:t>
            </a:r>
            <a:r>
              <a:rPr lang="en-US" sz="2625" dirty="0"/>
              <a:t>– Great Hall Meeting #2, 7</a:t>
            </a:r>
            <a:r>
              <a:rPr lang="en-US" sz="2625" baseline="30000" dirty="0"/>
              <a:t>th</a:t>
            </a:r>
            <a:r>
              <a:rPr lang="en-US" sz="2625" dirty="0"/>
              <a:t> Floor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Closing 802 EC Meeting  			 </a:t>
            </a:r>
            <a:r>
              <a:rPr lang="en-US" sz="2625" dirty="0"/>
              <a:t>– Great Hall Meeting #2, 7</a:t>
            </a:r>
            <a:r>
              <a:rPr lang="en-US" sz="2625" baseline="30000" dirty="0"/>
              <a:t>th</a:t>
            </a:r>
            <a:r>
              <a:rPr lang="en-US" sz="2625" dirty="0"/>
              <a:t> Floor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Face to Face Events Office 			</a:t>
            </a:r>
            <a:r>
              <a:rPr lang="en-US" sz="2625" dirty="0"/>
              <a:t>– ﻿Thai </a:t>
            </a:r>
            <a:r>
              <a:rPr lang="en-US" sz="2625" dirty="0" err="1"/>
              <a:t>Chitlada</a:t>
            </a:r>
            <a:r>
              <a:rPr lang="en-US" sz="2625" dirty="0"/>
              <a:t> #2, 2</a:t>
            </a:r>
            <a:r>
              <a:rPr lang="en-US" sz="2625" baseline="30000" dirty="0"/>
              <a:t>nd</a:t>
            </a:r>
            <a:r>
              <a:rPr lang="en-US" sz="2625" dirty="0"/>
              <a:t> Level</a:t>
            </a:r>
          </a:p>
          <a:p>
            <a:r>
              <a:rPr lang="en-US" sz="3000" dirty="0">
                <a:solidFill>
                  <a:srgbClr val="FF0000"/>
                </a:solidFill>
              </a:rPr>
              <a:t>Registration Desk (Face to Face Events) </a:t>
            </a:r>
            <a:r>
              <a:rPr lang="en-US" sz="2625" dirty="0"/>
              <a:t>– Ballroom Foyer </a:t>
            </a:r>
            <a:r>
              <a:rPr lang="mr-IN" sz="2625" dirty="0"/>
              <a:t>–</a:t>
            </a:r>
            <a:r>
              <a:rPr lang="en-US" sz="2625" dirty="0"/>
              <a:t>  2</a:t>
            </a:r>
            <a:r>
              <a:rPr lang="en-US" sz="2625" baseline="30000" dirty="0"/>
              <a:t>nd</a:t>
            </a:r>
            <a:r>
              <a:rPr lang="en-US" sz="2625" dirty="0"/>
              <a:t> Level</a:t>
            </a:r>
            <a:endParaRPr lang="en-US" sz="3000" dirty="0"/>
          </a:p>
          <a:p>
            <a:r>
              <a:rPr lang="en-US" sz="3000" dirty="0"/>
              <a:t>Registration and Information Desk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endParaRPr lang="en-US" sz="2625" dirty="0"/>
          </a:p>
          <a:p>
            <a:pPr lvl="1"/>
            <a:r>
              <a:rPr lang="en-US" sz="2625" b="1" dirty="0"/>
              <a:t>Sunday                                     </a:t>
            </a:r>
            <a:r>
              <a:rPr lang="en-US" sz="2625" dirty="0"/>
              <a:t>5pm to 8pm	        Ballroom Foyer</a:t>
            </a:r>
          </a:p>
          <a:p>
            <a:pPr lvl="1"/>
            <a:r>
              <a:rPr lang="en-US" sz="2625" b="1" dirty="0"/>
              <a:t>Monday through Thursday  	</a:t>
            </a:r>
            <a:r>
              <a:rPr lang="en-US" sz="2625" dirty="0"/>
              <a:t>7:30am to 5pm        Ballroom Foyer</a:t>
            </a:r>
          </a:p>
          <a:p>
            <a:pPr lvl="1"/>
            <a:r>
              <a:rPr lang="en-US" sz="2625" b="1" dirty="0"/>
              <a:t>Friday                                       </a:t>
            </a:r>
            <a:r>
              <a:rPr lang="en-US" sz="2625" dirty="0"/>
              <a:t>7:30am to 12pm     Thai </a:t>
            </a:r>
            <a:r>
              <a:rPr lang="en-US" sz="2625" dirty="0" err="1"/>
              <a:t>Chitlada</a:t>
            </a:r>
            <a:r>
              <a:rPr lang="en-US" sz="2625" dirty="0"/>
              <a:t> #2, 2</a:t>
            </a:r>
            <a:r>
              <a:rPr lang="en-US" sz="2625" baseline="30000" dirty="0"/>
              <a:t>nd</a:t>
            </a:r>
            <a:r>
              <a:rPr lang="en-US" sz="2625" dirty="0"/>
              <a:t> Level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endParaRPr lang="en-US" sz="1350" dirty="0"/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664246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10972800" cy="5031707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4800" dirty="0">
                <a:latin typeface="+mj-lt"/>
              </a:rPr>
              <a:t>2.</a:t>
            </a:r>
            <a:r>
              <a:rPr lang="fr-CA" sz="4800" b="1" dirty="0">
                <a:latin typeface="+mj-lt"/>
              </a:rPr>
              <a:t> Breaks Service</a:t>
            </a:r>
            <a:endParaRPr lang="fr-CA" sz="4800" b="1" dirty="0">
              <a:solidFill>
                <a:srgbClr val="FF0000"/>
              </a:solidFill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4800" b="1" dirty="0">
                <a:latin typeface="+mj-lt"/>
              </a:rPr>
              <a:t>	</a:t>
            </a:r>
            <a:r>
              <a:rPr lang="x-none" sz="4800" dirty="0">
                <a:latin typeface="+mj-lt"/>
              </a:rPr>
              <a:t>Monday – Thursday </a:t>
            </a:r>
            <a:endParaRPr lang="en-CA" sz="4800" dirty="0"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4800" dirty="0">
                <a:latin typeface="+mj-lt"/>
              </a:rPr>
              <a:t>	Great Hall Pre Function Area (7</a:t>
            </a:r>
            <a:r>
              <a:rPr lang="en-CA" sz="4800" baseline="30000" dirty="0">
                <a:latin typeface="+mj-lt"/>
              </a:rPr>
              <a:t>th</a:t>
            </a:r>
            <a:r>
              <a:rPr lang="en-CA" sz="4800" dirty="0">
                <a:latin typeface="+mj-lt"/>
              </a:rPr>
              <a:t> Floor) &amp; Ballroom Foyer (2</a:t>
            </a:r>
            <a:r>
              <a:rPr lang="en-CA" sz="4800" baseline="30000" dirty="0">
                <a:latin typeface="+mj-lt"/>
              </a:rPr>
              <a:t>nd</a:t>
            </a:r>
            <a:r>
              <a:rPr lang="en-CA" sz="4800" dirty="0">
                <a:latin typeface="+mj-lt"/>
              </a:rPr>
              <a:t> Floor)</a:t>
            </a:r>
            <a:endParaRPr lang="en-US" sz="4800" dirty="0"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4800" dirty="0">
              <a:solidFill>
                <a:srgbClr val="FF0000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Arrival Break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7:30 am – 8:30 am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Morning Coffee/Tea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10:00 am – 11:00 am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Lunch Service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12:00 pm – 1:30 pm</a:t>
            </a:r>
            <a:endParaRPr lang="en-US" sz="4800" dirty="0">
              <a:solidFill>
                <a:srgbClr val="FF0000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Afternoon Coffee/Tea/Sodas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3:00 pm – 4:00 pm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Please notify serving staff if you have any allergies.</a:t>
            </a:r>
            <a:endParaRPr lang="en-CA" sz="4800" dirty="0">
              <a:latin typeface="+mj-lt"/>
            </a:endParaRPr>
          </a:p>
          <a:p>
            <a:endParaRPr lang="en-CA" sz="1350" dirty="0"/>
          </a:p>
        </p:txBody>
      </p:sp>
    </p:spTree>
    <p:extLst>
      <p:ext uri="{BB962C8B-B14F-4D97-AF65-F5344CB8AC3E}">
        <p14:creationId xmlns:p14="http://schemas.microsoft.com/office/powerpoint/2010/main" val="1994021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549" y="1447800"/>
            <a:ext cx="10972800" cy="474034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25" b="1" dirty="0">
                <a:latin typeface="+mj-lt"/>
              </a:rPr>
              <a:t>3. Lunch Options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b="1" dirty="0">
                <a:solidFill>
                  <a:srgbClr val="FF0000"/>
                </a:solidFill>
              </a:rPr>
              <a:t>	</a:t>
            </a:r>
            <a:r>
              <a:rPr lang="en-US" sz="3000" b="1" dirty="0"/>
              <a:t>Lunch is included for all registered attendees.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b="1" dirty="0"/>
              <a:t>	Served in 2 locations, the menu will be the same.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89" b="1" dirty="0"/>
              <a:t>Pagoda Restaurant (4</a:t>
            </a:r>
            <a:r>
              <a:rPr lang="en-US" sz="2289" b="1" baseline="30000" dirty="0"/>
              <a:t>th</a:t>
            </a:r>
            <a:r>
              <a:rPr lang="en-US" sz="2289" b="1" dirty="0"/>
              <a:t> Floor)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89" b="1" dirty="0"/>
              <a:t>Sala Thai Ballroom (5</a:t>
            </a:r>
            <a:r>
              <a:rPr lang="en-US" sz="2289" b="1" baseline="30000" dirty="0"/>
              <a:t>th</a:t>
            </a:r>
            <a:r>
              <a:rPr lang="en-US" sz="2289" b="1" dirty="0"/>
              <a:t> Floor)</a:t>
            </a:r>
            <a:endParaRPr lang="en-US" sz="24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2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b="1" dirty="0"/>
              <a:t>	</a:t>
            </a:r>
            <a:endParaRPr lang="en-US" sz="24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b="1" dirty="0"/>
              <a:t>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525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10531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10972800" cy="5248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3300" b="1" dirty="0">
                <a:latin typeface="+mj-lt"/>
              </a:rPr>
              <a:t>4. Audio Visual &amp; Projectors</a:t>
            </a:r>
          </a:p>
          <a:p>
            <a:pPr marL="711209" lvl="1" indent="0">
              <a:buNone/>
            </a:pPr>
            <a:r>
              <a:rPr lang="en-CA" sz="2700" dirty="0"/>
              <a:t>The Marriott manages the LCD projectors/cables/switch boxes &amp; DA’s. audio &amp; screens</a:t>
            </a:r>
          </a:p>
          <a:p>
            <a:pPr marL="711209" lvl="1" indent="0">
              <a:buNone/>
            </a:pPr>
            <a:r>
              <a:rPr lang="en-CA" sz="2700" dirty="0"/>
              <a:t>If you have any difficulty kindly contact:</a:t>
            </a:r>
          </a:p>
          <a:p>
            <a:pPr marL="1422418" lvl="2" indent="0">
              <a:buNone/>
            </a:pPr>
            <a:r>
              <a:rPr lang="en-CA" sz="2700" dirty="0"/>
              <a:t>Email: </a:t>
            </a:r>
            <a:r>
              <a:rPr lang="en-CA" sz="2700" dirty="0">
                <a:hlinkClick r:id="rId2"/>
              </a:rPr>
              <a:t>dawns@facetoface-events.com</a:t>
            </a:r>
            <a:r>
              <a:rPr lang="en-CA" sz="2700" dirty="0"/>
              <a:t> or Skype: </a:t>
            </a:r>
            <a:r>
              <a:rPr lang="en-CA" sz="2700" dirty="0" err="1"/>
              <a:t>dslykhouse</a:t>
            </a:r>
            <a:endParaRPr lang="en-CA" sz="2700" dirty="0"/>
          </a:p>
          <a:p>
            <a:pPr marL="1422418" lvl="2" indent="0">
              <a:buNone/>
            </a:pPr>
            <a:endParaRPr lang="en-CA" sz="2700" dirty="0"/>
          </a:p>
          <a:p>
            <a:pPr marL="711209" lvl="1" indent="0">
              <a:buNone/>
            </a:pPr>
            <a:endParaRPr lang="en-CA" sz="1200" dirty="0">
              <a:solidFill>
                <a:srgbClr val="FF0000"/>
              </a:solidFill>
            </a:endParaRPr>
          </a:p>
          <a:p>
            <a:pPr marL="711209" lvl="1" indent="0">
              <a:buNone/>
            </a:pPr>
            <a:r>
              <a:rPr lang="en-CA" sz="2700" dirty="0"/>
              <a:t>IEEE 802 has a limited supply of adapters. </a:t>
            </a:r>
          </a:p>
          <a:p>
            <a:pPr marL="1422418" lvl="2" indent="0">
              <a:buNone/>
            </a:pPr>
            <a:r>
              <a:rPr lang="en-CA" dirty="0"/>
              <a:t>To borrow an adapter please go to IEEE 802 Registration/Information desk located in Ballroom Foyer on the 2</a:t>
            </a:r>
            <a:r>
              <a:rPr lang="en-CA" baseline="30000" dirty="0"/>
              <a:t>nd</a:t>
            </a:r>
            <a:r>
              <a:rPr lang="en-CA" dirty="0"/>
              <a:t> Floor</a:t>
            </a:r>
            <a:r>
              <a:rPr lang="en-CA" sz="27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7798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199"/>
            <a:ext cx="10972800" cy="57816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50" dirty="0"/>
          </a:p>
          <a:p>
            <a:pPr marL="0" indent="0">
              <a:buNone/>
            </a:pPr>
            <a:r>
              <a:rPr lang="en-US" sz="3000" b="1" dirty="0">
                <a:latin typeface="+mj-lt"/>
              </a:rPr>
              <a:t>5. Schedule &amp; Meeting Map</a:t>
            </a:r>
          </a:p>
          <a:p>
            <a:r>
              <a:rPr lang="en-US" sz="3000" b="1" dirty="0">
                <a:latin typeface="+mj-lt"/>
                <a:hlinkClick r:id="rId2"/>
              </a:rPr>
              <a:t>http://schedule.802world.com</a:t>
            </a:r>
            <a:endParaRPr lang="en-US" sz="3000" b="1" dirty="0">
              <a:latin typeface="+mj-lt"/>
            </a:endParaRPr>
          </a:p>
          <a:p>
            <a:r>
              <a:rPr lang="en-US" sz="3000" b="1" dirty="0">
                <a:latin typeface="+mj-lt"/>
                <a:hlinkClick r:id="rId3"/>
              </a:rPr>
              <a:t>http://802world.org/plenary/meeting-map/</a:t>
            </a:r>
            <a:r>
              <a:rPr lang="en-US" sz="3000" b="1" dirty="0">
                <a:latin typeface="+mj-lt"/>
              </a:rPr>
              <a:t>	</a:t>
            </a:r>
          </a:p>
          <a:p>
            <a:pPr marL="0" indent="0">
              <a:buNone/>
            </a:pPr>
            <a:endParaRPr lang="en-US" sz="3000" b="1" dirty="0">
              <a:latin typeface="+mj-lt"/>
            </a:endParaRPr>
          </a:p>
          <a:p>
            <a:pPr marL="0" indent="0">
              <a:buNone/>
            </a:pPr>
            <a:r>
              <a:rPr lang="en-US" sz="3000" b="1" dirty="0">
                <a:latin typeface="+mj-lt"/>
              </a:rPr>
              <a:t>6. Tutorials</a:t>
            </a:r>
          </a:p>
          <a:p>
            <a:pPr marL="0" indent="0">
              <a:buNone/>
            </a:pPr>
            <a:r>
              <a:rPr lang="en-CA" sz="2400" dirty="0"/>
              <a:t>Monday November 12, 2018 in the Thai </a:t>
            </a:r>
            <a:r>
              <a:rPr lang="en-CA" sz="2400" dirty="0" err="1"/>
              <a:t>Chitlada</a:t>
            </a:r>
            <a:r>
              <a:rPr lang="en-CA" sz="2400" dirty="0"/>
              <a:t> 1 	Ballroom.</a:t>
            </a:r>
          </a:p>
          <a:p>
            <a:r>
              <a:rPr lang="en-CA" sz="2400" dirty="0"/>
              <a:t>Session #1  6:00 PM – 7:20 </a:t>
            </a:r>
            <a:r>
              <a:rPr lang="en-CA" sz="2400" dirty="0" err="1"/>
              <a:t>PMThz</a:t>
            </a:r>
            <a:r>
              <a:rPr lang="en-CA" sz="2400" dirty="0"/>
              <a:t> Communications</a:t>
            </a:r>
          </a:p>
          <a:p>
            <a:r>
              <a:rPr lang="en-CA" sz="2400" dirty="0"/>
              <a:t>Session #2 7:30 PM – 9:00 </a:t>
            </a:r>
            <a:r>
              <a:rPr lang="en-CA" sz="2400" dirty="0" err="1"/>
              <a:t>PMThe</a:t>
            </a:r>
            <a:r>
              <a:rPr lang="en-CA" sz="2400" dirty="0"/>
              <a:t> new LMSC P&amp;P,WG P&amp;P &amp; how to take good minutes</a:t>
            </a:r>
          </a:p>
          <a:p>
            <a:pPr marL="0" indent="0">
              <a:buNone/>
            </a:pPr>
            <a:endParaRPr lang="en-CA" sz="2400" dirty="0"/>
          </a:p>
          <a:p>
            <a:pPr marL="0" indent="0">
              <a:buNone/>
            </a:pPr>
            <a:r>
              <a:rPr lang="en-CA" sz="2400" dirty="0"/>
              <a:t>Details: </a:t>
            </a:r>
            <a:r>
              <a:rPr lang="en-CA" sz="2400" dirty="0">
                <a:hlinkClick r:id="rId4"/>
              </a:rPr>
              <a:t>http://www.ieee802.org/Tutorials.shtml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062784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64165</TotalTime>
  <Words>1229</Words>
  <Application>Microsoft Office PowerPoint</Application>
  <PresentationFormat>Widescreen</PresentationFormat>
  <Paragraphs>324</Paragraphs>
  <Slides>27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 Unicode MS</vt:lpstr>
      <vt:lpstr>MS Gothic</vt:lpstr>
      <vt:lpstr>Arial</vt:lpstr>
      <vt:lpstr>Times New Roman</vt:lpstr>
      <vt:lpstr>802-11 Theme</vt:lpstr>
      <vt:lpstr>Document</vt:lpstr>
      <vt:lpstr>1st Vice Chair Report - November 2018 - Bangkok</vt:lpstr>
      <vt:lpstr>Abstract</vt:lpstr>
      <vt:lpstr>Monday–  802.11 Opening Plenary</vt:lpstr>
      <vt:lpstr>Important Things to Know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Networking Social</vt:lpstr>
      <vt:lpstr>Required Information for Social</vt:lpstr>
      <vt:lpstr>M3.3  Other WG meeting plans </vt:lpstr>
      <vt:lpstr>M3.4 Meeting Room Locations</vt:lpstr>
      <vt:lpstr>Online Calendar Schedule</vt:lpstr>
      <vt:lpstr>M3.6  II Meeting registration</vt:lpstr>
      <vt:lpstr>M3.7 Recording attendance</vt:lpstr>
      <vt:lpstr>M3.8 Local File Document Server information</vt:lpstr>
      <vt:lpstr>3.9 Next Session reminder</vt:lpstr>
      <vt:lpstr>802.11 Mid-Week Plenary</vt:lpstr>
      <vt:lpstr>W5.1 Room Change Requests</vt:lpstr>
      <vt:lpstr>802.11 WG Closing Plenary</vt:lpstr>
      <vt:lpstr>F3.1.1 -Straw Poll regarding this meeting location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Nov 2018 - Bangkok</dc:title>
  <dc:subject>November 2018</dc:subject>
  <dc:creator>Jon Rosdahl</dc:creator>
  <dc:description>Jon Rosdahl (Qualcomm)</dc:description>
  <cp:lastModifiedBy>Jon Rosdahl</cp:lastModifiedBy>
  <cp:revision>256</cp:revision>
  <cp:lastPrinted>1601-01-01T00:00:00Z</cp:lastPrinted>
  <dcterms:created xsi:type="dcterms:W3CDTF">2014-04-14T10:59:07Z</dcterms:created>
  <dcterms:modified xsi:type="dcterms:W3CDTF">2018-11-12T03:52:22Z</dcterms:modified>
  <cp:category>Report</cp:category>
</cp:coreProperties>
</file>