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7"/>
  </p:notesMasterIdLst>
  <p:handoutMasterIdLst>
    <p:handoutMasterId r:id="rId148"/>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208" r:id="rId25"/>
    <p:sldId id="1746" r:id="rId26"/>
    <p:sldId id="2186" r:id="rId27"/>
    <p:sldId id="2187" r:id="rId28"/>
    <p:sldId id="2189" r:id="rId29"/>
    <p:sldId id="2188" r:id="rId30"/>
    <p:sldId id="1747" r:id="rId31"/>
    <p:sldId id="1769" r:id="rId32"/>
    <p:sldId id="1786" r:id="rId33"/>
    <p:sldId id="1894" r:id="rId34"/>
    <p:sldId id="1896" r:id="rId35"/>
    <p:sldId id="1965" r:id="rId36"/>
    <p:sldId id="1967" r:id="rId37"/>
    <p:sldId id="1968" r:id="rId38"/>
    <p:sldId id="1969" r:id="rId39"/>
    <p:sldId id="2200" r:id="rId40"/>
    <p:sldId id="2201" r:id="rId41"/>
    <p:sldId id="2202" r:id="rId42"/>
    <p:sldId id="2203" r:id="rId43"/>
    <p:sldId id="2204" r:id="rId44"/>
    <p:sldId id="2205" r:id="rId45"/>
    <p:sldId id="2206" r:id="rId46"/>
    <p:sldId id="2035" r:id="rId47"/>
    <p:sldId id="2104" r:id="rId48"/>
    <p:sldId id="2112" r:id="rId49"/>
    <p:sldId id="2113" r:id="rId50"/>
    <p:sldId id="2114" r:id="rId51"/>
    <p:sldId id="2167" r:id="rId52"/>
    <p:sldId id="2207" r:id="rId53"/>
    <p:sldId id="2008" r:id="rId54"/>
    <p:sldId id="1694" r:id="rId55"/>
    <p:sldId id="1716" r:id="rId56"/>
    <p:sldId id="1717" r:id="rId57"/>
    <p:sldId id="1851" r:id="rId58"/>
    <p:sldId id="1864" r:id="rId59"/>
    <p:sldId id="1945" r:id="rId60"/>
    <p:sldId id="1946" r:id="rId61"/>
    <p:sldId id="2036" r:id="rId62"/>
    <p:sldId id="2037" r:id="rId63"/>
    <p:sldId id="2071" r:id="rId64"/>
    <p:sldId id="1688" r:id="rId65"/>
    <p:sldId id="1703" r:id="rId66"/>
    <p:sldId id="1704" r:id="rId67"/>
    <p:sldId id="1978" r:id="rId68"/>
    <p:sldId id="1705" r:id="rId69"/>
    <p:sldId id="1706" r:id="rId70"/>
    <p:sldId id="1707" r:id="rId71"/>
    <p:sldId id="1708" r:id="rId72"/>
    <p:sldId id="1709" r:id="rId73"/>
    <p:sldId id="1710" r:id="rId74"/>
    <p:sldId id="1790" r:id="rId75"/>
    <p:sldId id="2199" r:id="rId76"/>
    <p:sldId id="1698" r:id="rId77"/>
    <p:sldId id="1701" r:id="rId78"/>
    <p:sldId id="2100" r:id="rId79"/>
    <p:sldId id="2101" r:id="rId80"/>
    <p:sldId id="2179" r:id="rId81"/>
    <p:sldId id="2180" r:id="rId82"/>
    <p:sldId id="2181" r:id="rId83"/>
    <p:sldId id="2014" r:id="rId84"/>
    <p:sldId id="2016" r:id="rId85"/>
    <p:sldId id="1679" r:id="rId86"/>
    <p:sldId id="2198" r:id="rId87"/>
    <p:sldId id="2178" r:id="rId88"/>
    <p:sldId id="2190" r:id="rId89"/>
    <p:sldId id="2191" r:id="rId90"/>
    <p:sldId id="2192" r:id="rId91"/>
    <p:sldId id="2193" r:id="rId92"/>
    <p:sldId id="1375" r:id="rId93"/>
    <p:sldId id="1376" r:id="rId94"/>
    <p:sldId id="1400" r:id="rId95"/>
    <p:sldId id="2004" r:id="rId96"/>
    <p:sldId id="619" r:id="rId97"/>
    <p:sldId id="621" r:id="rId98"/>
    <p:sldId id="1561" r:id="rId99"/>
    <p:sldId id="1555" r:id="rId100"/>
    <p:sldId id="1601" r:id="rId101"/>
    <p:sldId id="1585" r:id="rId102"/>
    <p:sldId id="1586" r:id="rId103"/>
    <p:sldId id="1587" r:id="rId104"/>
    <p:sldId id="1588" r:id="rId105"/>
    <p:sldId id="1589" r:id="rId106"/>
    <p:sldId id="1590" r:id="rId107"/>
    <p:sldId id="1771" r:id="rId108"/>
    <p:sldId id="1772" r:id="rId109"/>
    <p:sldId id="1591" r:id="rId110"/>
    <p:sldId id="1592" r:id="rId111"/>
    <p:sldId id="1593" r:id="rId112"/>
    <p:sldId id="1594" r:id="rId113"/>
    <p:sldId id="1595" r:id="rId114"/>
    <p:sldId id="1596" r:id="rId115"/>
    <p:sldId id="1597" r:id="rId116"/>
    <p:sldId id="1598" r:id="rId117"/>
    <p:sldId id="1599" r:id="rId118"/>
    <p:sldId id="1600" r:id="rId119"/>
    <p:sldId id="1628" r:id="rId120"/>
    <p:sldId id="1638" r:id="rId121"/>
    <p:sldId id="1725" r:id="rId122"/>
    <p:sldId id="1726" r:id="rId123"/>
    <p:sldId id="1947" r:id="rId124"/>
    <p:sldId id="1975" r:id="rId125"/>
    <p:sldId id="1976" r:id="rId126"/>
    <p:sldId id="1977" r:id="rId127"/>
    <p:sldId id="2039" r:id="rId128"/>
    <p:sldId id="2060" r:id="rId129"/>
    <p:sldId id="2061" r:id="rId130"/>
    <p:sldId id="2097" r:id="rId131"/>
    <p:sldId id="2103" r:id="rId132"/>
    <p:sldId id="2063" r:id="rId133"/>
    <p:sldId id="2064" r:id="rId134"/>
    <p:sldId id="2065" r:id="rId135"/>
    <p:sldId id="2066" r:id="rId136"/>
    <p:sldId id="2067" r:id="rId137"/>
    <p:sldId id="2068" r:id="rId138"/>
    <p:sldId id="2069" r:id="rId139"/>
    <p:sldId id="2146" r:id="rId140"/>
    <p:sldId id="2147" r:id="rId141"/>
    <p:sldId id="2148" r:id="rId142"/>
    <p:sldId id="2158" r:id="rId143"/>
    <p:sldId id="2159" r:id="rId144"/>
    <p:sldId id="2157" r:id="rId145"/>
    <p:sldId id="2160" r:id="rId14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802.11-18/1692r1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8/11-18-0691-02-000m-resolution-of-china-nb-fdis-comments.docx"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www.ieee802.org/18/" TargetMode="External"/><Relationship Id="rId2" Type="http://schemas.openxmlformats.org/officeDocument/2006/relationships/hyperlink" Target="http://www.ieee802.org/11/adminCalendar.html"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693-00-0jtc-minutes-of-hawaii-meeting-in-sep-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2018 agenda </a:t>
            </a:r>
            <a:r>
              <a:rPr lang="en-US" dirty="0">
                <a:solidFill>
                  <a:schemeClr val="accent2">
                    <a:lumMod val="75000"/>
                  </a:schemeClr>
                </a:solidFill>
              </a:rPr>
              <a:t>for </a:t>
            </a:r>
            <a:r>
              <a:rPr lang="en-US" dirty="0" smtClean="0">
                <a:solidFill>
                  <a:schemeClr val="accent2">
                    <a:lumMod val="75000"/>
                  </a:schemeClr>
                </a:solidFill>
              </a:rPr>
              <a:t>Bangkok</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27 September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81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54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2018 plenary (1N154)</a:t>
            </a:r>
            <a:r>
              <a:rPr lang="en-AU" b="0" dirty="0" smtClean="0"/>
              <a:t> noting the approval of various SGs:</a:t>
            </a:r>
          </a:p>
          <a:p>
            <a:pPr lvl="2"/>
            <a:r>
              <a:rPr lang="en-AU" b="0" dirty="0" smtClean="0"/>
              <a:t>802.3 </a:t>
            </a:r>
            <a:r>
              <a:rPr lang="en-AU" b="0" dirty="0"/>
              <a:t>Bidirectional 10Gb/s, 25Gb/s and 50Gb/s Optical Access PHYs </a:t>
            </a:r>
            <a:r>
              <a:rPr lang="en-AU" b="0" dirty="0" smtClean="0"/>
              <a:t>SG</a:t>
            </a:r>
          </a:p>
          <a:p>
            <a:pPr lvl="2"/>
            <a:r>
              <a:rPr lang="en-AU" b="0" dirty="0" smtClean="0"/>
              <a:t>802.11 </a:t>
            </a:r>
            <a:r>
              <a:rPr lang="en-AU" b="0" dirty="0"/>
              <a:t>Extremely High Throughput </a:t>
            </a:r>
            <a:r>
              <a:rPr lang="en-AU" b="0" dirty="0" smtClean="0"/>
              <a:t>SG</a:t>
            </a:r>
          </a:p>
          <a:p>
            <a:pPr lvl="2"/>
            <a:r>
              <a:rPr lang="en-AU" b="0" dirty="0" smtClean="0"/>
              <a:t>802.19 </a:t>
            </a:r>
            <a:r>
              <a:rPr lang="en-AU" b="0" dirty="0"/>
              <a:t>sub-1GHz Coexistence </a:t>
            </a:r>
            <a:r>
              <a:rPr lang="en-AU" b="0" dirty="0" smtClean="0"/>
              <a:t>SG</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57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44 </a:t>
            </a:r>
            <a:r>
              <a:rPr lang="en-AU" dirty="0"/>
              <a:t>standards </a:t>
            </a:r>
            <a:r>
              <a:rPr lang="en-AU" dirty="0" smtClean="0"/>
              <a:t>through to </a:t>
            </a:r>
            <a:r>
              <a:rPr lang="en-AU" dirty="0"/>
              <a:t>PSDO ratification </a:t>
            </a:r>
            <a:r>
              <a:rPr lang="en-AU" dirty="0" smtClean="0"/>
              <a:t>with 39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7129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Bangkok in November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52671808"/>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 process</a:t>
            </a:r>
            <a:endParaRPr lang="en-AU" dirty="0"/>
          </a:p>
        </p:txBody>
      </p:sp>
      <p:sp>
        <p:nvSpPr>
          <p:cNvPr id="3" name="Content Placeholder 2"/>
          <p:cNvSpPr>
            <a:spLocks noGrp="1"/>
          </p:cNvSpPr>
          <p:nvPr>
            <p:ph idx="1"/>
          </p:nvPr>
        </p:nvSpPr>
        <p:spPr>
          <a:xfrm>
            <a:off x="685800" y="4724400"/>
            <a:ext cx="7772400" cy="1371600"/>
          </a:xfrm>
        </p:spPr>
        <p:txBody>
          <a:bodyPr/>
          <a:lstStyle/>
          <a:p>
            <a:pPr lvl="1"/>
            <a:r>
              <a:rPr lang="en-AU" dirty="0" smtClean="0"/>
              <a:t>In addition, two standards are now in Systematic Review</a:t>
            </a:r>
          </a:p>
          <a:p>
            <a:pPr lvl="2"/>
            <a:r>
              <a:rPr lang="en-AU" dirty="0" smtClean="0"/>
              <a:t>ISO/IEC/IEEE 8802-1X:2013</a:t>
            </a:r>
          </a:p>
          <a:p>
            <a:pPr lvl="2"/>
            <a:r>
              <a:rPr lang="en-AU" dirty="0" smtClean="0"/>
              <a:t>ISO/IEC/IEEE 8802-1AE:2013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2221675573"/>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passed but comment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chemeClr val="accent2"/>
                </a:solidFill>
              </a:rPr>
              <a:t>&amp; </a:t>
            </a:r>
            <a:r>
              <a:rPr lang="en-AU" dirty="0">
                <a:solidFill>
                  <a:schemeClr val="accent2"/>
                </a:solidFill>
              </a:rPr>
              <a:t>response </a:t>
            </a:r>
            <a:r>
              <a:rPr lang="en-AU" dirty="0" smtClean="0">
                <a:solidFill>
                  <a:schemeClr val="accent2"/>
                </a:solidFill>
              </a:rPr>
              <a:t>required </a:t>
            </a:r>
          </a:p>
          <a:p>
            <a:pPr lvl="1"/>
            <a:r>
              <a:rPr lang="en-AU" dirty="0" smtClean="0"/>
              <a:t>802.1AEcg </a:t>
            </a:r>
            <a:r>
              <a:rPr lang="en-AU" dirty="0"/>
              <a:t>passed </a:t>
            </a:r>
            <a:r>
              <a:rPr lang="en-AU" dirty="0" smtClean="0"/>
              <a:t>FDIS ballot </a:t>
            </a:r>
            <a:r>
              <a:rPr lang="en-AU" dirty="0"/>
              <a:t>on 28 Aug 2018 (</a:t>
            </a:r>
            <a:r>
              <a:rPr lang="en-AU" dirty="0" smtClean="0"/>
              <a:t>N</a:t>
            </a:r>
            <a:r>
              <a:rPr lang="en-AU" dirty="0" smtClean="0">
                <a:solidFill>
                  <a:srgbClr val="FF0000"/>
                </a:solidFill>
              </a:rPr>
              <a:t>??????</a:t>
            </a:r>
            <a:r>
              <a:rPr lang="en-AU" dirty="0" smtClean="0"/>
              <a:t>)</a:t>
            </a:r>
            <a:endParaRPr lang="en-AU" dirty="0"/>
          </a:p>
          <a:p>
            <a:pPr lvl="2"/>
            <a:r>
              <a:rPr lang="en-AU" dirty="0"/>
              <a:t>Passed </a:t>
            </a:r>
            <a:r>
              <a:rPr lang="en-AU" dirty="0" smtClean="0"/>
              <a:t>10/1/11, with China NB voting no </a:t>
            </a:r>
          </a:p>
          <a:p>
            <a:pPr lvl="1"/>
            <a:r>
              <a:rPr lang="en-AU" dirty="0" smtClean="0">
                <a:solidFill>
                  <a:srgbClr val="FF0000"/>
                </a:solidFill>
              </a:rPr>
              <a:t>Comment responses will be considered in Nov 2018</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comment CN1</a:t>
            </a:r>
          </a:p>
          <a:p>
            <a:pPr lvl="1"/>
            <a:r>
              <a:rPr lang="en-US" i="1" dirty="0"/>
              <a:t>14.5 Default Cipher Suite (GCM-AES-128) and 14.6 GCM-AES-256 further specify that </a:t>
            </a:r>
            <a:r>
              <a:rPr lang="en-GB" i="1" dirty="0"/>
              <a:t>the mandatory cryptographic algorithm in implementation of the standard is AES. However, policy and regulation limitations on application of cryptographic algorithm differ from countries and regions. </a:t>
            </a:r>
            <a:r>
              <a:rPr lang="en-US" i="1" dirty="0"/>
              <a:t>In addition, there are many other international algorithms for choice.</a:t>
            </a:r>
            <a:r>
              <a:rPr lang="en-GB" i="1" dirty="0"/>
              <a:t> Therefore, </a:t>
            </a:r>
            <a:r>
              <a:rPr lang="en-US" i="1" dirty="0"/>
              <a:t>it is unreasonable to specify cryptographic algorithms as mandatory implementation in this standard.</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99983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Noting </a:t>
            </a:r>
            <a:r>
              <a:rPr lang="en-AU" i="1" dirty="0"/>
              <a:t>that in TMB Resolution 70/2018 (72nd meeting of the Technical Management Board) regarding Legal statements in ISO deliverables, </a:t>
            </a:r>
            <a:r>
              <a:rPr lang="en-AU" i="1" dirty="0" smtClean="0"/>
              <a:t> </a:t>
            </a:r>
            <a:r>
              <a:rPr lang="en-AU" i="1" dirty="0"/>
              <a:t>text relating to compliance with contractual obligations, legal requirements and government regulations exists in many ISO standards; and </a:t>
            </a:r>
            <a:r>
              <a:rPr lang="en-AU" i="1" dirty="0" smtClean="0"/>
              <a:t>ISO </a:t>
            </a:r>
            <a:r>
              <a:rPr lang="en-AU" i="1" dirty="0"/>
              <a:t>deliverables can be used to complement such requirements and serve as useful tools for all related stakeholders (which can include government authorities and industry players);</a:t>
            </a:r>
          </a:p>
          <a:p>
            <a:pPr lvl="1"/>
            <a:r>
              <a:rPr lang="en-AU" i="1" dirty="0"/>
              <a:t>ISO clarifies that, for all ISO deliverables: </a:t>
            </a:r>
          </a:p>
          <a:p>
            <a:pPr lvl="2"/>
            <a:r>
              <a:rPr lang="en-AU" i="1" dirty="0"/>
              <a:t>a) Statements that include an explicit requirement or recommendation to comply with any specific law, regulation or contract (such as a normative reference to such requirements), or portion thereof, are not permitted; </a:t>
            </a:r>
          </a:p>
          <a:p>
            <a:pPr lvl="2"/>
            <a:r>
              <a:rPr lang="en-AU" i="1" dirty="0"/>
              <a:t>b) Statements related to legal and regulatory requirements that do not violate point a) are permitted;</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93446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a:t>
            </a:r>
            <a:endParaRPr lang="en-AU" i="1" dirty="0"/>
          </a:p>
          <a:p>
            <a:pPr lvl="1"/>
            <a:r>
              <a:rPr lang="en-AU" i="1"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8423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IEEE 802.1 WG response to CN1</a:t>
            </a:r>
          </a:p>
          <a:p>
            <a:pPr lvl="1"/>
            <a:r>
              <a:rPr lang="en-AU" dirty="0" smtClean="0"/>
              <a:t>It is suggested that any response be based on response to a similar comment on 802.11-2016 (see CN13 in N16812)</a:t>
            </a:r>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73365975"/>
              </p:ext>
            </p:extLst>
          </p:nvPr>
        </p:nvGraphicFramePr>
        <p:xfrm>
          <a:off x="6477000" y="2895600"/>
          <a:ext cx="914400" cy="806450"/>
        </p:xfrm>
        <a:graphic>
          <a:graphicData uri="http://schemas.openxmlformats.org/presentationml/2006/ole">
            <mc:AlternateContent xmlns:mc="http://schemas.openxmlformats.org/markup-compatibility/2006">
              <mc:Choice xmlns:v="urn:schemas-microsoft-com:vml" Requires="v">
                <p:oleObj spid="_x0000_s27244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6477000" y="2895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530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FDIS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FDIS 8802-1CB</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FDIS ballot closes 3 Jan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a:t>
            </a:r>
            <a:r>
              <a:rPr lang="en-AU" dirty="0" smtClean="0"/>
              <a:t>6</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FDIS ballot closes 3 Jan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FDIS </a:t>
            </a:r>
            <a:r>
              <a:rPr lang="en-AU" dirty="0"/>
              <a:t>ballot </a:t>
            </a:r>
            <a:r>
              <a:rPr lang="en-AU" dirty="0" smtClean="0"/>
              <a:t>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8802-A:2015/</a:t>
            </a:r>
            <a:r>
              <a:rPr lang="en-AU" dirty="0" err="1"/>
              <a:t>Amd</a:t>
            </a:r>
            <a:r>
              <a:rPr lang="en-AU" dirty="0"/>
              <a:t> 2</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PSDO process will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802.1Q-REV was </a:t>
            </a:r>
            <a:r>
              <a:rPr lang="en-AU" dirty="0" smtClean="0"/>
              <a:t>published in June 2018</a:t>
            </a:r>
          </a:p>
          <a:p>
            <a:pPr lvl="1"/>
            <a:r>
              <a:rPr lang="en-AU" dirty="0" smtClean="0">
                <a:solidFill>
                  <a:srgbClr val="FF0000"/>
                </a:solidFill>
              </a:rPr>
              <a:t>Needs to be sent again for information????</a:t>
            </a:r>
          </a:p>
          <a:p>
            <a:pPr lvl="2"/>
            <a:r>
              <a:rPr lang="en-AU" dirty="0" smtClean="0">
                <a:solidFill>
                  <a:srgbClr val="FF0000"/>
                </a:solidFill>
              </a:rPr>
              <a:t>(Sept 2018) Karen will check intent</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PSDO start will be delayed until previous amendments (</a:t>
            </a:r>
            <a:r>
              <a:rPr lang="en-AU" dirty="0" err="1" smtClean="0"/>
              <a:t>Qci</a:t>
            </a:r>
            <a:r>
              <a:rPr lang="en-AU" dirty="0" smtClean="0"/>
              <a:t>, </a:t>
            </a:r>
            <a:r>
              <a:rPr lang="en-AU" dirty="0" err="1" smtClean="0"/>
              <a:t>Qch</a:t>
            </a:r>
            <a:r>
              <a:rPr lang="en-AU" dirty="0" smtClean="0"/>
              <a:t>) are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smtClean="0">
                <a:solidFill>
                  <a:srgbClr val="FF0000"/>
                </a:solidFill>
              </a:rPr>
              <a:t>Is there WG approval to start?</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a:solidFill>
                  <a:srgbClr val="FF0000"/>
                </a:solidFill>
              </a:rPr>
              <a:t>Is there WG approval to start</a:t>
            </a:r>
            <a:r>
              <a:rPr lang="en-AU" dirty="0" smtClean="0">
                <a:solidFill>
                  <a:srgbClr val="FF0000"/>
                </a:solidFill>
              </a:rPr>
              <a:t>?</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passed the 60-day pre-ballot but requires comment responses</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pre-ballot: </a:t>
            </a:r>
            <a:r>
              <a:rPr lang="en-AU" dirty="0" smtClean="0">
                <a:solidFill>
                  <a:schemeClr val="accent2"/>
                </a:solidFill>
              </a:rPr>
              <a:t>closes 14 Oct 2018</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solidFill>
                  <a:srgbClr val="FF0000"/>
                </a:solidFill>
              </a:rPr>
              <a:t>N?????</a:t>
            </a:r>
            <a:r>
              <a:rPr lang="en-AU" dirty="0" smtClean="0"/>
              <a:t>)</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a:t>
            </a:r>
            <a:r>
              <a:rPr lang="en-AU" dirty="0"/>
              <a:t>comments</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This </a:t>
            </a:r>
            <a:r>
              <a:rPr lang="en-AU" i="1" dirty="0"/>
              <a:t>proposal is based on and implemented with IEEE 802.1X-2010, on which China NB has expressed sustained oppositions and submitted detailed comments on substantial issues (including 6N15555 etc</a:t>
            </a:r>
            <a:r>
              <a:rPr lang="en-AU" i="1" dirty="0" smtClean="0"/>
              <a:t>.)</a:t>
            </a:r>
          </a:p>
          <a:p>
            <a:pPr lvl="1"/>
            <a:r>
              <a:rPr lang="en-AU" i="1" dirty="0" smtClean="0"/>
              <a:t>IEEE </a:t>
            </a:r>
            <a:r>
              <a:rPr lang="en-AU" i="1" dirty="0"/>
              <a:t>has acknowledged the receiving of China NB’s comments, but there has not been any technical improvements made on IEEE </a:t>
            </a:r>
            <a:r>
              <a:rPr lang="en-AU" i="1" dirty="0" err="1"/>
              <a:t>Std</a:t>
            </a:r>
            <a:r>
              <a:rPr lang="en-AU" i="1" dirty="0"/>
              <a:t> 802.1X and hence the defects still </a:t>
            </a:r>
            <a:r>
              <a:rPr lang="en-AU" i="1" dirty="0" smtClean="0"/>
              <a:t>exist</a:t>
            </a:r>
            <a:r>
              <a:rPr lang="en-AU" i="1" dirty="0"/>
              <a:t>	</a:t>
            </a:r>
          </a:p>
          <a:p>
            <a:r>
              <a:rPr lang="en-AU" dirty="0"/>
              <a:t>China NB </a:t>
            </a:r>
            <a:r>
              <a:rPr lang="en-AU" dirty="0" smtClean="0"/>
              <a:t>proposed </a:t>
            </a:r>
            <a:r>
              <a:rPr lang="en-AU" dirty="0" err="1" smtClean="0"/>
              <a:t>chnage</a:t>
            </a:r>
            <a:r>
              <a:rPr lang="en-AU" dirty="0" smtClean="0"/>
              <a:t> </a:t>
            </a:r>
            <a:r>
              <a:rPr lang="en-AU" dirty="0"/>
              <a:t>CN1</a:t>
            </a:r>
          </a:p>
          <a:p>
            <a:pPr lvl="1"/>
            <a:r>
              <a:rPr lang="en-AU" i="1" dirty="0" smtClean="0"/>
              <a:t>None</a:t>
            </a:r>
            <a:endParaRPr lang="en-AU" i="1" dirty="0"/>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90297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Proposed IEEE </a:t>
            </a:r>
            <a:r>
              <a:rPr lang="en-AU" dirty="0" smtClean="0"/>
              <a:t>802.1 WG response CN1</a:t>
            </a:r>
            <a:endParaRPr lang="en-AU" dirty="0"/>
          </a:p>
          <a:p>
            <a:pPr lvl="1"/>
            <a:r>
              <a:rPr lang="en-AU" dirty="0" smtClean="0"/>
              <a:t>This comment is very similar to past comments</a:t>
            </a:r>
          </a:p>
          <a:p>
            <a:pPr lvl="1"/>
            <a:r>
              <a:rPr lang="en-AU" dirty="0" smtClean="0"/>
              <a:t>We should respond by noting that:</a:t>
            </a:r>
          </a:p>
          <a:p>
            <a:pPr lvl="2"/>
            <a:r>
              <a:rPr lang="en-AU" dirty="0" smtClean="0"/>
              <a:t>The </a:t>
            </a:r>
            <a:r>
              <a:rPr lang="en-AU" dirty="0"/>
              <a:t>general assertions raised in the China NB’s ballot were discussed at length </a:t>
            </a:r>
            <a:r>
              <a:rPr lang="en-AU" dirty="0" smtClean="0"/>
              <a:t>as far back as </a:t>
            </a:r>
            <a:r>
              <a:rPr lang="en-AU" dirty="0"/>
              <a:t>2013 at an IEEE 802 meeting in Geneva (with IEEE 802 </a:t>
            </a:r>
            <a:r>
              <a:rPr lang="en-AU" dirty="0" smtClean="0"/>
              <a:t>&amp; </a:t>
            </a:r>
            <a:r>
              <a:rPr lang="en-AU" dirty="0"/>
              <a:t>Switzerland NB representatives in attendance) and in both 2013 and 2014 at SC6 meetings in Seoul and Ottawa (with IEEE 802, China NB </a:t>
            </a:r>
            <a:r>
              <a:rPr lang="en-AU" dirty="0" smtClean="0"/>
              <a:t>&amp; </a:t>
            </a:r>
            <a:r>
              <a:rPr lang="en-AU" dirty="0"/>
              <a:t>Switzerland NB representatives in </a:t>
            </a:r>
            <a:r>
              <a:rPr lang="en-AU" dirty="0" smtClean="0"/>
              <a:t>attendance)</a:t>
            </a:r>
          </a:p>
          <a:p>
            <a:pPr lvl="2"/>
            <a:r>
              <a:rPr lang="en-AU" dirty="0" smtClean="0"/>
              <a:t>During </a:t>
            </a:r>
            <a:r>
              <a:rPr lang="en-AU" dirty="0"/>
              <a:t>those meetings, IEEE 802 fully responded to all of the claims made by both the China NB &amp;</a:t>
            </a:r>
            <a:r>
              <a:rPr lang="en-AU" dirty="0" smtClean="0"/>
              <a:t> </a:t>
            </a:r>
            <a:r>
              <a:rPr lang="en-AU" dirty="0"/>
              <a:t>Switzerland NB representatives and also provided additional information about the design and specification of IEEE 802 </a:t>
            </a:r>
            <a:r>
              <a:rPr lang="en-AU" dirty="0" smtClean="0"/>
              <a:t>technologies</a:t>
            </a:r>
          </a:p>
          <a:p>
            <a:pPr lvl="2"/>
            <a:r>
              <a:rPr lang="en-AU"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679237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a:t>Proposed IEEE 802.1 WG response CN1</a:t>
            </a:r>
          </a:p>
          <a:p>
            <a:pPr lvl="2"/>
            <a:r>
              <a:rPr lang="en-AU" dirty="0" smtClean="0"/>
              <a:t>…</a:t>
            </a:r>
          </a:p>
          <a:p>
            <a:pPr lvl="2"/>
            <a:r>
              <a:rPr lang="en-AU" dirty="0" smtClean="0"/>
              <a:t>Since </a:t>
            </a:r>
            <a:r>
              <a:rPr lang="en-AU" dirty="0"/>
              <a:t>that </a:t>
            </a:r>
            <a:r>
              <a:rPr lang="en-AU" dirty="0" smtClean="0"/>
              <a:t>time, </a:t>
            </a:r>
            <a:r>
              <a:rPr lang="en-AU" dirty="0"/>
              <a:t>the China NB has failed to </a:t>
            </a:r>
            <a:r>
              <a:rPr lang="en-AU" dirty="0" smtClean="0"/>
              <a:t>provide any </a:t>
            </a:r>
            <a:r>
              <a:rPr lang="en-AU" dirty="0" smtClean="0"/>
              <a:t>additional </a:t>
            </a:r>
            <a:r>
              <a:rPr lang="en-AU" dirty="0" smtClean="0"/>
              <a:t>substantiation of these </a:t>
            </a:r>
            <a:r>
              <a:rPr lang="en-AU" dirty="0"/>
              <a:t>assertions, despite numerous requests from IEEE 802. </a:t>
            </a:r>
            <a:endParaRPr lang="en-AU" dirty="0"/>
          </a:p>
          <a:p>
            <a:pPr lvl="2"/>
            <a:r>
              <a:rPr lang="en-AU" dirty="0" smtClean="0"/>
              <a:t>The </a:t>
            </a:r>
            <a:r>
              <a:rPr lang="en-AU" dirty="0"/>
              <a:t>invitation for a representative of the China NB (as well as representative from other interested SC6 NBs) to attend an IEEE 802 Plenary meeting </a:t>
            </a:r>
            <a:r>
              <a:rPr lang="en-AU" dirty="0" smtClean="0"/>
              <a:t>to explain any alleged defects remains open</a:t>
            </a:r>
            <a:endParaRPr lang="en-AU" dirty="0"/>
          </a:p>
          <a:p>
            <a:pPr lvl="2"/>
            <a:r>
              <a:rPr lang="en-AU" dirty="0" smtClean="0"/>
              <a:t>We ae disappointed to note that no China NB representatives volunteered to attend the proposed Security Workshop in November 2018 in Bangkok, at which the alleged defects could have been discussed</a:t>
            </a:r>
            <a:endParaRPr lang="en-AU" dirty="0" smtClean="0"/>
          </a:p>
          <a:p>
            <a:pPr lvl="2"/>
            <a:r>
              <a:rPr lang="en-AU" dirty="0" smtClean="0"/>
              <a:t> </a:t>
            </a:r>
            <a:r>
              <a:rPr lang="en-AU" dirty="0"/>
              <a:t>IEEE 802 believes that </a:t>
            </a:r>
            <a:r>
              <a:rPr lang="en-AU" dirty="0" smtClean="0"/>
              <a:t>none of the </a:t>
            </a:r>
            <a:r>
              <a:rPr lang="en-AU" dirty="0"/>
              <a:t>security defects asserted by the China NB have </a:t>
            </a:r>
            <a:r>
              <a:rPr lang="en-AU" dirty="0" smtClean="0"/>
              <a:t>been </a:t>
            </a:r>
            <a:r>
              <a:rPr lang="en-AU" dirty="0"/>
              <a:t>shown to be </a:t>
            </a:r>
            <a:r>
              <a:rPr lang="en-AU" dirty="0" smtClean="0"/>
              <a:t>valid </a:t>
            </a:r>
            <a:r>
              <a:rPr lang="en-AU" dirty="0"/>
              <a:t>and will not make changes to </a:t>
            </a:r>
            <a:r>
              <a:rPr lang="en-AU" dirty="0" smtClean="0"/>
              <a:t>ISO/IEC/IEEE 8802-1X or standards that reference this standard </a:t>
            </a:r>
            <a:r>
              <a:rPr lang="en-AU" dirty="0"/>
              <a:t>without </a:t>
            </a:r>
            <a:r>
              <a:rPr lang="en-AU" dirty="0" smtClean="0"/>
              <a:t>full substantiation </a:t>
            </a:r>
            <a:r>
              <a:rPr lang="en-AU" dirty="0"/>
              <a:t>of these </a:t>
            </a:r>
            <a:r>
              <a:rPr lang="en-AU" dirty="0" smtClean="0"/>
              <a:t>assertions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360171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a:t>
            </a:r>
            <a:r>
              <a:rPr lang="en-AU" dirty="0" smtClean="0"/>
              <a:t>CN2</a:t>
            </a:r>
            <a:endParaRPr lang="en-AU" dirty="0" smtClean="0"/>
          </a:p>
          <a:p>
            <a:pPr lvl="1"/>
            <a:r>
              <a:rPr lang="en-GB" i="1" dirty="0"/>
              <a:t>The proposal specifies cryptographic algorithm combinations such as RSA-2048/SHA-256, ECDSA P-256/SHA-256, ECDSA P-384/SHA-384, which are used </a:t>
            </a:r>
            <a:r>
              <a:rPr lang="en-US" i="1" dirty="0"/>
              <a:t>as signature suites.</a:t>
            </a:r>
            <a:endParaRPr lang="en-AU" i="1" dirty="0"/>
          </a:p>
          <a:p>
            <a:pPr lvl="1"/>
            <a:r>
              <a:rPr lang="en-GB" i="1" dirty="0"/>
              <a:t>However, policy and regulation limitations on application of cryptographic algorithms differ from countries and regions. </a:t>
            </a:r>
            <a:r>
              <a:rPr lang="en-US" i="1" dirty="0"/>
              <a:t>In addition, there are many other international algorithms for choice.</a:t>
            </a:r>
            <a:r>
              <a:rPr lang="en-GB" i="1" dirty="0"/>
              <a:t> Therefore, </a:t>
            </a:r>
            <a:r>
              <a:rPr lang="en-US" i="1" dirty="0"/>
              <a:t>it is unreasonable to specify cryptographic algorithms such as RSA-2048, ECDSA P-256, ECDSA P-384, SHA-256 and SHA-384 as mandatory implementation in this proposal.</a:t>
            </a:r>
            <a:r>
              <a:rPr lang="en-AU" i="1" dirty="0"/>
              <a:t>	</a:t>
            </a:r>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415657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a:t>
            </a:r>
            <a:r>
              <a:rPr lang="en-AU" dirty="0" smtClean="0"/>
              <a:t>change CN2</a:t>
            </a:r>
            <a:endParaRPr lang="en-AU" dirty="0"/>
          </a:p>
          <a:p>
            <a:pPr lvl="1"/>
            <a:r>
              <a:rPr lang="en-GB" i="1" dirty="0"/>
              <a:t>Noting that in TMB Resolution 70/2018 (72</a:t>
            </a:r>
            <a:r>
              <a:rPr lang="en-GB" i="1" baseline="30000" dirty="0"/>
              <a:t>nd</a:t>
            </a:r>
            <a:r>
              <a:rPr lang="en-GB" i="1" dirty="0"/>
              <a:t> meeting of the Technical Management Board) regarding Legal statements in ISO deliverables, </a:t>
            </a:r>
            <a:endParaRPr lang="en-AU" i="1" dirty="0"/>
          </a:p>
          <a:p>
            <a:pPr lvl="2"/>
            <a:r>
              <a:rPr lang="en-GB" i="1" dirty="0" smtClean="0"/>
              <a:t>text </a:t>
            </a:r>
            <a:r>
              <a:rPr lang="en-GB" i="1" dirty="0"/>
              <a:t>relating to compliance with contractual obligations, legal requirements and government regulations exists in many ISO standards; and </a:t>
            </a:r>
            <a:endParaRPr lang="en-AU" i="1" dirty="0"/>
          </a:p>
          <a:p>
            <a:pPr lvl="2"/>
            <a:r>
              <a:rPr lang="en-GB" i="1" dirty="0" smtClean="0"/>
              <a:t>ISO </a:t>
            </a:r>
            <a:r>
              <a:rPr lang="en-GB" i="1" dirty="0"/>
              <a:t>deliverables can be used to complement such requirements and serve as useful tools for all related stakeholders (which can include government authorities and industry players);</a:t>
            </a:r>
            <a:endParaRPr lang="en-AU" i="1" dirty="0"/>
          </a:p>
          <a:p>
            <a:pPr lvl="1"/>
            <a:r>
              <a:rPr lang="en-GB" i="1" dirty="0" smtClean="0"/>
              <a:t>ISO </a:t>
            </a:r>
            <a:r>
              <a:rPr lang="en-GB" i="1" dirty="0"/>
              <a:t>clarifies that, for all ISO deliverables: </a:t>
            </a:r>
            <a:endParaRPr lang="en-AU" i="1" dirty="0"/>
          </a:p>
          <a:p>
            <a:pPr lvl="2"/>
            <a:r>
              <a:rPr lang="en-GB" i="1" dirty="0"/>
              <a:t>a) Statements that include an explicit requirement or recommendation to comply with </a:t>
            </a:r>
            <a:r>
              <a:rPr lang="en-GB" b="1" i="1" dirty="0"/>
              <a:t>any specific law, regulation or contract (such as a normative reference to such requirements)</a:t>
            </a:r>
            <a:r>
              <a:rPr lang="en-GB" i="1" dirty="0"/>
              <a:t>, or portion thereof, are </a:t>
            </a:r>
            <a:r>
              <a:rPr lang="en-GB" b="1" i="1" dirty="0"/>
              <a:t>not</a:t>
            </a:r>
            <a:r>
              <a:rPr lang="en-GB" i="1" dirty="0"/>
              <a:t> permitted; </a:t>
            </a:r>
            <a:endParaRPr lang="en-AU" i="1" dirty="0"/>
          </a:p>
          <a:p>
            <a:pPr lvl="2"/>
            <a:r>
              <a:rPr lang="en-GB" i="1" dirty="0"/>
              <a:t>b) </a:t>
            </a:r>
            <a:r>
              <a:rPr lang="en-GB" b="1" i="1" dirty="0"/>
              <a:t>Statements related to legal and regulatory requirements that do not violate point a) are </a:t>
            </a:r>
            <a:r>
              <a:rPr lang="en-GB" b="1" i="1" dirty="0" smtClean="0"/>
              <a:t>permitted</a:t>
            </a:r>
          </a:p>
          <a:p>
            <a:pPr lvl="1"/>
            <a:r>
              <a:rPr lang="en-GB" i="1"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824676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a:t>
            </a:r>
            <a:r>
              <a:rPr lang="en-AU" dirty="0" smtClean="0"/>
              <a:t>change CN2</a:t>
            </a:r>
            <a:endParaRPr lang="en-AU" dirty="0"/>
          </a:p>
          <a:p>
            <a:pPr lvl="1"/>
            <a:r>
              <a:rPr lang="en-GB" i="1" dirty="0" smtClean="0"/>
              <a:t>…</a:t>
            </a:r>
          </a:p>
          <a:p>
            <a:pPr lvl="1"/>
            <a:r>
              <a:rPr lang="en-GB" i="1" dirty="0"/>
              <a:t>It is then suggested that the text shall make it clear that </a:t>
            </a:r>
            <a:r>
              <a:rPr lang="en-GB" b="1" i="1" dirty="0"/>
              <a:t>“Cryptographic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261076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a:t>Proposed IEEE 802.1 WG response CN1</a:t>
            </a:r>
          </a:p>
          <a:p>
            <a:pPr lvl="1"/>
            <a:r>
              <a:rPr lang="en-GB" dirty="0"/>
              <a:t>Note: TMB Resolution 70/2018 </a:t>
            </a:r>
            <a:r>
              <a:rPr lang="en-GB" dirty="0" smtClean="0"/>
              <a:t>does not make any suggestion along the lines in the China NB’s proposed change</a:t>
            </a:r>
          </a:p>
          <a:p>
            <a:pPr lvl="1"/>
            <a:r>
              <a:rPr lang="en-GB" dirty="0" smtClean="0"/>
              <a:t>It is suggested that a response be constructed based on the </a:t>
            </a:r>
            <a:r>
              <a:rPr lang="en-GB" dirty="0" smtClean="0"/>
              <a:t>material </a:t>
            </a:r>
            <a:r>
              <a:rPr lang="en-GB" dirty="0"/>
              <a:t>in </a:t>
            </a:r>
            <a:r>
              <a:rPr lang="en-GB" dirty="0" smtClean="0">
                <a:hlinkClick r:id="rId2"/>
              </a:rPr>
              <a:t>11-18-0691-02</a:t>
            </a:r>
            <a:r>
              <a:rPr lang="en-GB" dirty="0" smtClean="0"/>
              <a:t> (response to CN13), modified for applicability to the </a:t>
            </a:r>
            <a:r>
              <a:rPr lang="en-AU" dirty="0" smtClean="0"/>
              <a:t>802.</a:t>
            </a:r>
            <a:r>
              <a:rPr lang="en-AU" dirty="0" smtClean="0">
                <a:cs typeface="Arial" panose="020B0604020202020204" pitchFamily="34" charset="0"/>
              </a:rPr>
              <a:t>1AR-Rev situation</a:t>
            </a:r>
            <a:r>
              <a:rPr lang="en-GB" dirty="0" smtClean="0"/>
              <a:t> </a:t>
            </a:r>
            <a:endParaRPr lang="en-GB"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478498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in June 2018</a:t>
            </a:r>
            <a:endParaRPr lang="en-AU" dirty="0"/>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a:solidFill>
                  <a:srgbClr val="FF0000"/>
                </a:solidFill>
              </a:rPr>
              <a:t>N?????</a:t>
            </a:r>
            <a:r>
              <a:rPr lang="en-AU" dirty="0"/>
              <a:t>)</a:t>
            </a:r>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a:t>
            </a:r>
            <a:r>
              <a:rPr lang="en-AU" dirty="0" smtClean="0"/>
              <a:t>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a:solidFill>
                  <a:srgbClr val="FF0000"/>
                </a:solidFill>
              </a:rPr>
              <a:t>Is there WG approval to start</a:t>
            </a:r>
            <a:r>
              <a:rPr lang="en-AU" dirty="0" smtClean="0">
                <a:solidFill>
                  <a:srgbClr val="FF0000"/>
                </a:solidFill>
              </a:rPr>
              <a:t>?</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US" dirty="0" smtClean="0">
                <a:solidFill>
                  <a:srgbClr val="FF0000"/>
                </a:solidFill>
              </a:rPr>
              <a:t>Did they?</a:t>
            </a:r>
          </a:p>
          <a:p>
            <a:pPr lvl="2"/>
            <a:r>
              <a:rPr lang="en-US" dirty="0" smtClean="0">
                <a:solidFill>
                  <a:srgbClr val="FF0000"/>
                </a:solidFill>
              </a:rPr>
              <a:t>(Sep 2018) Still </a:t>
            </a:r>
            <a:r>
              <a:rPr lang="en-US" dirty="0">
                <a:solidFill>
                  <a:srgbClr val="FF0000"/>
                </a:solidFill>
              </a:rPr>
              <a:t>waiting </a:t>
            </a:r>
            <a:r>
              <a:rPr lang="en-US" dirty="0" smtClean="0">
                <a:solidFill>
                  <a:srgbClr val="FF0000"/>
                </a:solidFill>
              </a:rPr>
              <a:t>for SASB publication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AU" dirty="0" smtClean="0"/>
              <a:t>Awaiting publication by IEEE-SA</a:t>
            </a:r>
            <a:endParaRPr lang="en-US"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a:t>
            </a:r>
            <a:r>
              <a:rPr lang="en-AU" dirty="0" smtClean="0">
                <a:cs typeface="Arial" panose="020B0604020202020204" pitchFamily="34" charset="0"/>
              </a:rPr>
              <a:t>1AE-Rev is waiting for start of PSDO process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smtClean="0">
                <a:solidFill>
                  <a:schemeClr val="accent2"/>
                </a:solidFill>
              </a:rPr>
              <a:t>waiting</a:t>
            </a:r>
            <a:endParaRPr lang="en-AU" dirty="0" smtClean="0"/>
          </a:p>
          <a:p>
            <a:pPr lvl="1"/>
            <a:r>
              <a:rPr lang="en-AU" dirty="0" smtClean="0"/>
              <a:t>WG will conditionally initiate start of PSDO process in July 2018</a:t>
            </a:r>
          </a:p>
          <a:p>
            <a:pPr lvl="2"/>
            <a:r>
              <a:rPr lang="en-AU" dirty="0" smtClean="0"/>
              <a:t>Awaiting publication by IEEE-SA</a:t>
            </a:r>
            <a:endParaRPr lang="en-US" dirty="0" smtClean="0"/>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smtClean="0"/>
              <a:t>is approved </a:t>
            </a:r>
            <a:r>
              <a:rPr lang="en-US" dirty="0"/>
              <a:t>to be sent in </a:t>
            </a:r>
            <a:r>
              <a:rPr lang="en-US" dirty="0" smtClean="0"/>
              <a:t>for </a:t>
            </a:r>
            <a:r>
              <a:rPr lang="en-US" dirty="0"/>
              <a:t>information when a revised (Sponsor Ballot) draft is ready (perhaps D8</a:t>
            </a:r>
            <a:r>
              <a:rPr lang="en-US" dirty="0" smtClean="0"/>
              <a:t>?)</a:t>
            </a:r>
          </a:p>
          <a:p>
            <a:pPr lvl="2"/>
            <a:r>
              <a:rPr lang="en-US" dirty="0" smtClean="0"/>
              <a:t>Editor </a:t>
            </a:r>
            <a:r>
              <a:rPr lang="en-US" dirty="0"/>
              <a:t>estimates Sponsor Ballot in Nov/Dec 2018?</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 ballot has started (closing 4 March 2019) on the systematic review of </a:t>
            </a:r>
          </a:p>
          <a:p>
            <a:pPr lvl="2"/>
            <a:r>
              <a:rPr lang="en-AU" dirty="0" smtClean="0"/>
              <a:t>8802-1X:2013</a:t>
            </a:r>
          </a:p>
          <a:p>
            <a:pPr lvl="2"/>
            <a:r>
              <a:rPr lang="en-AU" dirty="0" smtClean="0"/>
              <a:t>8802-1AE:2013</a:t>
            </a:r>
          </a:p>
          <a:p>
            <a:pPr lvl="1"/>
            <a:r>
              <a:rPr lang="en-AU" dirty="0" smtClean="0"/>
              <a:t>We have not been through this process before?</a:t>
            </a:r>
          </a:p>
          <a:p>
            <a:pPr lvl="2"/>
            <a:r>
              <a:rPr lang="en-AU" dirty="0" smtClean="0"/>
              <a:t>So checking with Jodi </a:t>
            </a:r>
            <a:r>
              <a:rPr lang="en-AU" dirty="0" err="1" smtClean="0"/>
              <a:t>Hasz</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4255081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0323588"/>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n/a</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ballot passed &amp;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smtClean="0"/>
              <a:t>FDIS ballot passed 11/0/7 on 3 September 2018 (N16853)</a:t>
            </a:r>
          </a:p>
          <a:p>
            <a:pPr lvl="1"/>
            <a:r>
              <a:rPr lang="en-AU" dirty="0" smtClean="0"/>
              <a:t>Will be known as ISO/IEC/IEEE </a:t>
            </a:r>
            <a:r>
              <a:rPr lang="en-AU" dirty="0"/>
              <a:t>8802-3:2017/</a:t>
            </a:r>
            <a:r>
              <a:rPr lang="en-AU" dirty="0" err="1"/>
              <a:t>Amd</a:t>
            </a:r>
            <a:r>
              <a:rPr lang="en-AU" dirty="0"/>
              <a:t> </a:t>
            </a:r>
            <a:r>
              <a:rPr lang="en-AU" dirty="0" smtClean="0"/>
              <a:t>6 once published </a:t>
            </a:r>
          </a:p>
          <a:p>
            <a:pPr lvl="2"/>
            <a:r>
              <a:rPr lang="en-AU" dirty="0" smtClean="0"/>
              <a:t>Should be published by end of Oct 2018</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t>
            </a:r>
            <a:r>
              <a:rPr lang="en-AU" dirty="0">
                <a:solidFill>
                  <a:schemeClr val="accent2"/>
                </a:solidFill>
              </a:rPr>
              <a:t>&amp; waiting for publication</a:t>
            </a:r>
          </a:p>
          <a:p>
            <a:pPr lvl="1"/>
            <a:r>
              <a:rPr lang="en-AU" dirty="0"/>
              <a:t>FDIS ballot passed 11/0/7 on 3 September </a:t>
            </a:r>
            <a:r>
              <a:rPr lang="en-AU" dirty="0" smtClean="0"/>
              <a:t>2018 (N16851)</a:t>
            </a:r>
            <a:endParaRPr lang="en-AU" dirty="0" smtClean="0">
              <a:solidFill>
                <a:schemeClr val="accent2"/>
              </a:solidFill>
            </a:endParaRPr>
          </a:p>
          <a:p>
            <a:pPr lvl="1"/>
            <a:r>
              <a:rPr lang="en-AU" dirty="0"/>
              <a:t>Will be known as ISO/IEC/IEEE 8802-3:2017/</a:t>
            </a:r>
            <a:r>
              <a:rPr lang="en-AU" dirty="0" err="1"/>
              <a:t>Amd</a:t>
            </a:r>
            <a:r>
              <a:rPr lang="en-AU" dirty="0"/>
              <a:t> </a:t>
            </a:r>
            <a:r>
              <a:rPr lang="en-AU" dirty="0" smtClean="0"/>
              <a:t>9 </a:t>
            </a:r>
            <a:r>
              <a:rPr lang="en-AU" dirty="0"/>
              <a:t>once </a:t>
            </a:r>
            <a:r>
              <a:rPr lang="en-AU" dirty="0" smtClean="0"/>
              <a:t>published</a:t>
            </a:r>
          </a:p>
          <a:p>
            <a:pPr lvl="2"/>
            <a:r>
              <a:rPr lang="en-AU" dirty="0"/>
              <a:t>Should be published by end of Oct </a:t>
            </a:r>
            <a:r>
              <a:rPr lang="en-AU" dirty="0" smtClean="0"/>
              <a:t>2018 </a:t>
            </a:r>
            <a:endParaRPr lang="en-AU" dirty="0"/>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a:solidFill>
                  <a:schemeClr val="accent2"/>
                </a:solidFill>
              </a:rPr>
              <a:t>&amp; waiting for publication</a:t>
            </a:r>
            <a:r>
              <a:rPr lang="en-AU" dirty="0" smtClean="0">
                <a:solidFill>
                  <a:srgbClr val="00B050"/>
                </a:solidFill>
              </a:rPr>
              <a:t> </a:t>
            </a:r>
          </a:p>
          <a:p>
            <a:pPr lvl="1"/>
            <a:r>
              <a:rPr lang="en-AU" dirty="0"/>
              <a:t>FDIS ballot passed 11/0/7 on 3 September </a:t>
            </a:r>
            <a:r>
              <a:rPr lang="en-AU" dirty="0" smtClean="0"/>
              <a:t>2018 (N16852)</a:t>
            </a:r>
          </a:p>
          <a:p>
            <a:pPr lvl="1"/>
            <a:r>
              <a:rPr lang="en-AU" dirty="0" smtClean="0"/>
              <a:t>Will </a:t>
            </a:r>
            <a:r>
              <a:rPr lang="en-AU" dirty="0"/>
              <a:t>be known as ISO/IEC/IEEE 8802-3:2017/</a:t>
            </a:r>
            <a:r>
              <a:rPr lang="en-AU" dirty="0" err="1"/>
              <a:t>Amd</a:t>
            </a:r>
            <a:r>
              <a:rPr lang="en-AU" dirty="0"/>
              <a:t> </a:t>
            </a:r>
            <a:r>
              <a:rPr lang="en-AU" dirty="0" smtClean="0"/>
              <a:t>8 </a:t>
            </a:r>
            <a:r>
              <a:rPr lang="en-AU" dirty="0"/>
              <a:t>once </a:t>
            </a:r>
            <a:r>
              <a:rPr lang="en-AU" dirty="0" smtClean="0"/>
              <a:t>published</a:t>
            </a:r>
          </a:p>
          <a:p>
            <a:pPr lvl="2"/>
            <a:r>
              <a:rPr lang="en-AU" dirty="0"/>
              <a:t>Should be published by end of Oct </a:t>
            </a:r>
            <a:r>
              <a:rPr lang="en-AU" dirty="0" smtClean="0"/>
              <a:t>2018</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a:t>
            </a:r>
            <a:r>
              <a:rPr lang="en-AU" smtClean="0"/>
              <a:t>been published as I</a:t>
            </a:r>
            <a:r>
              <a:rPr lang="en-US"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FDIS closes on 26 Dec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closes 26 Dec 2018</a:t>
            </a:r>
          </a:p>
          <a:p>
            <a:pPr lvl="1"/>
            <a:r>
              <a:rPr lang="en-US" dirty="0"/>
              <a:t>Will be known as ISO/IEC/IEEE 8802-3:2017/</a:t>
            </a:r>
            <a:r>
              <a:rPr lang="en-US" dirty="0" err="1"/>
              <a:t>Amd</a:t>
            </a:r>
            <a:r>
              <a:rPr lang="en-US" dirty="0"/>
              <a:t> </a:t>
            </a:r>
            <a:r>
              <a:rPr lang="en-US" dirty="0" smtClean="0"/>
              <a:t>10</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pPr lvl="2"/>
            <a:r>
              <a:rPr lang="en-AU" dirty="0" smtClean="0">
                <a:solidFill>
                  <a:srgbClr val="FF0000"/>
                </a:solidFill>
              </a:rPr>
              <a:t>Is motion on WG agenda?</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2018 plenary meeting in Bangkok</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a:t>
            </a:r>
            <a:r>
              <a:rPr lang="en-US" sz="1600" b="1" dirty="0" smtClean="0">
                <a:latin typeface="+mj-lt"/>
              </a:rPr>
              <a:t>Nov </a:t>
            </a:r>
            <a:r>
              <a:rPr lang="en-US" sz="1600" b="1" dirty="0" smtClean="0">
                <a:latin typeface="+mj-lt"/>
              </a:rPr>
              <a:t>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FDIS ballot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closes 26 Dec 2018</a:t>
            </a:r>
          </a:p>
          <a:p>
            <a:pPr lvl="1"/>
            <a:r>
              <a:rPr lang="en-US" dirty="0"/>
              <a:t>Will be known as ISO/IEC/IEEE 8802-3:2017/</a:t>
            </a:r>
            <a:r>
              <a:rPr lang="en-US" dirty="0" err="1"/>
              <a:t>Amd</a:t>
            </a:r>
            <a:r>
              <a:rPr lang="en-US" dirty="0"/>
              <a:t> 11</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2018</a:t>
            </a:r>
          </a:p>
          <a:p>
            <a:pPr lvl="2"/>
            <a:r>
              <a:rPr lang="en-AU" dirty="0">
                <a:solidFill>
                  <a:srgbClr val="FF0000"/>
                </a:solidFill>
              </a:rPr>
              <a:t>Is motion on WG agenda</a:t>
            </a:r>
            <a:r>
              <a:rPr lang="en-AU" dirty="0" smtClean="0">
                <a:solidFill>
                  <a:srgbClr val="FF0000"/>
                </a:solidFill>
              </a:rPr>
              <a:t>?</a:t>
            </a:r>
            <a:endParaRPr lang="en-AU" dirty="0" smtClean="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861044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closes on 8 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closed 8 Feb 2019</a:t>
            </a:r>
            <a:endParaRPr lang="en-AU" dirty="0"/>
          </a:p>
          <a:p>
            <a:pPr lvl="1"/>
            <a:r>
              <a:rPr lang="en-AU" dirty="0" smtClean="0"/>
              <a:t>Will be known </a:t>
            </a:r>
            <a:r>
              <a:rPr lang="en-AU" dirty="0"/>
              <a:t>as </a:t>
            </a:r>
            <a:r>
              <a:rPr lang="en-AU" dirty="0" smtClean="0"/>
              <a:t>ISO/IEC/IEEE </a:t>
            </a:r>
            <a:r>
              <a:rPr lang="en-AU" dirty="0"/>
              <a:t>8802-11:2018/</a:t>
            </a:r>
            <a:r>
              <a:rPr lang="en-AU" dirty="0" err="1"/>
              <a:t>FDAmd</a:t>
            </a:r>
            <a:r>
              <a:rPr lang="en-AU" dirty="0"/>
              <a:t> 2</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FDIS </a:t>
            </a:r>
            <a:r>
              <a:rPr lang="en-AU" dirty="0"/>
              <a:t>ballot </a:t>
            </a:r>
            <a:r>
              <a:rPr lang="en-AU" dirty="0" smtClean="0"/>
              <a:t>closes on 26 Dec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FDIS ballot closes on 26 Dec 2018</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closes 26 Dec 2018</a:t>
            </a:r>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chemeClr val="accent2"/>
                </a:solidFill>
              </a:rPr>
              <a:t>waiting</a:t>
            </a:r>
          </a:p>
          <a:p>
            <a:pPr lvl="1"/>
            <a:r>
              <a:rPr lang="en-AU" b="0" dirty="0" smtClean="0"/>
              <a:t>PSDO process will probably start in Nov 2018</a:t>
            </a:r>
          </a:p>
          <a:p>
            <a:pPr lvl="2"/>
            <a:r>
              <a:rPr lang="en-AU" dirty="0"/>
              <a:t>Motion to authorise will be considered by WG and EC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b="0"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p>
          <a:p>
            <a:pPr lvl="2"/>
            <a:r>
              <a:rPr lang="en-AU" dirty="0"/>
              <a:t>Motion to authorise will be considered by WG and EC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 2018 in Hawaii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a:t>
            </a:r>
            <a:r>
              <a:rPr lang="en-AU" smtClean="0"/>
              <a:t>again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b="0" dirty="0"/>
              <a:t>PSDO process will probably start </a:t>
            </a:r>
            <a:r>
              <a:rPr lang="en-AU" b="0" dirty="0" smtClean="0"/>
              <a:t>after </a:t>
            </a:r>
            <a:r>
              <a:rPr lang="en-AU" b="0" dirty="0"/>
              <a:t>Nov </a:t>
            </a:r>
            <a:r>
              <a:rPr lang="en-AU" b="0" dirty="0" smtClean="0"/>
              <a:t>2018</a:t>
            </a:r>
          </a:p>
          <a:p>
            <a:pPr lvl="2"/>
            <a:r>
              <a:rPr lang="en-AU" dirty="0" smtClean="0"/>
              <a:t>Motion to authorise will be considered by WG and EC in Nov 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 is now approved; D4.0 will probably be liaised for information</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D2.0 approved draft – discuss liaising in Nov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 responses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 </a:t>
            </a:r>
            <a:endParaRPr lang="en-AU" dirty="0">
              <a:solidFill>
                <a:srgbClr val="FF0000"/>
              </a:solidFill>
            </a:endParaRP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86290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but requires comments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sent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from China</a:t>
            </a:r>
            <a:endParaRPr lang="en-GB" dirty="0"/>
          </a:p>
          <a:p>
            <a:pPr lvl="1"/>
            <a:r>
              <a:rPr lang="en-AU" dirty="0" smtClean="0"/>
              <a:t>Comment response is required</a:t>
            </a:r>
          </a:p>
          <a:p>
            <a:pPr lvl="2"/>
            <a:r>
              <a:rPr lang="en-AU" dirty="0" smtClean="0"/>
              <a:t>Roger Marks was asked to provide draft responses in Sept or Nov</a:t>
            </a:r>
          </a:p>
          <a:p>
            <a:pPr lvl="2"/>
            <a:r>
              <a:rPr lang="en-AU" dirty="0" smtClean="0"/>
              <a:t>It is possible this </a:t>
            </a:r>
            <a:r>
              <a:rPr lang="en-AU" dirty="0" err="1" smtClean="0"/>
              <a:t>std</a:t>
            </a:r>
            <a:r>
              <a:rPr lang="en-AU" dirty="0" smtClean="0"/>
              <a:t> may be withdrawn from the PSDO process because of issues pointed out by China NB</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Bangkok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Bangkok in November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GB" i="1" dirty="0"/>
              <a:t>IEEE 802.16 specifies </a:t>
            </a:r>
            <a:r>
              <a:rPr lang="en-US" i="1" dirty="0"/>
              <a:t>“All SS and BS implementations shall support the method of packet data encryption defined in 7.5.1.1, encryption of the TEK as specified in 7.5.2, and message digest calculation as specified in 7.5.3.” in Section 7.5. That means, cryptographic algorithms such as AES, DES, 3DES, RSA and SHA are all mandatory. </a:t>
            </a:r>
            <a:endParaRPr lang="en-AU" i="1" dirty="0"/>
          </a:p>
          <a:p>
            <a:pPr lvl="1"/>
            <a:r>
              <a:rPr lang="en-US" i="1" dirty="0"/>
              <a:t>However, it is unreasonable to specify cryptographic algorithms such as AES, DES, 3DES, RSA and SHA as mandatory implementation in this standard, because there are many other international algorithms for choice</a:t>
            </a:r>
            <a:r>
              <a:rPr lang="en-US"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346901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AU" i="1" dirty="0"/>
              <a:t>The text shall make it clear that the cryptographic algorithms in this standard are all provided as implementation instances, so that it is possible for national bodies to use cryptographic algorithms that conform to relevant local regulations when adopting these standards</a:t>
            </a:r>
            <a:r>
              <a:rPr lang="en-AU" i="1" dirty="0" smtClean="0"/>
              <a:t>.</a:t>
            </a:r>
          </a:p>
          <a:p>
            <a:r>
              <a:rPr lang="en-AU" dirty="0" smtClean="0"/>
              <a:t>IEEE 802.16 WG proposed response to CN1</a:t>
            </a:r>
          </a:p>
          <a:p>
            <a:pPr lvl="1"/>
            <a:r>
              <a:rPr lang="en-AU" dirty="0" smtClean="0">
                <a:solidFill>
                  <a:srgbClr val="FF0000"/>
                </a:solidFill>
              </a:rPr>
              <a:t>Roger Marks has been asked to coordinate</a:t>
            </a:r>
          </a:p>
          <a:p>
            <a:pPr lvl="2"/>
            <a:r>
              <a:rPr lang="en-AU" dirty="0" smtClean="0">
                <a:solidFill>
                  <a:srgbClr val="FF0000"/>
                </a:solidFill>
              </a:rPr>
              <a:t>Discussions are underway</a:t>
            </a:r>
          </a:p>
          <a:p>
            <a:pPr lvl="2"/>
            <a:r>
              <a:rPr lang="en-AU" dirty="0" smtClean="0">
                <a:solidFill>
                  <a:srgbClr val="FF0000"/>
                </a:solidFill>
              </a:rPr>
              <a:t>Maybe say that it makes more sense to make one algorithm mandatory for the purposes of interoperability, like the other IEEE 802 standards</a:t>
            </a:r>
          </a:p>
          <a:p>
            <a:pPr lvl="2"/>
            <a:r>
              <a:rPr lang="en-AU" dirty="0">
                <a:solidFill>
                  <a:srgbClr val="FF0000"/>
                </a:solidFill>
              </a:rPr>
              <a:t>Note that IEEE 802 would like to withdraw the ballot while we work out how to make this change (as the 802.16 WG is in hibernation) </a:t>
            </a:r>
          </a:p>
          <a:p>
            <a:pPr lvl="1"/>
            <a:r>
              <a:rPr lang="en-AU">
                <a:solidFill>
                  <a:srgbClr val="FF0000"/>
                </a:solidFill>
              </a:rPr>
              <a:t> </a:t>
            </a:r>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652463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CN2</a:t>
            </a:r>
          </a:p>
          <a:p>
            <a:pPr lvl="1"/>
            <a:r>
              <a:rPr lang="en-US" i="1" dirty="0"/>
              <a:t>DES and 3DES are internationally acknowledged unsecure cryptographic algorithms due to disclosed attacks to them. They shall not be used in the </a:t>
            </a:r>
            <a:r>
              <a:rPr lang="en-US" i="1" dirty="0" smtClean="0"/>
              <a:t>standard</a:t>
            </a:r>
          </a:p>
          <a:p>
            <a:r>
              <a:rPr lang="en-AU" dirty="0"/>
              <a:t>China NB proposed change </a:t>
            </a:r>
            <a:r>
              <a:rPr lang="en-AU" dirty="0" smtClean="0"/>
              <a:t>CN2</a:t>
            </a:r>
            <a:endParaRPr lang="en-US" i="1" dirty="0" smtClean="0"/>
          </a:p>
          <a:p>
            <a:pPr lvl="1"/>
            <a:r>
              <a:rPr lang="en-AU" i="1" dirty="0"/>
              <a:t>Delete the specifications related to use of DES and </a:t>
            </a:r>
            <a:r>
              <a:rPr lang="en-AU" i="1" dirty="0" smtClean="0"/>
              <a:t>3DES</a:t>
            </a:r>
          </a:p>
          <a:p>
            <a:r>
              <a:rPr lang="en-AU" dirty="0"/>
              <a:t>IEEE 802.16 WG proposed </a:t>
            </a:r>
            <a:r>
              <a:rPr lang="en-AU" dirty="0" smtClean="0"/>
              <a:t>response to CN2</a:t>
            </a:r>
            <a:endParaRPr lang="en-AU" dirty="0"/>
          </a:p>
          <a:p>
            <a:pPr lvl="1"/>
            <a:r>
              <a:rPr lang="en-AU" dirty="0">
                <a:solidFill>
                  <a:srgbClr val="FF0000"/>
                </a:solidFill>
              </a:rPr>
              <a:t>Roger Marks has been asked to </a:t>
            </a:r>
            <a:r>
              <a:rPr lang="en-AU" dirty="0" smtClean="0">
                <a:solidFill>
                  <a:srgbClr val="FF0000"/>
                </a:solidFill>
              </a:rPr>
              <a:t>coordinate</a:t>
            </a:r>
          </a:p>
          <a:p>
            <a:pPr lvl="2"/>
            <a:r>
              <a:rPr lang="en-AU" dirty="0">
                <a:solidFill>
                  <a:srgbClr val="FF0000"/>
                </a:solidFill>
              </a:rPr>
              <a:t>Discussions are </a:t>
            </a:r>
            <a:r>
              <a:rPr lang="en-AU" dirty="0" smtClean="0">
                <a:solidFill>
                  <a:srgbClr val="FF0000"/>
                </a:solidFill>
              </a:rPr>
              <a:t>underway</a:t>
            </a:r>
          </a:p>
          <a:p>
            <a:pPr lvl="2"/>
            <a:r>
              <a:rPr lang="en-AU" dirty="0" smtClean="0">
                <a:solidFill>
                  <a:srgbClr val="FF0000"/>
                </a:solidFill>
              </a:rPr>
              <a:t>We should probably agree</a:t>
            </a:r>
          </a:p>
          <a:p>
            <a:pPr lvl="2"/>
            <a:r>
              <a:rPr lang="en-AU" dirty="0" smtClean="0">
                <a:solidFill>
                  <a:srgbClr val="FF0000"/>
                </a:solidFill>
              </a:rPr>
              <a:t>Note that IEEE 802 would like to withdraw the ballot while we work out how to make this change (as the 802.16 WG is in hibernation) </a:t>
            </a:r>
            <a:endParaRPr lang="en-AU" dirty="0">
              <a:solidFill>
                <a:srgbClr val="FF0000"/>
              </a:solidFill>
            </a:endParaRPr>
          </a:p>
          <a:p>
            <a:pPr lvl="1"/>
            <a:r>
              <a:rPr lang="en-AU" dirty="0" smtClean="0">
                <a:solidFill>
                  <a:srgbClr val="FF0000"/>
                </a:solidFill>
              </a:rPr>
              <a:t>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9784762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54183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xx</a:t>
                      </a:r>
                      <a:r>
                        <a:rPr lang="en-AU" sz="1600" b="0" kern="1200" dirty="0" smtClean="0">
                          <a:solidFill>
                            <a:schemeClr val="tx1"/>
                          </a:solidFill>
                          <a:latin typeface="+mn-lt"/>
                          <a:ea typeface="+mn-ea"/>
                          <a:cs typeface="+mn-cs"/>
                        </a:rPr>
                        <a:t> Jul</a:t>
                      </a:r>
                      <a:r>
                        <a:rPr lang="en-AU" sz="1600" b="0" kern="1200" baseline="0" dirty="0" smtClean="0">
                          <a:solidFill>
                            <a:schemeClr val="tx1"/>
                          </a:solidFill>
                          <a:latin typeface="+mn-lt"/>
                          <a:ea typeface="+mn-ea"/>
                          <a:cs typeface="+mn-cs"/>
                        </a:rPr>
                        <a:t> 18</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84</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is interested in details on how to join IEEE 802 teleconferences</a:t>
            </a:r>
            <a:endParaRPr lang="en-AU" dirty="0"/>
          </a:p>
        </p:txBody>
      </p:sp>
      <p:sp>
        <p:nvSpPr>
          <p:cNvPr id="3" name="Content Placeholder 2"/>
          <p:cNvSpPr>
            <a:spLocks noGrp="1"/>
          </p:cNvSpPr>
          <p:nvPr>
            <p:ph idx="1"/>
          </p:nvPr>
        </p:nvSpPr>
        <p:spPr/>
        <p:txBody>
          <a:bodyPr/>
          <a:lstStyle/>
          <a:p>
            <a:pPr lvl="1"/>
            <a:r>
              <a:rPr lang="en-AU" dirty="0" smtClean="0"/>
              <a:t>During discussion of the IEEE 802 status report at the last SC6 meeting, interest was expressed in joining IEEE 802 teleconferences</a:t>
            </a:r>
          </a:p>
          <a:p>
            <a:pPr lvl="1"/>
            <a:r>
              <a:rPr lang="en-AU" dirty="0" smtClean="0"/>
              <a:t>Known details are:</a:t>
            </a:r>
          </a:p>
          <a:p>
            <a:pPr lvl="2"/>
            <a:r>
              <a:rPr lang="en-AU" dirty="0" smtClean="0"/>
              <a:t>802.1</a:t>
            </a:r>
            <a:r>
              <a:rPr lang="en-AU" dirty="0"/>
              <a:t>: organised by </a:t>
            </a:r>
            <a:r>
              <a:rPr lang="en-AU" dirty="0" smtClean="0"/>
              <a:t>802.1 </a:t>
            </a:r>
            <a:r>
              <a:rPr lang="en-AU" dirty="0"/>
              <a:t>TGs; </a:t>
            </a:r>
            <a:r>
              <a:rPr lang="en-AU" dirty="0" smtClean="0"/>
              <a:t>no </a:t>
            </a:r>
            <a:r>
              <a:rPr lang="en-AU" dirty="0"/>
              <a:t>central schedule</a:t>
            </a:r>
            <a:endParaRPr lang="en-AU" dirty="0" smtClean="0"/>
          </a:p>
          <a:p>
            <a:pPr lvl="2"/>
            <a:r>
              <a:rPr lang="en-AU" dirty="0" smtClean="0"/>
              <a:t>802.3: organised by 802.3 TGs; no central schedule</a:t>
            </a:r>
          </a:p>
          <a:p>
            <a:pPr lvl="2"/>
            <a:r>
              <a:rPr lang="en-AU" dirty="0"/>
              <a:t>802.11: </a:t>
            </a:r>
            <a:r>
              <a:rPr lang="en-AU" dirty="0">
                <a:hlinkClick r:id="rId2"/>
              </a:rPr>
              <a:t>http://</a:t>
            </a:r>
            <a:r>
              <a:rPr lang="en-AU" dirty="0" smtClean="0">
                <a:hlinkClick r:id="rId2"/>
              </a:rPr>
              <a:t>www.ieee802.org/11/adminCalendar.html</a:t>
            </a:r>
            <a:endParaRPr lang="en-AU" dirty="0" smtClean="0"/>
          </a:p>
          <a:p>
            <a:pPr lvl="2"/>
            <a:r>
              <a:rPr lang="en-AU" dirty="0" smtClean="0"/>
              <a:t>802.15</a:t>
            </a:r>
            <a:r>
              <a:rPr lang="en-AU" dirty="0"/>
              <a:t>: no central schedule</a:t>
            </a:r>
            <a:endParaRPr lang="en-AU" dirty="0" smtClean="0"/>
          </a:p>
          <a:p>
            <a:pPr lvl="2"/>
            <a:r>
              <a:rPr lang="en-AU" dirty="0" smtClean="0"/>
              <a:t>802.18: see </a:t>
            </a:r>
            <a:r>
              <a:rPr lang="en-AU" dirty="0">
                <a:hlinkClick r:id="rId3"/>
              </a:rPr>
              <a:t>http://www.ieee802.org/18/</a:t>
            </a:r>
            <a:r>
              <a:rPr lang="en-AU" dirty="0"/>
              <a:t> </a:t>
            </a:r>
            <a:endParaRPr lang="en-AU" dirty="0" smtClean="0"/>
          </a:p>
          <a:p>
            <a:pPr lvl="2"/>
            <a:r>
              <a:rPr lang="en-AU" dirty="0" smtClean="0"/>
              <a:t>802.19: scheduled as required</a:t>
            </a:r>
          </a:p>
          <a:p>
            <a:pPr lvl="2"/>
            <a:r>
              <a:rPr lang="en-AU" dirty="0" smtClean="0"/>
              <a:t>802.21: </a:t>
            </a:r>
            <a:r>
              <a:rPr lang="en-AU" dirty="0"/>
              <a:t>scheduled as required</a:t>
            </a:r>
            <a:endParaRPr lang="en-AU" dirty="0" smtClean="0">
              <a:solidFill>
                <a:srgbClr val="FF0000"/>
              </a:solidFill>
            </a:endParaRPr>
          </a:p>
          <a:p>
            <a:pPr lvl="2"/>
            <a:r>
              <a:rPr lang="en-AU" dirty="0" smtClean="0"/>
              <a:t>802.22</a:t>
            </a:r>
            <a:r>
              <a:rPr lang="en-AU" dirty="0"/>
              <a:t>: no </a:t>
            </a:r>
            <a:r>
              <a:rPr lang="en-AU"/>
              <a:t>central </a:t>
            </a:r>
            <a:r>
              <a:rPr lang="en-AU" smtClean="0"/>
              <a:t>schedule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51375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AHGS was not renewed despite protests from the China NB</a:t>
            </a:r>
            <a:endParaRPr lang="en-AU" dirty="0"/>
          </a:p>
        </p:txBody>
      </p:sp>
      <p:sp>
        <p:nvSpPr>
          <p:cNvPr id="3" name="Content Placeholder 2"/>
          <p:cNvSpPr>
            <a:spLocks noGrp="1"/>
          </p:cNvSpPr>
          <p:nvPr>
            <p:ph idx="1"/>
          </p:nvPr>
        </p:nvSpPr>
        <p:spPr/>
        <p:txBody>
          <a:bodyPr/>
          <a:lstStyle/>
          <a:p>
            <a:pPr lvl="1"/>
            <a:r>
              <a:rPr lang="en-AU" dirty="0" smtClean="0"/>
              <a:t>China NB submitted a proposal to extend the AHGS</a:t>
            </a:r>
          </a:p>
          <a:p>
            <a:pPr lvl="2"/>
            <a:r>
              <a:rPr lang="en-AU" i="1" dirty="0" smtClean="0"/>
              <a:t> </a:t>
            </a:r>
            <a:r>
              <a:rPr lang="en-AU" dirty="0"/>
              <a:t>S</a:t>
            </a:r>
            <a:r>
              <a:rPr lang="en-AU" dirty="0" smtClean="0"/>
              <a:t>ee </a:t>
            </a:r>
            <a:r>
              <a:rPr lang="en-AU" i="1" dirty="0" smtClean="0"/>
              <a:t>China NB Proposal on Extending the Term of Ad Hoc Group on Security (N16834)</a:t>
            </a:r>
          </a:p>
          <a:p>
            <a:pPr lvl="1"/>
            <a:r>
              <a:rPr lang="en-AU" dirty="0" smtClean="0"/>
              <a:t>WG1 did not extend the AHGS</a:t>
            </a:r>
          </a:p>
          <a:p>
            <a:pPr lvl="2"/>
            <a:r>
              <a:rPr lang="en-AU" dirty="0"/>
              <a:t>WG 1 could not find an amenable form for an extended AHGS, so the default situation (dissolution of the AHGS) prevailed.</a:t>
            </a:r>
            <a:endParaRPr lang="en-AU" dirty="0" smtClean="0"/>
          </a:p>
          <a:p>
            <a:pPr lvl="1"/>
            <a:r>
              <a:rPr lang="en-AU" dirty="0" smtClean="0"/>
              <a:t>The China NB submitted a protest</a:t>
            </a:r>
          </a:p>
          <a:p>
            <a:pPr lvl="2"/>
            <a:r>
              <a:rPr lang="en-AU" dirty="0" smtClean="0"/>
              <a:t>See </a:t>
            </a:r>
            <a:r>
              <a:rPr lang="en-AU" i="1" dirty="0"/>
              <a:t>China NB's position statements on AHGS </a:t>
            </a:r>
            <a:r>
              <a:rPr lang="en-AU" i="1" dirty="0" smtClean="0"/>
              <a:t>Termination </a:t>
            </a:r>
            <a:r>
              <a:rPr lang="en-AU" dirty="0" smtClean="0"/>
              <a:t>(1N151)</a:t>
            </a:r>
          </a:p>
          <a:p>
            <a:pPr lvl="2"/>
            <a:r>
              <a:rPr lang="en-AU" dirty="0" smtClean="0"/>
              <a:t>The basis of the protest was that the IEEE 802/US NB proposal to continue the AHGS with a restriction to address only those standards not yet considered means that new issues in those standards cannot be considered by a public review process. They somewhat undermined this argument when they note the China NB will continue reviewing SC6 standards regardless of the existence of the AHGS</a:t>
            </a:r>
          </a:p>
          <a:p>
            <a:pPr lvl="2"/>
            <a:r>
              <a:rPr lang="en-AU" dirty="0"/>
              <a:t>The China NB </a:t>
            </a:r>
            <a:r>
              <a:rPr lang="en-AU" dirty="0" smtClean="0"/>
              <a:t>may </a:t>
            </a:r>
            <a:r>
              <a:rPr lang="en-AU" dirty="0"/>
              <a:t>appeal to SC6, ISO/CS or ISO/TMB</a:t>
            </a:r>
            <a:endParaRPr lang="en-AU" dirty="0" smtClean="0"/>
          </a:p>
          <a:p>
            <a:pPr lvl="1"/>
            <a:endParaRPr lang="en-AU" dirty="0" smtClean="0"/>
          </a:p>
          <a:p>
            <a:pPr lvl="2"/>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52545300"/>
              </p:ext>
            </p:extLst>
          </p:nvPr>
        </p:nvGraphicFramePr>
        <p:xfrm>
          <a:off x="7352172" y="3710782"/>
          <a:ext cx="914400" cy="806450"/>
        </p:xfrm>
        <a:graphic>
          <a:graphicData uri="http://schemas.openxmlformats.org/presentationml/2006/ole">
            <mc:AlternateContent xmlns:mc="http://schemas.openxmlformats.org/markup-compatibility/2006">
              <mc:Choice xmlns:v="urn:schemas-microsoft-com:vml" Requires="v">
                <p:oleObj spid="_x0000_s27353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352172" y="3710782"/>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2947290"/>
              </p:ext>
            </p:extLst>
          </p:nvPr>
        </p:nvGraphicFramePr>
        <p:xfrm>
          <a:off x="7315200" y="2790032"/>
          <a:ext cx="914400" cy="806450"/>
        </p:xfrm>
        <a:graphic>
          <a:graphicData uri="http://schemas.openxmlformats.org/presentationml/2006/ole">
            <mc:AlternateContent xmlns:mc="http://schemas.openxmlformats.org/markup-compatibility/2006">
              <mc:Choice xmlns:v="urn:schemas-microsoft-com:vml" Requires="v">
                <p:oleObj spid="_x0000_s273537"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7315200" y="2790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29703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Security Workshop in November 2018 </a:t>
            </a:r>
            <a:r>
              <a:rPr lang="en-AU" dirty="0" smtClean="0"/>
              <a:t>did not proceed</a:t>
            </a:r>
            <a:endParaRPr lang="en-AU" dirty="0"/>
          </a:p>
        </p:txBody>
      </p:sp>
      <p:sp>
        <p:nvSpPr>
          <p:cNvPr id="3" name="Content Placeholder 2"/>
          <p:cNvSpPr>
            <a:spLocks noGrp="1"/>
          </p:cNvSpPr>
          <p:nvPr>
            <p:ph idx="1"/>
          </p:nvPr>
        </p:nvSpPr>
        <p:spPr/>
        <p:txBody>
          <a:bodyPr/>
          <a:lstStyle/>
          <a:p>
            <a:pPr lvl="1"/>
            <a:r>
              <a:rPr lang="en-AU" dirty="0" smtClean="0"/>
              <a:t>Over a long period of time the China NB has complained about security in IEEE 802 standards</a:t>
            </a:r>
          </a:p>
          <a:p>
            <a:pPr lvl="1"/>
            <a:r>
              <a:rPr lang="en-AU" dirty="0" smtClean="0"/>
              <a:t>The PSDO process and the AHGS failed to bring the IEEE 802 and the China NB together on a common understanding of these issues </a:t>
            </a:r>
          </a:p>
          <a:p>
            <a:pPr lvl="1"/>
            <a:r>
              <a:rPr lang="en-AU" dirty="0" smtClean="0"/>
              <a:t>In July 2018, the IEEE 802 sent a LS to SC6 proposing a Security Workshop in November 2018 at the same time as the IEEE 802 plenary</a:t>
            </a:r>
          </a:p>
          <a:p>
            <a:pPr lvl="2"/>
            <a:r>
              <a:rPr lang="en-AU" dirty="0" smtClean="0"/>
              <a:t>See N16818</a:t>
            </a:r>
          </a:p>
          <a:p>
            <a:pPr lvl="1"/>
            <a:r>
              <a:rPr lang="en-AU" dirty="0" smtClean="0"/>
              <a:t>The invitation was discussed in both WG1 &amp; SC6 but there was no interest from the China NB representatives</a:t>
            </a:r>
          </a:p>
          <a:p>
            <a:pPr lvl="2"/>
            <a:r>
              <a:rPr lang="en-AU" dirty="0" smtClean="0"/>
              <a:t>One can only conclude that the China NB is not really interested in identifying real issues in or improving IEEE 802 standards</a:t>
            </a:r>
          </a:p>
          <a:p>
            <a:pPr lvl="2"/>
            <a:r>
              <a:rPr lang="en-AU" dirty="0"/>
              <a:t>R</a:t>
            </a:r>
            <a:r>
              <a:rPr lang="en-AU" dirty="0" smtClean="0"/>
              <a:t>ather it seems more interested in advocating home grown Chinese security mechanisms</a:t>
            </a:r>
          </a:p>
          <a:p>
            <a:pPr lvl="1"/>
            <a:r>
              <a:rPr lang="en-AU" dirty="0" smtClean="0"/>
              <a:t>At this point it is assumed the Workshop will not proceed … ever!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77956008"/>
              </p:ext>
            </p:extLst>
          </p:nvPr>
        </p:nvGraphicFramePr>
        <p:xfrm>
          <a:off x="2209800" y="3962400"/>
          <a:ext cx="914400" cy="806450"/>
        </p:xfrm>
        <a:graphic>
          <a:graphicData uri="http://schemas.openxmlformats.org/presentationml/2006/ole">
            <mc:AlternateContent xmlns:mc="http://schemas.openxmlformats.org/markup-compatibility/2006">
              <mc:Choice xmlns:v="urn:schemas-microsoft-com:vml" Requires="v">
                <p:oleObj spid="_x0000_s27449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2209800" y="3962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152366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2018, as documented in </a:t>
            </a:r>
            <a:r>
              <a:rPr lang="en-AU" i="1" dirty="0" smtClean="0">
                <a:solidFill>
                  <a:srgbClr val="FF0000"/>
                </a:solidFill>
                <a:hlinkClick r:id="rId3"/>
              </a:rPr>
              <a:t>11-18-1693-00</a:t>
            </a:r>
            <a:endParaRPr lang="en-AU" i="1" dirty="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a:t>
            </a:r>
            <a:r>
              <a:rPr lang="en-AU" dirty="0" smtClean="0"/>
              <a:t>15802-1:1995</a:t>
            </a:r>
          </a:p>
          <a:p>
            <a:pPr lvl="2"/>
            <a:r>
              <a:rPr lang="en-AU" dirty="0" smtClean="0"/>
              <a:t>ISO/IEC 15802-3:1998</a:t>
            </a:r>
          </a:p>
          <a:p>
            <a:pPr lvl="2"/>
            <a:r>
              <a:rPr lang="en-AU" dirty="0" smtClean="0"/>
              <a:t>ISO/IEC 8802-5:1998</a:t>
            </a:r>
          </a:p>
          <a:p>
            <a:pPr lvl="2"/>
            <a:r>
              <a:rPr lang="en-AU" dirty="0" smtClean="0"/>
              <a:t>ISO/IEC 8802-5:1998/Amd.1:1998</a:t>
            </a:r>
          </a:p>
          <a:p>
            <a:pPr lvl="1"/>
            <a:r>
              <a:rPr lang="en-AU" dirty="0" smtClean="0"/>
              <a:t>We will track progress of the withdrawals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22-26 Apr 2019</a:t>
            </a:r>
          </a:p>
          <a:p>
            <a:r>
              <a:rPr lang="en-AU" dirty="0" smtClean="0"/>
              <a:t>Location</a:t>
            </a:r>
          </a:p>
          <a:p>
            <a:pPr lvl="1"/>
            <a:r>
              <a:rPr lang="en-AU" dirty="0"/>
              <a:t>Beijing, China</a:t>
            </a:r>
            <a:endParaRPr lang="en-AU" dirty="0" smtClean="0"/>
          </a:p>
          <a:p>
            <a:r>
              <a:rPr lang="en-AU" dirty="0" smtClean="0"/>
              <a:t>WebEx</a:t>
            </a:r>
          </a:p>
          <a:p>
            <a:pPr lvl="1"/>
            <a:r>
              <a:rPr lang="en-AU" dirty="0" smtClean="0"/>
              <a:t>? </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25 Feb 2019</a:t>
            </a:r>
          </a:p>
          <a:p>
            <a:pPr lvl="1"/>
            <a:r>
              <a:rPr lang="en-GB" dirty="0" smtClean="0"/>
              <a:t>New contributions: 5 April 2019</a:t>
            </a:r>
          </a:p>
          <a:p>
            <a:pPr lvl="1"/>
            <a:r>
              <a:rPr lang="en-GB" dirty="0" smtClean="0"/>
              <a:t>New comments: 13 April 2019</a:t>
            </a:r>
          </a:p>
          <a:p>
            <a:pPr lvl="1"/>
            <a:r>
              <a:rPr lang="en-GB" dirty="0" smtClean="0"/>
              <a:t>Registration:</a:t>
            </a:r>
          </a:p>
          <a:p>
            <a:pPr lvl="1"/>
            <a:r>
              <a:rPr lang="en-GB" dirty="0" smtClean="0"/>
              <a:t>Note: </a:t>
            </a:r>
            <a:r>
              <a:rPr lang="en-AU" dirty="0" smtClean="0"/>
              <a:t>dates not </a:t>
            </a:r>
            <a:r>
              <a:rPr lang="en-AU" dirty="0"/>
              <a:t>set in stone - there's concern about </a:t>
            </a:r>
            <a:r>
              <a:rPr lang="en-AU" dirty="0" smtClean="0"/>
              <a:t>Easter &amp; </a:t>
            </a:r>
            <a:r>
              <a:rPr lang="en-AU" dirty="0" err="1"/>
              <a:t>Labor</a:t>
            </a:r>
            <a:r>
              <a:rPr lang="en-AU" dirty="0"/>
              <a:t> Day </a:t>
            </a:r>
            <a:r>
              <a:rPr lang="en-AU" dirty="0" smtClean="0"/>
              <a:t>(1 May) interfering </a:t>
            </a:r>
            <a:r>
              <a:rPr lang="en-AU" dirty="0"/>
              <a:t>with </a:t>
            </a:r>
            <a:r>
              <a:rPr lang="en-AU" dirty="0" smtClean="0"/>
              <a:t>participation</a:t>
            </a:r>
            <a:endParaRPr lang="en-GB" dirty="0" smtClean="0"/>
          </a:p>
          <a:p>
            <a:r>
              <a:rPr lang="en-GB" dirty="0" smtClean="0"/>
              <a:t>Following meeting</a:t>
            </a:r>
          </a:p>
          <a:p>
            <a:pPr lvl="1"/>
            <a:r>
              <a:rPr lang="en-GB" dirty="0" smtClean="0"/>
              <a:t>Feb or Mar 2020</a:t>
            </a:r>
          </a:p>
          <a:p>
            <a:pPr lvl="1"/>
            <a:r>
              <a:rPr lang="en-GB" dirty="0" smtClean="0"/>
              <a:t>In UK or at ITU-T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Bangkok </a:t>
            </a:r>
            <a:r>
              <a:rPr lang="en-AU" i="1" dirty="0" smtClean="0"/>
              <a:t>in November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13474</Words>
  <Application>Microsoft Office PowerPoint</Application>
  <PresentationFormat>On-screen Show (4:3)</PresentationFormat>
  <Paragraphs>2183</Paragraphs>
  <Slides>145</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145</vt:i4>
      </vt:variant>
    </vt:vector>
  </HeadingPairs>
  <TitlesOfParts>
    <vt:vector size="151" baseType="lpstr">
      <vt:lpstr>Arial</vt:lpstr>
      <vt:lpstr>Times New Roman</vt:lpstr>
      <vt:lpstr>Wingdings</vt:lpstr>
      <vt:lpstr>802-11-Submission</vt:lpstr>
      <vt:lpstr>Acrobat Document</vt:lpstr>
      <vt:lpstr>Packager Shell Object</vt:lpstr>
      <vt:lpstr>IEEE 802 JTC1 Standing Committee November 2018 agenda for Bangkok</vt:lpstr>
      <vt:lpstr>This document will be used to run the IEEE 802 JTC1 SC meetings in Bangkok in November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Nov 2018 plenary meeting in Bangkok</vt:lpstr>
      <vt:lpstr>The IEEE 802 JTC1 SC regular meeting has a high level list of agenda items to be considered</vt:lpstr>
      <vt:lpstr>The IEEE 802 JTC1 SC will consider approving its agenda for its Bangkok meeting</vt:lpstr>
      <vt:lpstr>The IEEE 802 JTC1 SC will consider approval of the minutes of its Hawaii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44 standards through to PSDO ratification with 39 in-process</vt:lpstr>
      <vt:lpstr>IEEE 802.1 WG has sent 22 standards completely through the PSDO ratification process</vt:lpstr>
      <vt:lpstr>IEEE 802.1 WG has sent 22 standards completely through the PSDO ratification process</vt:lpstr>
      <vt:lpstr>IEEE 802.3 WG has sent 9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two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 process</vt:lpstr>
      <vt:lpstr>IEEE 802.1AEcg FDIS ballot passed but comment response is required</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IEEE 802.1CB FDIS closes on 26 Dec 2018</vt:lpstr>
      <vt:lpstr>IEEE 802.1Qci FDIS ballot closes 3 Jan 2019</vt:lpstr>
      <vt:lpstr>IEEE 802.1Qch FDIS ballot closes 3 Jan 2019</vt:lpstr>
      <vt:lpstr>IEEE 802c FDIS ballot closes on 26 Dec 2018</vt:lpstr>
      <vt:lpstr>IEEE 802.1AX-2014/Cor1 has been published</vt:lpstr>
      <vt:lpstr>IEEE 802.1Q-REV PSDO process will delayed until previous amendments are approved </vt:lpstr>
      <vt:lpstr>IEEE 802.1Qcc PSDO process will be delayed until previous amendments are approved</vt:lpstr>
      <vt:lpstr>IEEE 802.1Qcp PSDO process will be delayed until previous amendments are approved</vt:lpstr>
      <vt:lpstr>IEEE 802.1AR-Rev passed the 60-day pre-ballot but requires comment responses </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IEEE 802.1CM is waiting for start of FDIS ballot</vt:lpstr>
      <vt:lpstr>IEEE 802.1Qcy PSDO process will be delayed until previous amendments are approved</vt:lpstr>
      <vt:lpstr>IEEE 802.1AC/Cor-1 PSDO process will conditionally start soon</vt:lpstr>
      <vt:lpstr>IEEE 802.1Xck PSDO process will conditionally start soon</vt:lpstr>
      <vt:lpstr>IEEE 802.1AE-Rev is waiting for start of PSDO process</vt:lpstr>
      <vt:lpstr>IEEE 802.1AS-Rev will be liaised for information soon</vt:lpstr>
      <vt:lpstr>A couple of standards are going through Systematic Review</vt:lpstr>
      <vt:lpstr>IEEE 802.3 has ten standards in the pipeline for ratification under the PSDO process</vt:lpstr>
      <vt:lpstr>IEEE 802.3bn FDIS ballot passed &amp; waiting for publication</vt:lpstr>
      <vt:lpstr>IEEE 802.3bv FDIS ballot passed &amp; waiting for publication</vt:lpstr>
      <vt:lpstr>IEEE 802.3bu FDIS ballot passed &amp; waiting for publication</vt:lpstr>
      <vt:lpstr>IEEE 802.3/Cor 1 has been published</vt:lpstr>
      <vt:lpstr>IEEE 802.3bs FDIS closes on 26 Dec 2018</vt:lpstr>
      <vt:lpstr>IEEE 802.3cb was liaised for information in June 2017</vt:lpstr>
      <vt:lpstr>IEEE 802.3cc FDIS ballot closes on 26 Dec 2018</vt:lpstr>
      <vt:lpstr>IEEE 802.3cd was liaised for information in Feb 2018</vt:lpstr>
      <vt:lpstr>IEEE 802.3-REV was liaised for information in Feb 2018</vt:lpstr>
      <vt:lpstr>IEEE 802.3bt was liaised for information in Feb 2018</vt:lpstr>
      <vt:lpstr>IEEE 802.11 has ten standards in the pipeline for ratification under the PSDO</vt:lpstr>
      <vt:lpstr>IEEE 802.11ah  FDIS closes on 8 Feb 2019</vt:lpstr>
      <vt:lpstr>IEEE 802.11ai FDIS ballot closes on 26 Dec 2018</vt:lpstr>
      <vt:lpstr>IEEE 802.11ai FDIS ballot closes on 26 Dec 2018</vt:lpstr>
      <vt:lpstr>IEEE 802.11aj has been liaised for information</vt:lpstr>
      <vt:lpstr>IEEE 802.11ak has been liaised for information</vt:lpstr>
      <vt:lpstr>IEEE 802.11aq will be liaised again soon</vt:lpstr>
      <vt:lpstr>IEEE 802.11ax will be liaised when appropriate</vt:lpstr>
      <vt:lpstr>IEEE 802.11ay will be liaised when appropriate</vt:lpstr>
      <vt:lpstr>IEEE 802.11az will be liaised when appropriate</vt:lpstr>
      <vt:lpstr>IEEE 802.11ba will be liaised when appropriate</vt:lpstr>
      <vt:lpstr>IEEE 802.11bb will be liaised when appropriate</vt:lpstr>
      <vt:lpstr>IEEE 802.15 has one standard in the pipeline for ratification under the PSDO</vt:lpstr>
      <vt:lpstr>IEEE 802.15.6-2012 FDIS ballot passed but comment responses are required</vt:lpstr>
      <vt:lpstr>IEEE 802.16 has one standard in the pipeline for ratification under the PSDO</vt:lpstr>
      <vt:lpstr>IEEE 802.16-2017 passed 60-day pre-ballot but requires comments responses</vt:lpstr>
      <vt:lpstr>China NB provided comments in 60-day ballot on 802.16-2017</vt:lpstr>
      <vt:lpstr>China NB provided comments in 60-day ballot on 802.16-2017</vt:lpstr>
      <vt:lpstr>China NB provided comments in 60-day ballot on 802.16-2017</vt:lpstr>
      <vt:lpstr>IEEE 802.21 has one standard in the pipeline for ratification under the PSDO</vt:lpstr>
      <vt:lpstr>IEEE 802.21-2017-Cor1 90-day  FDIS ballot passed and response sent</vt:lpstr>
      <vt:lpstr>IEEE 802.22 has zero standards in the pipeline for ratification under the PSDO</vt:lpstr>
      <vt:lpstr>SC6 is interested in details on how to join IEEE 802 teleconferences</vt:lpstr>
      <vt:lpstr>The AHGS was not renewed despite protests from the China NB</vt:lpstr>
      <vt:lpstr>The proposed Security Workshop in November 2018 did not proceed</vt:lpstr>
      <vt:lpstr>A LS was sent to SC6 in March 2018 asking that  various ISO/IEC standards be withdrawn</vt:lpstr>
      <vt:lpstr>SC6 has initiated a process for the withdrawal of various ISO/IEC standards as requested by IEEE 802</vt:lpstr>
      <vt:lpstr>The next SC6 meeting will be held April 2019 in Beijing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2018-10-15T05:54:09Z</dcterms:modified>
</cp:coreProperties>
</file>