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424" r:id="rId3"/>
    <p:sldId id="257" r:id="rId4"/>
    <p:sldId id="258" r:id="rId5"/>
    <p:sldId id="261" r:id="rId6"/>
    <p:sldId id="259" r:id="rId7"/>
    <p:sldId id="262" r:id="rId8"/>
    <p:sldId id="425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49" autoAdjust="0"/>
    <p:restoredTop sz="91071" autoAdjust="0"/>
  </p:normalViewPr>
  <p:slideViewPr>
    <p:cSldViewPr>
      <p:cViewPr varScale="1">
        <p:scale>
          <a:sx n="179" d="100"/>
          <a:sy n="179" d="100"/>
        </p:scale>
        <p:origin x="1160" y="19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984" y="21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A124B18E-8D86-7A42-98FC-FDA86CE181A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/>
              <a:t>Sep 2018</a:t>
            </a: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FAF4EF1-5C55-B345-B194-C443D7F7C7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04759" y="8982075"/>
            <a:ext cx="2213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Kate Meng (Tencent Technologies)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A66C8AD0-7E1A-1D4E-8636-C393EBEED08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89589039-4309-794D-80C4-3BB5E0F92D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341" name="Line 6">
            <a:extLst>
              <a:ext uri="{FF2B5EF4-FFF2-40B4-BE49-F238E27FC236}">
                <a16:creationId xmlns:a16="http://schemas.microsoft.com/office/drawing/2014/main" id="{DFC6EF41-C802-0A47-8419-E38D1202A29A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>
            <a:extLst>
              <a:ext uri="{FF2B5EF4-FFF2-40B4-BE49-F238E27FC236}">
                <a16:creationId xmlns:a16="http://schemas.microsoft.com/office/drawing/2014/main" id="{EED69A80-2E0A-C340-9A40-5E33D91A69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>
            <a:extLst>
              <a:ext uri="{FF2B5EF4-FFF2-40B4-BE49-F238E27FC236}">
                <a16:creationId xmlns:a16="http://schemas.microsoft.com/office/drawing/2014/main" id="{2028B4A8-EE6A-BD4C-8353-EAB3D14E3A69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78CAA7D-2123-1044-8C59-5F37BD71CEC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</a:t>
            </a:r>
            <a:r>
              <a:rPr lang="en-US" altLang="zh-CN" dirty="0"/>
              <a:t>8</a:t>
            </a:r>
            <a:r>
              <a:rPr lang="en-US" dirty="0"/>
              <a:t>/14</a:t>
            </a:r>
            <a:r>
              <a:rPr lang="en-US" altLang="zh-CN" dirty="0"/>
              <a:t>08</a:t>
            </a:r>
            <a:r>
              <a:rPr lang="en-US" dirty="0"/>
              <a:t>r0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91995184-9E76-AC4B-87AC-607222385D5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315D62C8-0A2F-7F45-8059-F757D8DBAE4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83B05810-D67F-974E-AC9A-0ACA914BCB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40427" y="8985250"/>
            <a:ext cx="17413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Kate Meng(Tencent)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3AB36A6F-64B6-FE4D-9C66-D3E519C8A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F4C01CA-4A2B-214D-9127-5FD2199D33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9CB6AE30-0710-A142-9D72-102332DD1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28D89269-1083-9248-9D2E-E229AD093BC6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B98F4787-A689-2A41-8376-06BC5466069D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98FED98A-5287-4C15-8DA7-89C75CE50C92}"/>
              </a:ext>
            </a:extLst>
          </p:cNvPr>
          <p:cNvSpPr txBox="1"/>
          <p:nvPr/>
        </p:nvSpPr>
        <p:spPr>
          <a:xfrm>
            <a:off x="611448" y="37604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Sep 2018</a:t>
            </a:r>
            <a:endParaRPr lang="zh-CN" alt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>
            <a:extLst>
              <a:ext uri="{FF2B5EF4-FFF2-40B4-BE49-F238E27FC236}">
                <a16:creationId xmlns:a16="http://schemas.microsoft.com/office/drawing/2014/main" id="{84EB7C01-F008-DD48-9898-BE7E8266B5E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041400" cy="2159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z="1400"/>
              <a:t>Sep 2018</a:t>
            </a:r>
            <a:endParaRPr lang="en-US" altLang="en-US" sz="1400"/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291906EB-6BC0-0549-BC06-4EE8DB2A33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1783938F-A205-C24D-B2DB-0409C8E0E878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19FD0C4D-0D73-874D-997D-2B6568EBD4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DDBC0C87-702B-CE4D-9300-E3E1A47422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>
            <a:extLst>
              <a:ext uri="{FF2B5EF4-FFF2-40B4-BE49-F238E27FC236}">
                <a16:creationId xmlns:a16="http://schemas.microsoft.com/office/drawing/2014/main" id="{698846BB-D0EE-154C-99CE-9B670E8B974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  <a:prstGeom prst="rect">
            <a:avLst/>
          </a:prstGeo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400"/>
              <a:t>Sep 2018</a:t>
            </a:r>
            <a:endParaRPr lang="en-US" sz="1400"/>
          </a:p>
        </p:txBody>
      </p:sp>
      <p:sp>
        <p:nvSpPr>
          <p:cNvPr id="20485" name="Rectangle 7">
            <a:extLst>
              <a:ext uri="{FF2B5EF4-FFF2-40B4-BE49-F238E27FC236}">
                <a16:creationId xmlns:a16="http://schemas.microsoft.com/office/drawing/2014/main" id="{BD051E0B-0EE6-7F4D-8329-1E51128075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093DC8C3-A719-9B44-9B15-34A6C14E9E0E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20486" name="Rectangle 2">
            <a:extLst>
              <a:ext uri="{FF2B5EF4-FFF2-40B4-BE49-F238E27FC236}">
                <a16:creationId xmlns:a16="http://schemas.microsoft.com/office/drawing/2014/main" id="{9E1F39A3-6C66-134D-A800-857BEE6887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>
            <a:extLst>
              <a:ext uri="{FF2B5EF4-FFF2-40B4-BE49-F238E27FC236}">
                <a16:creationId xmlns:a16="http://schemas.microsoft.com/office/drawing/2014/main" id="{D30E7CD6-F7B4-8747-928B-F0CCC1A6E3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5F4C01CA-4A2B-214D-9127-5FD2199D33F9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412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EF2376-520D-124B-995F-9A8138931C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Kate Meng(Tencent)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6FC7FD-336D-604E-85A6-055C8385D8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08963DE-5BB2-0749-B78C-15C1C21F42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E802BCE-FF81-410B-81EF-DC371130462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spcBef>
                <a:spcPct val="0"/>
              </a:spcBef>
              <a:buFontTx/>
              <a:buNone/>
              <a:defRPr sz="1800" b="1" dirty="0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/>
              <a:t>Sep 2018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77510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DE5D4A-2958-DC41-8EE0-63C17DDAEF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Kate Meng(Tencent)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FAF25C8-C6F7-564A-9ED3-54C1735228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15730EF-5B44-7842-8E1A-3436418E45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2767B0C-A155-47B2-8F33-9820AB0ADC4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spcBef>
                <a:spcPct val="0"/>
              </a:spcBef>
              <a:buFontTx/>
              <a:buNone/>
              <a:defRPr sz="1800" b="1" dirty="0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/>
              <a:t>Sep 2018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56558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B4B8EE-C289-4B41-BC20-098AC3E694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Kate Meng(Tencent)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2BE0C7-FD62-864D-95D6-6E395137A5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FAC031D-A7DF-1848-BD61-075E81B795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9BCCE87-C1FC-4A69-BD20-75F9D1AC350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spcBef>
                <a:spcPct val="0"/>
              </a:spcBef>
              <a:buFontTx/>
              <a:buNone/>
              <a:defRPr sz="1800" b="1" dirty="0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/>
              <a:t>Sep 2018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21005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76B7FD-6E00-894B-B780-804C62D87B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Kate Meng(Tencent)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A5F161-7155-5949-B4A1-DD0408B90A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E330415-0244-5648-936E-424FBD1AF7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669409D-F54B-454D-9923-DF1B09475D3C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spcBef>
                <a:spcPct val="0"/>
              </a:spcBef>
              <a:buFontTx/>
              <a:buNone/>
              <a:defRPr sz="1800" b="1" dirty="0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/>
              <a:t>Sep 2018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57800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84D552B-6500-4746-9830-518AAB52CF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Kate Meng(Tencent)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E03FACA-8A47-E347-9F30-D96637E409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BFD5F5F-3601-8C4A-A1C8-10ADC7ED71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5E00D65F-9714-43EC-92C6-5B48A633F1C4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spcBef>
                <a:spcPct val="0"/>
              </a:spcBef>
              <a:buFontTx/>
              <a:buNone/>
              <a:defRPr sz="1800" b="1" dirty="0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/>
              <a:t>Sep 2018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13161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6EF1F2-815D-41D9-9225-75E93CD70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87097A6-FC79-46F9-A9BF-52FFB2996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2018</a:t>
            </a:r>
            <a:endParaRPr lang="en-US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251B57B-DA4C-419E-A24C-AD485AE79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Kate Meng(Tencent)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1D535D0-BCF6-4C91-9DCB-31BB36C3B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FEF49079-DC07-424F-A1A0-BF88858B273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6499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38F1700-799A-5149-96A9-F312106F6E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1BA7184-A66A-8648-BA31-982820ED35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A23E109-DA27-B249-9074-788E86C4F95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spcBef>
                <a:spcPct val="0"/>
              </a:spcBef>
              <a:buFontTx/>
              <a:buNone/>
              <a:defRPr sz="1800" b="1" dirty="0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/>
              <a:t>Sep 2018</a:t>
            </a:r>
            <a:endParaRPr lang="en-US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DAB8C0C-F147-C244-99AD-92675667142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Kate Meng(Tencent)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D6FB379-A70D-0749-B154-C1CA8AC5375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EF49079-DC07-424F-A1A0-BF88858B27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807DE77-9B4B-5949-87DB-879028C53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335" y="30402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802.11-18/1690r0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3B2EEF1-9A5A-FF41-B130-D4765D28955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F404E91-43F3-624B-BC6B-3B92C860E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886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/>
              <a:t>Contribution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988E7857-4468-3C46-A3DE-05C24436B8A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926" r:id="rId1"/>
    <p:sldLayoutId id="2147493927" r:id="rId2"/>
    <p:sldLayoutId id="2147493928" r:id="rId3"/>
    <p:sldLayoutId id="2147493929" r:id="rId4"/>
    <p:sldLayoutId id="2147493930" r:id="rId5"/>
    <p:sldLayoutId id="2147493931" r:id="rId6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/dcn/18/1-18-0025-06-ICne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943591D9-799B-6A4C-9898-5294B5C2E5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RTA Sep 26, 2018, Teleconference Call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921E3B6E-CD38-9E4E-8047-654EC0F79A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2018-09-25</a:t>
            </a:r>
          </a:p>
        </p:txBody>
      </p:sp>
      <p:graphicFrame>
        <p:nvGraphicFramePr>
          <p:cNvPr id="15367" name="Object 11">
            <a:extLst>
              <a:ext uri="{FF2B5EF4-FFF2-40B4-BE49-F238E27FC236}">
                <a16:creationId xmlns:a16="http://schemas.microsoft.com/office/drawing/2014/main" id="{7C5F9FDD-A890-FA4E-82C5-BA106909B9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7320076"/>
              </p:ext>
            </p:extLst>
          </p:nvPr>
        </p:nvGraphicFramePr>
        <p:xfrm>
          <a:off x="544513" y="3895725"/>
          <a:ext cx="7793037" cy="126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4" name="Document" r:id="rId4" imgW="8229600" imgH="1270000" progId="Word.Document.8">
                  <p:embed/>
                </p:oleObj>
              </mc:Choice>
              <mc:Fallback>
                <p:oleObj name="Document" r:id="rId4" imgW="8229600" imgH="12700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3" y="3895725"/>
                        <a:ext cx="7793037" cy="1265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Rectangle 12">
            <a:extLst>
              <a:ext uri="{FF2B5EF4-FFF2-40B4-BE49-F238E27FC236}">
                <a16:creationId xmlns:a16="http://schemas.microsoft.com/office/drawing/2014/main" id="{26A84B84-583D-EE43-A30F-B37CD69C5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sp>
        <p:nvSpPr>
          <p:cNvPr id="2" name="页脚占位符 1">
            <a:extLst>
              <a:ext uri="{FF2B5EF4-FFF2-40B4-BE49-F238E27FC236}">
                <a16:creationId xmlns:a16="http://schemas.microsoft.com/office/drawing/2014/main" id="{3D4D2844-81C2-43DF-8657-FCA106C21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Kate Meng(Tencent)</a:t>
            </a:r>
            <a:endParaRPr 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910F7F09-A86A-4158-AE8E-9CD8C336B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D15730EF-5B44-7842-8E1A-3436418E45FF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5CA63478-2FE8-4ED0-BF60-AE5DBC4C3DA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spcBef>
                <a:spcPct val="0"/>
              </a:spcBef>
              <a:buFontTx/>
              <a:buNone/>
              <a:defRPr sz="1800" b="1" dirty="0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/>
              <a:t>Sep 2018</a:t>
            </a: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>
            <a:extLst>
              <a:ext uri="{FF2B5EF4-FFF2-40B4-BE49-F238E27FC236}">
                <a16:creationId xmlns:a16="http://schemas.microsoft.com/office/drawing/2014/main" id="{1ED080CB-4CAB-6641-B1DA-B59CBCFE9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/>
              <a:t>This presentation contains the IEEE 802.11 Work Group RTA TIG </a:t>
            </a:r>
            <a:r>
              <a:rPr lang="en-US" altLang="zh-CN" dirty="0"/>
              <a:t>report</a:t>
            </a:r>
            <a:r>
              <a:rPr lang="en-US" altLang="en-US" dirty="0"/>
              <a:t> discussion for the </a:t>
            </a:r>
            <a:r>
              <a:rPr lang="en-US" altLang="zh-CN" dirty="0"/>
              <a:t>Oct 10</a:t>
            </a:r>
            <a:r>
              <a:rPr lang="en-US" altLang="en-US" dirty="0"/>
              <a:t>, 2018 at 9PM ET, teleconference call.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8F2824DC-96CF-964B-ADDA-6C8E9EE45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2" name="页脚占位符 1">
            <a:extLst>
              <a:ext uri="{FF2B5EF4-FFF2-40B4-BE49-F238E27FC236}">
                <a16:creationId xmlns:a16="http://schemas.microsoft.com/office/drawing/2014/main" id="{61778DFB-70B6-45F2-A775-236BE5948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Kate Meng(Tencent)</a:t>
            </a:r>
            <a:endParaRPr 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0071DA2-397C-4DC0-8998-D261F5413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D15730EF-5B44-7842-8E1A-3436418E45F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840AE14A-BE85-4B31-B27B-E208FAC3353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spcBef>
                <a:spcPct val="0"/>
              </a:spcBef>
              <a:buFontTx/>
              <a:buNone/>
              <a:defRPr sz="1800" b="1" dirty="0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/>
              <a:t>Sep 2018</a:t>
            </a: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C08E1-8961-3E41-AF14-1BC7B8D49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BF88F-4B6E-7E49-B1C0-E9416EA8D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Missions &amp; Objectives</a:t>
            </a:r>
          </a:p>
          <a:p>
            <a:r>
              <a:rPr lang="en-US" dirty="0"/>
              <a:t>Project Timeline</a:t>
            </a:r>
          </a:p>
          <a:p>
            <a:r>
              <a:rPr lang="en-US" altLang="zh-CN" dirty="0"/>
              <a:t>Scope of Report</a:t>
            </a:r>
            <a:endParaRPr lang="en-US" dirty="0"/>
          </a:p>
          <a:p>
            <a:r>
              <a:rPr lang="en-US" dirty="0"/>
              <a:t>Optimization direction and desirable features</a:t>
            </a:r>
          </a:p>
          <a:p>
            <a:r>
              <a:rPr lang="en-US" altLang="zh-CN" dirty="0"/>
              <a:t>Proposed report outline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页脚占位符 6">
            <a:extLst>
              <a:ext uri="{FF2B5EF4-FFF2-40B4-BE49-F238E27FC236}">
                <a16:creationId xmlns:a16="http://schemas.microsoft.com/office/drawing/2014/main" id="{8EC3DC02-D851-4212-960E-EED2411E1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Kate Meng(Tencent)</a:t>
            </a:r>
            <a:endParaRPr lang="en-US" dirty="0"/>
          </a:p>
        </p:txBody>
      </p:sp>
      <p:sp>
        <p:nvSpPr>
          <p:cNvPr id="8" name="灯片编号占位符 7">
            <a:extLst>
              <a:ext uri="{FF2B5EF4-FFF2-40B4-BE49-F238E27FC236}">
                <a16:creationId xmlns:a16="http://schemas.microsoft.com/office/drawing/2014/main" id="{153DF654-7F04-4762-9EA1-94FB47AF7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D15730EF-5B44-7842-8E1A-3436418E45FF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E1E71224-6F7F-430B-9A93-431CAB4EE16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spcBef>
                <a:spcPct val="0"/>
              </a:spcBef>
              <a:buFontTx/>
              <a:buNone/>
              <a:defRPr sz="1800" b="1" dirty="0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/>
              <a:t>Sep 2018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24409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4560E-7B98-B146-88FB-71A14D369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Missions &amp; Objectives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42802-AA8D-384F-BBAE-DE183F578D4C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◆ RTA</a:t>
            </a:r>
            <a:r>
              <a:rPr lang="zh-CN" altLang="en-US" dirty="0"/>
              <a:t> </a:t>
            </a:r>
            <a:r>
              <a:rPr lang="en-US" altLang="zh-CN" dirty="0"/>
              <a:t>missions</a:t>
            </a:r>
            <a:r>
              <a:rPr lang="zh-CN" altLang="en-US" dirty="0"/>
              <a:t>：</a:t>
            </a:r>
            <a:endParaRPr lang="en-US" altLang="zh-CN" dirty="0"/>
          </a:p>
          <a:p>
            <a:pPr marL="457200" lvl="1" indent="0">
              <a:buNone/>
            </a:pPr>
            <a:r>
              <a:rPr lang="en-US" altLang="zh-CN" dirty="0"/>
              <a:t>➣ </a:t>
            </a:r>
            <a:r>
              <a:rPr lang="en-US" dirty="0"/>
              <a:t> </a:t>
            </a:r>
            <a:r>
              <a:rPr lang="en-US" b="1" dirty="0"/>
              <a:t>Investigate latency and stability issues observed with real time applications such as mobile and multiplayer games, robotics and industrial automation</a:t>
            </a:r>
            <a:endParaRPr lang="en-US" dirty="0"/>
          </a:p>
          <a:p>
            <a:pPr marL="457200" lvl="1" indent="0">
              <a:buNone/>
            </a:pPr>
            <a:r>
              <a:rPr lang="en-US" altLang="zh-CN" dirty="0"/>
              <a:t>➣ </a:t>
            </a:r>
            <a:r>
              <a:rPr lang="en-US" b="1" dirty="0"/>
              <a:t>Potential mechanisms to address the identified issues</a:t>
            </a:r>
          </a:p>
          <a:p>
            <a:pPr marL="0" lvl="0" indent="0">
              <a:buClr>
                <a:srgbClr val="00C6BB"/>
              </a:buClr>
              <a:buNone/>
            </a:pPr>
            <a:r>
              <a:rPr lang="en-US" dirty="0"/>
              <a:t>◆ Objectives</a:t>
            </a:r>
            <a:r>
              <a:rPr lang="zh-CN" altLang="en-US" dirty="0"/>
              <a:t>：</a:t>
            </a:r>
            <a:endParaRPr lang="en-US" altLang="zh-CN" dirty="0"/>
          </a:p>
          <a:p>
            <a:pPr marL="457200" lvl="1" indent="0">
              <a:buClr>
                <a:srgbClr val="00C6BB"/>
              </a:buClr>
              <a:buNone/>
            </a:pPr>
            <a:r>
              <a:rPr lang="en-US" altLang="zh-CN" dirty="0"/>
              <a:t>➣ Publish a requirement document to guide the development of MAC layer and upper solutions</a:t>
            </a:r>
          </a:p>
          <a:p>
            <a:pPr marL="457200" lvl="1" indent="0">
              <a:buClr>
                <a:srgbClr val="00C6BB"/>
              </a:buClr>
              <a:buNone/>
            </a:pPr>
            <a:r>
              <a:rPr lang="en-US" altLang="zh-CN" dirty="0"/>
              <a:t>➣ Ensure RTA TIG meet the timeline as the group consensus</a:t>
            </a:r>
          </a:p>
          <a:p>
            <a:pPr marL="457200" lvl="1" indent="0">
              <a:buClr>
                <a:srgbClr val="00C6BB"/>
              </a:buClr>
              <a:buNone/>
            </a:pPr>
            <a:r>
              <a:rPr lang="en-US" altLang="zh-CN" dirty="0"/>
              <a:t>➣ Publish necessary test environment and test plan as needed to validate the requirements stated in use model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7" name="页脚占位符 6">
            <a:extLst>
              <a:ext uri="{FF2B5EF4-FFF2-40B4-BE49-F238E27FC236}">
                <a16:creationId xmlns:a16="http://schemas.microsoft.com/office/drawing/2014/main" id="{DDF50C53-76DC-419B-80CC-40606C31B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Kate Meng(Tencent)</a:t>
            </a:r>
            <a:endParaRPr lang="en-US" dirty="0"/>
          </a:p>
        </p:txBody>
      </p:sp>
      <p:sp>
        <p:nvSpPr>
          <p:cNvPr id="8" name="灯片编号占位符 7">
            <a:extLst>
              <a:ext uri="{FF2B5EF4-FFF2-40B4-BE49-F238E27FC236}">
                <a16:creationId xmlns:a16="http://schemas.microsoft.com/office/drawing/2014/main" id="{73FE1025-A4BF-47BB-874F-4B82DBC62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D15730EF-5B44-7842-8E1A-3436418E45FF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23070F8A-E1EA-4090-8725-40F74F1C548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spcBef>
                <a:spcPct val="0"/>
              </a:spcBef>
              <a:buFontTx/>
              <a:buNone/>
              <a:defRPr sz="1800" b="1" dirty="0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/>
              <a:t>Sep 2018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0265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51F86-E1C9-A241-9428-94F3F3F17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RTA Timeline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C21DCE8-CCAE-7B41-B1AC-7A90BB7FA7F4}"/>
              </a:ext>
            </a:extLst>
          </p:cNvPr>
          <p:cNvSpPr/>
          <p:nvPr/>
        </p:nvSpPr>
        <p:spPr>
          <a:xfrm>
            <a:off x="459923" y="3326442"/>
            <a:ext cx="2371227" cy="42973"/>
          </a:xfrm>
          <a:prstGeom prst="rect">
            <a:avLst/>
          </a:prstGeom>
          <a:solidFill>
            <a:srgbClr val="0071C5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kern="0">
              <a:solidFill>
                <a:srgbClr val="000000"/>
              </a:solidFill>
              <a:latin typeface="Neo Sans Intel"/>
              <a:ea typeface="MS Gothic"/>
            </a:endParaRPr>
          </a:p>
        </p:txBody>
      </p:sp>
      <p:sp>
        <p:nvSpPr>
          <p:cNvPr id="9" name="Down Arrow 8">
            <a:extLst>
              <a:ext uri="{FF2B5EF4-FFF2-40B4-BE49-F238E27FC236}">
                <a16:creationId xmlns:a16="http://schemas.microsoft.com/office/drawing/2014/main" id="{286CE005-6629-9045-859B-00DC4103F58C}"/>
              </a:ext>
            </a:extLst>
          </p:cNvPr>
          <p:cNvSpPr/>
          <p:nvPr/>
        </p:nvSpPr>
        <p:spPr>
          <a:xfrm rot="10800000">
            <a:off x="490499" y="3360732"/>
            <a:ext cx="165853" cy="171655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kern="0">
              <a:solidFill>
                <a:srgbClr val="000000"/>
              </a:solidFill>
              <a:latin typeface="Neo Sans Intel"/>
              <a:ea typeface="MS Gothic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CF4378-B257-E140-B121-463CC8B9FE1C}"/>
              </a:ext>
            </a:extLst>
          </p:cNvPr>
          <p:cNvSpPr txBox="1"/>
          <p:nvPr/>
        </p:nvSpPr>
        <p:spPr>
          <a:xfrm>
            <a:off x="490498" y="2701185"/>
            <a:ext cx="90714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Core team discuss </a:t>
            </a:r>
            <a:r>
              <a:rPr lang="en-US" sz="900" dirty="0" err="1"/>
              <a:t>SoW</a:t>
            </a:r>
            <a:r>
              <a:rPr lang="en-US" sz="900" dirty="0"/>
              <a:t> </a:t>
            </a:r>
          </a:p>
          <a:p>
            <a:r>
              <a:rPr lang="en-US" sz="900" dirty="0"/>
              <a:t>Aug 1</a:t>
            </a:r>
          </a:p>
        </p:txBody>
      </p:sp>
      <p:sp>
        <p:nvSpPr>
          <p:cNvPr id="11" name="Diamond 10">
            <a:extLst>
              <a:ext uri="{FF2B5EF4-FFF2-40B4-BE49-F238E27FC236}">
                <a16:creationId xmlns:a16="http://schemas.microsoft.com/office/drawing/2014/main" id="{60D23C05-EC95-8644-99E9-3F4696EE1187}"/>
              </a:ext>
            </a:extLst>
          </p:cNvPr>
          <p:cNvSpPr/>
          <p:nvPr/>
        </p:nvSpPr>
        <p:spPr>
          <a:xfrm>
            <a:off x="807672" y="3271761"/>
            <a:ext cx="136856" cy="143651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kern="0">
              <a:solidFill>
                <a:srgbClr val="000000"/>
              </a:solidFill>
              <a:latin typeface="Neo Sans Intel"/>
              <a:ea typeface="MS Gothic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52A7DC-C0C1-A246-A3E2-3D3C5FC647A9}"/>
              </a:ext>
            </a:extLst>
          </p:cNvPr>
          <p:cNvSpPr txBox="1"/>
          <p:nvPr/>
        </p:nvSpPr>
        <p:spPr>
          <a:xfrm>
            <a:off x="286474" y="3532386"/>
            <a:ext cx="946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TIG formation </a:t>
            </a:r>
          </a:p>
          <a:p>
            <a:r>
              <a:rPr lang="en-US" sz="900" dirty="0"/>
              <a:t>July 13 2018</a:t>
            </a:r>
          </a:p>
        </p:txBody>
      </p:sp>
      <p:sp>
        <p:nvSpPr>
          <p:cNvPr id="13" name="Diamond 12">
            <a:extLst>
              <a:ext uri="{FF2B5EF4-FFF2-40B4-BE49-F238E27FC236}">
                <a16:creationId xmlns:a16="http://schemas.microsoft.com/office/drawing/2014/main" id="{A740F405-2412-9645-B980-2FB261897CE9}"/>
              </a:ext>
            </a:extLst>
          </p:cNvPr>
          <p:cNvSpPr/>
          <p:nvPr/>
        </p:nvSpPr>
        <p:spPr>
          <a:xfrm>
            <a:off x="1644170" y="3271761"/>
            <a:ext cx="136856" cy="143651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kern="0">
              <a:solidFill>
                <a:srgbClr val="000000"/>
              </a:solidFill>
              <a:latin typeface="Neo Sans Intel"/>
              <a:ea typeface="MS Gothic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60559C1-2953-5E4F-BDEC-AE66E3847A03}"/>
              </a:ext>
            </a:extLst>
          </p:cNvPr>
          <p:cNvSpPr txBox="1"/>
          <p:nvPr/>
        </p:nvSpPr>
        <p:spPr>
          <a:xfrm>
            <a:off x="1233068" y="3559238"/>
            <a:ext cx="959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First CC</a:t>
            </a:r>
          </a:p>
          <a:p>
            <a:r>
              <a:rPr lang="en-US" sz="900" dirty="0"/>
              <a:t>~  Aug 8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C6435AE-A162-394A-BC15-79B8F10C6C2B}"/>
              </a:ext>
            </a:extLst>
          </p:cNvPr>
          <p:cNvSpPr/>
          <p:nvPr/>
        </p:nvSpPr>
        <p:spPr>
          <a:xfrm>
            <a:off x="2831150" y="3335125"/>
            <a:ext cx="5063525" cy="34289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kern="0">
              <a:solidFill>
                <a:srgbClr val="000000"/>
              </a:solidFill>
              <a:latin typeface="Neo Sans Intel"/>
              <a:ea typeface="MS Gothic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6E10C63-F2D7-8046-8FC9-61D3DC75FC5F}"/>
              </a:ext>
            </a:extLst>
          </p:cNvPr>
          <p:cNvSpPr txBox="1"/>
          <p:nvPr/>
        </p:nvSpPr>
        <p:spPr>
          <a:xfrm>
            <a:off x="1831312" y="2824749"/>
            <a:ext cx="82469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Collect use model and comments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7D0892D-F4A3-944A-8CD6-3BE13E86C5D4}"/>
              </a:ext>
            </a:extLst>
          </p:cNvPr>
          <p:cNvSpPr txBox="1"/>
          <p:nvPr/>
        </p:nvSpPr>
        <p:spPr>
          <a:xfrm>
            <a:off x="2192128" y="3555921"/>
            <a:ext cx="174723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/>
              <a:t>Problems&amp;Requirements</a:t>
            </a:r>
            <a:r>
              <a:rPr lang="en-US" sz="900" dirty="0"/>
              <a:t> consolidation</a:t>
            </a:r>
          </a:p>
          <a:p>
            <a:r>
              <a:rPr lang="en-US" sz="900" dirty="0"/>
              <a:t>~  Sep 6</a:t>
            </a:r>
          </a:p>
        </p:txBody>
      </p:sp>
      <p:sp>
        <p:nvSpPr>
          <p:cNvPr id="23" name="Diamond 22">
            <a:extLst>
              <a:ext uri="{FF2B5EF4-FFF2-40B4-BE49-F238E27FC236}">
                <a16:creationId xmlns:a16="http://schemas.microsoft.com/office/drawing/2014/main" id="{1EBF38B8-3C48-6641-B216-4274AEBF4DAD}"/>
              </a:ext>
            </a:extLst>
          </p:cNvPr>
          <p:cNvSpPr/>
          <p:nvPr/>
        </p:nvSpPr>
        <p:spPr>
          <a:xfrm>
            <a:off x="4656186" y="3297589"/>
            <a:ext cx="136856" cy="143651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kern="0">
              <a:solidFill>
                <a:srgbClr val="000000"/>
              </a:solidFill>
              <a:latin typeface="Neo Sans Intel"/>
              <a:ea typeface="MS Gothic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C7D697A-A8C2-114F-9EB9-DA3E85796F6E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876100" y="3129959"/>
            <a:ext cx="0" cy="1418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14A1084-FE51-4942-9CE9-82A06B3BEC0B}"/>
              </a:ext>
            </a:extLst>
          </p:cNvPr>
          <p:cNvCxnSpPr>
            <a:cxnSpLocks/>
            <a:stCxn id="13" idx="2"/>
            <a:endCxn id="18" idx="0"/>
          </p:cNvCxnSpPr>
          <p:nvPr/>
        </p:nvCxnSpPr>
        <p:spPr>
          <a:xfrm>
            <a:off x="1712598" y="3415412"/>
            <a:ext cx="0" cy="1438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306E1ED-C0B2-4A48-873A-35F4E910BEA1}"/>
              </a:ext>
            </a:extLst>
          </p:cNvPr>
          <p:cNvCxnSpPr>
            <a:cxnSpLocks/>
          </p:cNvCxnSpPr>
          <p:nvPr/>
        </p:nvCxnSpPr>
        <p:spPr>
          <a:xfrm>
            <a:off x="2856293" y="3417572"/>
            <a:ext cx="0" cy="159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CAD6EB91-754D-ED44-A150-DB28C18960B6}"/>
              </a:ext>
            </a:extLst>
          </p:cNvPr>
          <p:cNvSpPr txBox="1"/>
          <p:nvPr/>
        </p:nvSpPr>
        <p:spPr>
          <a:xfrm>
            <a:off x="5243141" y="3588823"/>
            <a:ext cx="14753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Feature tech proposal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FD3A10D-827C-AF41-96D2-DEB40DED6B93}"/>
              </a:ext>
            </a:extLst>
          </p:cNvPr>
          <p:cNvCxnSpPr>
            <a:cxnSpLocks/>
            <a:stCxn id="23" idx="0"/>
          </p:cNvCxnSpPr>
          <p:nvPr/>
        </p:nvCxnSpPr>
        <p:spPr>
          <a:xfrm flipV="1">
            <a:off x="4724614" y="3147105"/>
            <a:ext cx="0" cy="1504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64E44411-252C-EC4A-8FF6-226AAA64592A}"/>
              </a:ext>
            </a:extLst>
          </p:cNvPr>
          <p:cNvSpPr txBox="1"/>
          <p:nvPr/>
        </p:nvSpPr>
        <p:spPr>
          <a:xfrm>
            <a:off x="3287595" y="3137997"/>
            <a:ext cx="11645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Feature discussion</a:t>
            </a:r>
          </a:p>
        </p:txBody>
      </p:sp>
      <p:sp>
        <p:nvSpPr>
          <p:cNvPr id="43" name="Diamond 42">
            <a:extLst>
              <a:ext uri="{FF2B5EF4-FFF2-40B4-BE49-F238E27FC236}">
                <a16:creationId xmlns:a16="http://schemas.microsoft.com/office/drawing/2014/main" id="{57DFCE99-0962-594F-A426-2DE382D282E1}"/>
              </a:ext>
            </a:extLst>
          </p:cNvPr>
          <p:cNvSpPr/>
          <p:nvPr/>
        </p:nvSpPr>
        <p:spPr>
          <a:xfrm>
            <a:off x="5640572" y="3271761"/>
            <a:ext cx="136856" cy="143651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kern="0">
              <a:solidFill>
                <a:srgbClr val="000000"/>
              </a:solidFill>
              <a:latin typeface="Neo Sans Intel"/>
              <a:ea typeface="MS Gothic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BCAC4BB-1A03-534E-8490-A0EB0201F6FC}"/>
              </a:ext>
            </a:extLst>
          </p:cNvPr>
          <p:cNvSpPr txBox="1"/>
          <p:nvPr/>
        </p:nvSpPr>
        <p:spPr>
          <a:xfrm>
            <a:off x="4256890" y="2729415"/>
            <a:ext cx="1363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Feature consolidation</a:t>
            </a:r>
          </a:p>
          <a:p>
            <a:r>
              <a:rPr lang="en-US" sz="900" dirty="0"/>
              <a:t>~</a:t>
            </a:r>
            <a:r>
              <a:rPr lang="en-US" altLang="zh-CN" sz="900" dirty="0"/>
              <a:t>1</a:t>
            </a:r>
            <a:r>
              <a:rPr lang="en-US" sz="900" dirty="0"/>
              <a:t>5 Oct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23EC91E0-A59C-7C43-AB56-52C8542A826D}"/>
              </a:ext>
            </a:extLst>
          </p:cNvPr>
          <p:cNvCxnSpPr>
            <a:cxnSpLocks/>
            <a:stCxn id="43" idx="2"/>
          </p:cNvCxnSpPr>
          <p:nvPr/>
        </p:nvCxnSpPr>
        <p:spPr>
          <a:xfrm>
            <a:off x="5709000" y="3415412"/>
            <a:ext cx="0" cy="142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Down Arrow 48">
            <a:extLst>
              <a:ext uri="{FF2B5EF4-FFF2-40B4-BE49-F238E27FC236}">
                <a16:creationId xmlns:a16="http://schemas.microsoft.com/office/drawing/2014/main" id="{0412978A-0B0C-4F4D-ADEB-2B1710CF923F}"/>
              </a:ext>
            </a:extLst>
          </p:cNvPr>
          <p:cNvSpPr/>
          <p:nvPr/>
        </p:nvSpPr>
        <p:spPr>
          <a:xfrm rot="10800000">
            <a:off x="7699029" y="3360731"/>
            <a:ext cx="165853" cy="171655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kern="0">
              <a:solidFill>
                <a:srgbClr val="000000"/>
              </a:solidFill>
              <a:latin typeface="Neo Sans Intel"/>
              <a:ea typeface="MS Gothic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F37B485-21D2-9A41-A2B4-97AF33F81AE9}"/>
              </a:ext>
            </a:extLst>
          </p:cNvPr>
          <p:cNvSpPr txBox="1"/>
          <p:nvPr/>
        </p:nvSpPr>
        <p:spPr>
          <a:xfrm>
            <a:off x="7205017" y="3554916"/>
            <a:ext cx="169748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Motion for SG or join other SG/TG</a:t>
            </a:r>
          </a:p>
          <a:p>
            <a:r>
              <a:rPr lang="en-US" sz="900" dirty="0"/>
              <a:t>Nov 2018 plenary meeting</a:t>
            </a:r>
          </a:p>
        </p:txBody>
      </p:sp>
      <p:sp>
        <p:nvSpPr>
          <p:cNvPr id="57" name="Diamond 56">
            <a:extLst>
              <a:ext uri="{FF2B5EF4-FFF2-40B4-BE49-F238E27FC236}">
                <a16:creationId xmlns:a16="http://schemas.microsoft.com/office/drawing/2014/main" id="{DAC5575B-AD87-B341-B356-0B9566986B91}"/>
              </a:ext>
            </a:extLst>
          </p:cNvPr>
          <p:cNvSpPr/>
          <p:nvPr/>
        </p:nvSpPr>
        <p:spPr>
          <a:xfrm>
            <a:off x="2779441" y="3280444"/>
            <a:ext cx="136856" cy="143651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kern="0">
              <a:solidFill>
                <a:srgbClr val="000000"/>
              </a:solidFill>
              <a:latin typeface="Neo Sans Intel"/>
              <a:ea typeface="MS Gothic"/>
            </a:endParaRPr>
          </a:p>
        </p:txBody>
      </p:sp>
      <p:sp>
        <p:nvSpPr>
          <p:cNvPr id="26" name="Diamond 25">
            <a:extLst>
              <a:ext uri="{FF2B5EF4-FFF2-40B4-BE49-F238E27FC236}">
                <a16:creationId xmlns:a16="http://schemas.microsoft.com/office/drawing/2014/main" id="{8A349372-2E94-284D-9D56-7770FDB115BD}"/>
              </a:ext>
            </a:extLst>
          </p:cNvPr>
          <p:cNvSpPr/>
          <p:nvPr/>
        </p:nvSpPr>
        <p:spPr>
          <a:xfrm>
            <a:off x="6718513" y="3298002"/>
            <a:ext cx="136856" cy="143651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kern="0">
              <a:solidFill>
                <a:srgbClr val="000000"/>
              </a:solidFill>
              <a:latin typeface="Neo Sans Intel"/>
              <a:ea typeface="MS Gothic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2C1FBC1-72A4-BC4D-AC1B-38C663EA56EC}"/>
              </a:ext>
            </a:extLst>
          </p:cNvPr>
          <p:cNvSpPr txBox="1"/>
          <p:nvPr/>
        </p:nvSpPr>
        <p:spPr>
          <a:xfrm>
            <a:off x="6053073" y="2804047"/>
            <a:ext cx="145643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Requirement report</a:t>
            </a:r>
          </a:p>
          <a:p>
            <a:r>
              <a:rPr lang="en-US" sz="900" dirty="0"/>
              <a:t>and desirable features</a:t>
            </a:r>
          </a:p>
          <a:p>
            <a:r>
              <a:rPr lang="en-US" sz="900" dirty="0"/>
              <a:t>~early Nov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F4E4A6D-289B-B243-B745-D96E76DABB2E}"/>
              </a:ext>
            </a:extLst>
          </p:cNvPr>
          <p:cNvCxnSpPr>
            <a:cxnSpLocks/>
          </p:cNvCxnSpPr>
          <p:nvPr/>
        </p:nvCxnSpPr>
        <p:spPr>
          <a:xfrm flipV="1">
            <a:off x="6786941" y="3159014"/>
            <a:ext cx="0" cy="1504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27066D5-A517-4EAE-9572-A736DB08E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Kate Meng(Tencent)</a:t>
            </a:r>
            <a:endParaRPr lang="en-US" dirty="0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1A4CFD6-942C-4D20-A5D5-6E5AE02B6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D15730EF-5B44-7842-8E1A-3436418E45FF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34" name="Rectangle 4">
            <a:extLst>
              <a:ext uri="{FF2B5EF4-FFF2-40B4-BE49-F238E27FC236}">
                <a16:creationId xmlns:a16="http://schemas.microsoft.com/office/drawing/2014/main" id="{9D5B55BE-F586-4D3F-9086-2A367A0784F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spcBef>
                <a:spcPct val="0"/>
              </a:spcBef>
              <a:buFontTx/>
              <a:buNone/>
              <a:defRPr sz="1800" b="1" dirty="0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/>
              <a:t>Sep 2018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73493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73F92-C0F0-9445-B8E3-EE38ECAF7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of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69377-EAAD-F246-8A75-A351153FC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414592" cy="2095872"/>
          </a:xfrm>
        </p:spPr>
        <p:txBody>
          <a:bodyPr/>
          <a:lstStyle/>
          <a:p>
            <a:r>
              <a:rPr lang="en-US" dirty="0"/>
              <a:t>Real-time gaming </a:t>
            </a:r>
          </a:p>
          <a:p>
            <a:pPr lvl="1"/>
            <a:r>
              <a:rPr lang="en-US" dirty="0"/>
              <a:t>MOBA</a:t>
            </a:r>
          </a:p>
          <a:p>
            <a:pPr lvl="1"/>
            <a:r>
              <a:rPr lang="en-US" dirty="0"/>
              <a:t>Console gaming</a:t>
            </a:r>
          </a:p>
          <a:p>
            <a:r>
              <a:rPr lang="en-US" altLang="zh-CN" dirty="0"/>
              <a:t>Robotics</a:t>
            </a:r>
          </a:p>
          <a:p>
            <a:r>
              <a:rPr lang="en-US" altLang="zh-CN" dirty="0"/>
              <a:t>Industrial automation</a:t>
            </a:r>
            <a:endParaRPr lang="en-US" dirty="0"/>
          </a:p>
        </p:txBody>
      </p:sp>
      <p:sp>
        <p:nvSpPr>
          <p:cNvPr id="7" name="页脚占位符 6">
            <a:extLst>
              <a:ext uri="{FF2B5EF4-FFF2-40B4-BE49-F238E27FC236}">
                <a16:creationId xmlns:a16="http://schemas.microsoft.com/office/drawing/2014/main" id="{72082693-D66F-46AE-BF0E-646681F81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Kate Meng(Tencent)</a:t>
            </a:r>
            <a:endParaRPr lang="en-US" dirty="0"/>
          </a:p>
        </p:txBody>
      </p:sp>
      <p:sp>
        <p:nvSpPr>
          <p:cNvPr id="8" name="灯片编号占位符 7">
            <a:extLst>
              <a:ext uri="{FF2B5EF4-FFF2-40B4-BE49-F238E27FC236}">
                <a16:creationId xmlns:a16="http://schemas.microsoft.com/office/drawing/2014/main" id="{73855E60-5227-4CE9-AB15-6ED5BD94A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D15730EF-5B44-7842-8E1A-3436418E45FF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2CDABA04-0D06-4D69-BA2D-192CAB9880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502542"/>
              </p:ext>
            </p:extLst>
          </p:nvPr>
        </p:nvGraphicFramePr>
        <p:xfrm>
          <a:off x="4791298" y="2420888"/>
          <a:ext cx="1868934" cy="752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8934">
                  <a:extLst>
                    <a:ext uri="{9D8B030D-6E8A-4147-A177-3AD203B41FA5}">
                      <a16:colId xmlns:a16="http://schemas.microsoft.com/office/drawing/2014/main" val="1149647567"/>
                    </a:ext>
                  </a:extLst>
                </a:gridCol>
              </a:tblGrid>
              <a:tr h="376132">
                <a:tc>
                  <a:txBody>
                    <a:bodyPr/>
                    <a:lstStyle/>
                    <a:p>
                      <a:r>
                        <a:rPr lang="en-US" altLang="zh-CN" dirty="0"/>
                        <a:t>11-18/1419r5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994640"/>
                  </a:ext>
                </a:extLst>
              </a:tr>
              <a:tr h="376132">
                <a:tc>
                  <a:txBody>
                    <a:bodyPr/>
                    <a:lstStyle/>
                    <a:p>
                      <a:r>
                        <a:rPr lang="en-US" altLang="zh-CN" dirty="0"/>
                        <a:t>11-18/1499r0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598876"/>
                  </a:ext>
                </a:extLst>
              </a:tr>
            </a:tbl>
          </a:graphicData>
        </a:graphic>
      </p:graphicFrame>
      <p:sp>
        <p:nvSpPr>
          <p:cNvPr id="11" name="箭头: 右 10">
            <a:extLst>
              <a:ext uri="{FF2B5EF4-FFF2-40B4-BE49-F238E27FC236}">
                <a16:creationId xmlns:a16="http://schemas.microsoft.com/office/drawing/2014/main" id="{61B07AC7-3D27-4A35-AB3A-4480A12703C2}"/>
              </a:ext>
            </a:extLst>
          </p:cNvPr>
          <p:cNvSpPr/>
          <p:nvPr/>
        </p:nvSpPr>
        <p:spPr bwMode="auto">
          <a:xfrm>
            <a:off x="3351138" y="2492896"/>
            <a:ext cx="1220862" cy="432048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Highlighted in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箭头: 下 11">
            <a:extLst>
              <a:ext uri="{FF2B5EF4-FFF2-40B4-BE49-F238E27FC236}">
                <a16:creationId xmlns:a16="http://schemas.microsoft.com/office/drawing/2014/main" id="{CC364978-1A9B-4547-A98B-24DA6C9D4F83}"/>
              </a:ext>
            </a:extLst>
          </p:cNvPr>
          <p:cNvSpPr/>
          <p:nvPr/>
        </p:nvSpPr>
        <p:spPr bwMode="auto">
          <a:xfrm>
            <a:off x="2195736" y="4077072"/>
            <a:ext cx="360040" cy="432048"/>
          </a:xfrm>
          <a:prstGeom prst="downArrow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68478732-7353-4C95-A294-5EB033B4209C}"/>
              </a:ext>
            </a:extLst>
          </p:cNvPr>
          <p:cNvSpPr txBox="1"/>
          <p:nvPr/>
        </p:nvSpPr>
        <p:spPr>
          <a:xfrm>
            <a:off x="971600" y="4566280"/>
            <a:ext cx="5007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u="sng" dirty="0">
                <a:hlinkClick r:id="rId2"/>
              </a:rPr>
              <a:t>https://mentor.ieee.org/802.1/dcn/18/1-18-0025-06-ICne.pdf</a:t>
            </a:r>
            <a:r>
              <a:rPr lang="en-US" altLang="zh-CN" dirty="0"/>
              <a:t>.</a:t>
            </a:r>
            <a:endParaRPr lang="zh-CN" altLang="en-US" dirty="0"/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814FC468-7556-435B-A978-C3A09606C46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spcBef>
                <a:spcPct val="0"/>
              </a:spcBef>
              <a:buFontTx/>
              <a:buNone/>
              <a:defRPr sz="1800" b="1" dirty="0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/>
              <a:t>Sep 2018</a:t>
            </a:r>
            <a:endParaRPr lang="en-US" altLang="en-US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60096D9B-0045-4677-8C05-DB363FA7B627}"/>
              </a:ext>
            </a:extLst>
          </p:cNvPr>
          <p:cNvSpPr txBox="1"/>
          <p:nvPr/>
        </p:nvSpPr>
        <p:spPr>
          <a:xfrm>
            <a:off x="1043608" y="5013176"/>
            <a:ext cx="5976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Already contact author, we can integrated the relevant paragraph to RTA report.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8188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AAEF4-E5C1-534A-87B4-3D22785BE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00" y="1192641"/>
            <a:ext cx="8276003" cy="727838"/>
          </a:xfrm>
        </p:spPr>
        <p:txBody>
          <a:bodyPr/>
          <a:lstStyle/>
          <a:p>
            <a:r>
              <a:rPr lang="en-US" dirty="0"/>
              <a:t>Optimization direction and desirable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59201-9753-FF48-BBC0-68C5D87E3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034" y="2523966"/>
            <a:ext cx="7086024" cy="273097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Tag gaming traffic as “voice”</a:t>
            </a:r>
          </a:p>
          <a:p>
            <a:pPr lvl="1"/>
            <a:r>
              <a:rPr lang="en-US" altLang="zh-CN" dirty="0"/>
              <a:t>DSCP CS6 or DSCP 0xEF</a:t>
            </a:r>
            <a:endParaRPr lang="en-US" dirty="0"/>
          </a:p>
          <a:p>
            <a:r>
              <a:rPr lang="en-US" dirty="0"/>
              <a:t>Dual link</a:t>
            </a:r>
          </a:p>
          <a:p>
            <a:pPr lvl="1"/>
            <a:r>
              <a:rPr lang="en-US" dirty="0"/>
              <a:t>Use dual band to send duplicate packets</a:t>
            </a:r>
          </a:p>
          <a:p>
            <a:pPr lvl="1"/>
            <a:r>
              <a:rPr lang="en-US" dirty="0"/>
              <a:t>Ready P802.1CB standard for reference</a:t>
            </a:r>
          </a:p>
          <a:p>
            <a:r>
              <a:rPr lang="en-US" dirty="0"/>
              <a:t>Time awareness network</a:t>
            </a:r>
          </a:p>
          <a:p>
            <a:pPr lvl="1"/>
            <a:r>
              <a:rPr lang="en-US" dirty="0"/>
              <a:t>Time sensitive network</a:t>
            </a:r>
          </a:p>
          <a:p>
            <a:pPr lvl="1"/>
            <a:r>
              <a:rPr lang="en-US" dirty="0"/>
              <a:t>Aim to control worst case latency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7" name="页脚占位符 6">
            <a:extLst>
              <a:ext uri="{FF2B5EF4-FFF2-40B4-BE49-F238E27FC236}">
                <a16:creationId xmlns:a16="http://schemas.microsoft.com/office/drawing/2014/main" id="{42E75493-F286-411B-B399-7769333E8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Kate Meng(Tencent)</a:t>
            </a:r>
            <a:endParaRPr lang="en-US" dirty="0"/>
          </a:p>
        </p:txBody>
      </p:sp>
      <p:sp>
        <p:nvSpPr>
          <p:cNvPr id="8" name="灯片编号占位符 7">
            <a:extLst>
              <a:ext uri="{FF2B5EF4-FFF2-40B4-BE49-F238E27FC236}">
                <a16:creationId xmlns:a16="http://schemas.microsoft.com/office/drawing/2014/main" id="{438B6D26-EB7B-44CC-B2A8-8162FDD7A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D15730EF-5B44-7842-8E1A-3436418E45FF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892B2C8A-FA81-48B3-81AB-F7E3D0D115F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spcBef>
                <a:spcPct val="0"/>
              </a:spcBef>
              <a:buFontTx/>
              <a:buNone/>
              <a:defRPr sz="1800" b="1" dirty="0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/>
              <a:t>Sep 2018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65049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AAEF4-E5C1-534A-87B4-3D22785BE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00" y="1192641"/>
            <a:ext cx="8276003" cy="727838"/>
          </a:xfrm>
        </p:spPr>
        <p:txBody>
          <a:bodyPr/>
          <a:lstStyle/>
          <a:p>
            <a:r>
              <a:rPr lang="en-US" dirty="0"/>
              <a:t>Proposed </a:t>
            </a:r>
            <a:r>
              <a:rPr lang="en-US" altLang="zh-CN" dirty="0"/>
              <a:t>report outline</a:t>
            </a:r>
            <a:endParaRPr lang="en-US" dirty="0"/>
          </a:p>
        </p:txBody>
      </p:sp>
      <p:sp>
        <p:nvSpPr>
          <p:cNvPr id="7" name="页脚占位符 6">
            <a:extLst>
              <a:ext uri="{FF2B5EF4-FFF2-40B4-BE49-F238E27FC236}">
                <a16:creationId xmlns:a16="http://schemas.microsoft.com/office/drawing/2014/main" id="{42E75493-F286-411B-B399-7769333E8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Kate Meng(Tencent)</a:t>
            </a:r>
            <a:endParaRPr lang="en-US" dirty="0"/>
          </a:p>
        </p:txBody>
      </p:sp>
      <p:sp>
        <p:nvSpPr>
          <p:cNvPr id="8" name="灯片编号占位符 7">
            <a:extLst>
              <a:ext uri="{FF2B5EF4-FFF2-40B4-BE49-F238E27FC236}">
                <a16:creationId xmlns:a16="http://schemas.microsoft.com/office/drawing/2014/main" id="{438B6D26-EB7B-44CC-B2A8-8162FDD7A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D15730EF-5B44-7842-8E1A-3436418E45FF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graphicFrame>
        <p:nvGraphicFramePr>
          <p:cNvPr id="6" name="内容占位符 5">
            <a:extLst>
              <a:ext uri="{FF2B5EF4-FFF2-40B4-BE49-F238E27FC236}">
                <a16:creationId xmlns:a16="http://schemas.microsoft.com/office/drawing/2014/main" id="{5C592050-5578-4C89-8E34-B873EF07B090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8942347"/>
              </p:ext>
            </p:extLst>
          </p:nvPr>
        </p:nvGraphicFramePr>
        <p:xfrm>
          <a:off x="1763688" y="2685778"/>
          <a:ext cx="1163672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Document" showAsIcon="1" r:id="rId3" imgW="914400" imgH="792360" progId="Word.Document.12">
                  <p:embed/>
                </p:oleObj>
              </mc:Choice>
              <mc:Fallback>
                <p:oleObj name="Document" showAsIcon="1" r:id="rId3" imgW="914400" imgH="79236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3688" y="2685778"/>
                        <a:ext cx="1163672" cy="1008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>
            <a:extLst>
              <a:ext uri="{FF2B5EF4-FFF2-40B4-BE49-F238E27FC236}">
                <a16:creationId xmlns:a16="http://schemas.microsoft.com/office/drawing/2014/main" id="{FAA4C286-B222-490B-BEC1-BB44576AB4B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spcBef>
                <a:spcPct val="0"/>
              </a:spcBef>
              <a:buFontTx/>
              <a:buNone/>
              <a:defRPr sz="1800" b="1" dirty="0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/>
              <a:t>Sep 2018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891201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8-1374-00-00ay-tg-ay-august-29-2018-conference-call-meeting-agenda" id="{378EBF39-AA6A-584C-B90A-0EE414A84429}" vid="{5F175F8E-F865-E54D-9564-A1DE5AFED86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1065</TotalTime>
  <Words>299</Words>
  <Application>Microsoft Macintosh PowerPoint</Application>
  <PresentationFormat>On-screen Show (4:3)</PresentationFormat>
  <Paragraphs>88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MS Gothic</vt:lpstr>
      <vt:lpstr>MS PGothic</vt:lpstr>
      <vt:lpstr>Neo Sans Intel</vt:lpstr>
      <vt:lpstr>宋体</vt:lpstr>
      <vt:lpstr>Times New Roman</vt:lpstr>
      <vt:lpstr>802-11-Submission</vt:lpstr>
      <vt:lpstr>Document</vt:lpstr>
      <vt:lpstr>RTA Sep 26, 2018, Teleconference Call </vt:lpstr>
      <vt:lpstr>PowerPoint Presentation</vt:lpstr>
      <vt:lpstr>Outline</vt:lpstr>
      <vt:lpstr>Missions &amp; Objectives</vt:lpstr>
      <vt:lpstr>RTA Timeline</vt:lpstr>
      <vt:lpstr>Scope of Report</vt:lpstr>
      <vt:lpstr>Optimization direction and desirable features</vt:lpstr>
      <vt:lpstr>Proposed report outline</vt:lpstr>
    </vt:vector>
  </TitlesOfParts>
  <Manager/>
  <Company/>
  <LinksUpToDate>false</LinksUpToDate>
  <SharedDoc>false</SharedDoc>
  <HyperlinkBase/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RTA August 9, 2018, Teleconference Call Agenda</dc:title>
  <dc:subject>Task Group AY November 2015 Meeting Agenda</dc:subject>
  <dc:creator>katemeng@tencent.com</dc:creator>
  <cp:keywords>August 29, 2018</cp:keywords>
  <dc:description/>
  <cp:lastModifiedBy>katemeng@tencent.com</cp:lastModifiedBy>
  <cp:revision>25</cp:revision>
  <cp:lastPrinted>2014-11-04T15:04:57Z</cp:lastPrinted>
  <dcterms:created xsi:type="dcterms:W3CDTF">2018-08-08T09:58:45Z</dcterms:created>
  <dcterms:modified xsi:type="dcterms:W3CDTF">2018-10-10T01:44:38Z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readonly">
    <vt:lpwstr/>
  </property>
  <property fmtid="{D5CDD505-2E9C-101B-9397-08002B2CF9AE}" pid="27" name="_change">
    <vt:lpwstr/>
  </property>
  <property fmtid="{D5CDD505-2E9C-101B-9397-08002B2CF9AE}" pid="28" name="_full-control">
    <vt:lpwstr/>
  </property>
  <property fmtid="{D5CDD505-2E9C-101B-9397-08002B2CF9AE}" pid="29" name="sflag">
    <vt:lpwstr>1508261703</vt:lpwstr>
  </property>
</Properties>
</file>