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327" r:id="rId37"/>
    <p:sldId id="328" r:id="rId38"/>
    <p:sldId id="329" r:id="rId39"/>
    <p:sldId id="287" r:id="rId40"/>
    <p:sldId id="288" r:id="rId41"/>
    <p:sldId id="299" r:id="rId42"/>
    <p:sldId id="300" r:id="rId43"/>
    <p:sldId id="291" r:id="rId44"/>
    <p:sldId id="330" r:id="rId45"/>
    <p:sldId id="331" r:id="rId46"/>
    <p:sldId id="332" r:id="rId47"/>
    <p:sldId id="333" r:id="rId48"/>
    <p:sldId id="292" r:id="rId49"/>
    <p:sldId id="301" r:id="rId50"/>
    <p:sldId id="302" r:id="rId51"/>
    <p:sldId id="293" r:id="rId52"/>
    <p:sldId id="334" r:id="rId53"/>
    <p:sldId id="335" r:id="rId54"/>
    <p:sldId id="336" r:id="rId55"/>
    <p:sldId id="294" r:id="rId56"/>
    <p:sldId id="303" r:id="rId57"/>
    <p:sldId id="304" r:id="rId58"/>
    <p:sldId id="338" r:id="rId59"/>
    <p:sldId id="295" r:id="rId60"/>
    <p:sldId id="296" r:id="rId61"/>
    <p:sldId id="305" r:id="rId62"/>
    <p:sldId id="306" r:id="rId63"/>
    <p:sldId id="339" r:id="rId64"/>
    <p:sldId id="340" r:id="rId65"/>
    <p:sldId id="341" r:id="rId66"/>
    <p:sldId id="297" r:id="rId67"/>
    <p:sldId id="298" r:id="rId68"/>
    <p:sldId id="307" r:id="rId69"/>
    <p:sldId id="308" r:id="rId70"/>
    <p:sldId id="309" r:id="rId71"/>
    <p:sldId id="310" r:id="rId72"/>
    <p:sldId id="311" r:id="rId73"/>
    <p:sldId id="313" r:id="rId74"/>
    <p:sldId id="289" r:id="rId75"/>
    <p:sldId id="290" r:id="rId76"/>
    <p:sldId id="312" r:id="rId77"/>
    <p:sldId id="259" r:id="rId78"/>
    <p:sldId id="260" r:id="rId79"/>
    <p:sldId id="261" r:id="rId80"/>
    <p:sldId id="262" r:id="rId81"/>
    <p:sldId id="263" r:id="rId82"/>
    <p:sldId id="264"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327"/>
            <p14:sldId id="328"/>
            <p14:sldId id="329"/>
            <p14:sldId id="287"/>
            <p14:sldId id="288"/>
          </p14:sldIdLst>
        </p14:section>
        <p14:section name="Slot#2" id="{0E687B7E-720E-4035-8603-903AAF037B31}">
          <p14:sldIdLst>
            <p14:sldId id="299"/>
            <p14:sldId id="300"/>
            <p14:sldId id="291"/>
            <p14:sldId id="330"/>
            <p14:sldId id="331"/>
            <p14:sldId id="332"/>
            <p14:sldId id="333"/>
            <p14:sldId id="292"/>
          </p14:sldIdLst>
        </p14:section>
        <p14:section name="Slot#3" id="{5D49AB48-9724-48C6-97B3-577374A1C2CA}">
          <p14:sldIdLst>
            <p14:sldId id="301"/>
            <p14:sldId id="302"/>
            <p14:sldId id="293"/>
            <p14:sldId id="334"/>
            <p14:sldId id="335"/>
            <p14:sldId id="336"/>
            <p14:sldId id="294"/>
          </p14:sldIdLst>
        </p14:section>
        <p14:section name="Slot#4" id="{6193A2DF-E32F-40FC-A604-C1274D537662}">
          <p14:sldIdLst>
            <p14:sldId id="303"/>
            <p14:sldId id="304"/>
            <p14:sldId id="338"/>
            <p14:sldId id="295"/>
            <p14:sldId id="296"/>
          </p14:sldIdLst>
        </p14:section>
        <p14:section name="Slot#5" id="{D51E15C0-1BE5-4B71-8375-F6B1D2A3FFBF}">
          <p14:sldIdLst>
            <p14:sldId id="305"/>
            <p14:sldId id="306"/>
            <p14:sldId id="339"/>
            <p14:sldId id="340"/>
            <p14:sldId id="341"/>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85" autoAdjust="0"/>
    <p:restoredTop sz="94660"/>
  </p:normalViewPr>
  <p:slideViewPr>
    <p:cSldViewPr>
      <p:cViewPr>
        <p:scale>
          <a:sx n="76" d="100"/>
          <a:sy n="76" d="100"/>
        </p:scale>
        <p:origin x="22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5271964"/>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smtClean="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4176610"/>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7954029"/>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Hoc 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58000395"/>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65752">
                <a:tc>
                  <a:txBody>
                    <a:bodyPr/>
                    <a:lstStyle/>
                    <a:p>
                      <a:r>
                        <a:rPr lang="en-US" sz="1600" dirty="0" smtClean="0"/>
                        <a:t>11-18-1742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2334380"/>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smtClean="0"/>
                        <a:t>30min </a:t>
                      </a:r>
                      <a:r>
                        <a:rPr lang="en-US" sz="1400" dirty="0" smtClean="0"/>
                        <a:t>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r0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16/0/1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11-18/1732 r1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a:t>
            </a:r>
            <a:r>
              <a:rPr lang="en-US" b="0" dirty="0" smtClean="0"/>
              <a:t>by: Roy Want</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6</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11-18/1860 r0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Qinghua Li</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a:t>
            </a:r>
            <a:r>
              <a:rPr lang="en-US" altLang="en-US" b="0" dirty="0" smtClean="0"/>
              <a:t>Sep., Nov</a:t>
            </a:r>
            <a:r>
              <a:rPr lang="en-US" altLang="en-US" b="0" dirty="0"/>
              <a:t>. </a:t>
            </a:r>
            <a:r>
              <a:rPr lang="en-US" altLang="en-US" b="0" dirty="0" smtClean="0"/>
              <a:t>and Jan. meetings (reject </a:t>
            </a:r>
            <a:r>
              <a:rPr lang="en-US" altLang="en-US" b="0" dirty="0"/>
              <a:t>any remaining comments).</a:t>
            </a:r>
          </a:p>
          <a:p>
            <a:pPr>
              <a:buFont typeface="Arial" panose="020B0604020202020204" pitchFamily="34" charset="0"/>
              <a:buChar char="•"/>
            </a:pPr>
            <a:r>
              <a:rPr lang="en-US" altLang="en-US" b="0" dirty="0"/>
              <a:t>Go to Initial WG ballot coming out of </a:t>
            </a:r>
            <a:r>
              <a:rPr lang="en-US" altLang="en-US" b="0" dirty="0" smtClean="0"/>
              <a:t>Jan. 2019.</a:t>
            </a: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document </a:t>
            </a:r>
            <a:r>
              <a:rPr lang="en-US" b="0" dirty="0" smtClean="0"/>
              <a:t>11-18-1623 r5 to </a:t>
            </a:r>
            <a:r>
              <a:rPr lang="en-US" b="0" dirty="0"/>
              <a:t>the 802.11az </a:t>
            </a:r>
            <a:r>
              <a:rPr lang="en-US" b="0" dirty="0" smtClean="0"/>
              <a:t>draft, instruct </a:t>
            </a:r>
            <a:r>
              <a:rPr lang="en-US" b="0" dirty="0"/>
              <a:t>the technical </a:t>
            </a:r>
            <a:r>
              <a:rPr lang="en-US" b="0" dirty="0" smtClean="0"/>
              <a:t>editor </a:t>
            </a:r>
            <a:r>
              <a:rPr lang="en-US" b="0" dirty="0"/>
              <a:t>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Chao Chun Wang</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11-18-1728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 depicted by document 11-18-1728r4 for CIDs </a:t>
            </a:r>
            <a:r>
              <a:rPr lang="en-US" b="0" dirty="0"/>
              <a:t>86, 232, 233, 235, 236, 334, 335, 482, 523, 524, 536, 84, 230, 231, 85, 471, 91, 92, 93, 316, 337, 333, 314, 215, </a:t>
            </a:r>
            <a:r>
              <a:rPr lang="en-US" b="0" dirty="0" smtClean="0"/>
              <a:t>317,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 </a:t>
            </a:r>
            <a:endParaRPr lang="en-US" b="0" dirty="0"/>
          </a:p>
          <a:p>
            <a:r>
              <a:rPr lang="en-US" dirty="0"/>
              <a:t>Second</a:t>
            </a:r>
            <a:r>
              <a:rPr lang="en-US" dirty="0" smtClean="0"/>
              <a:t>: </a:t>
            </a:r>
            <a:r>
              <a:rPr lang="en-US" b="0" dirty="0" smtClean="0"/>
              <a:t>Qinghua Li</a:t>
            </a:r>
          </a:p>
          <a:p>
            <a:r>
              <a:rPr lang="en-US" dirty="0" smtClean="0"/>
              <a:t>Results </a:t>
            </a:r>
            <a:r>
              <a:rPr lang="en-US" b="0" dirty="0"/>
              <a:t>(Y/N/A</a:t>
            </a:r>
            <a:r>
              <a:rPr lang="en-US" b="0" dirty="0" smtClean="0"/>
              <a:t>): 14/0/1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1465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11-18-1742</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11-18-1742r5 for CIDs</a:t>
            </a:r>
            <a:r>
              <a:rPr lang="pt-BR" b="0" dirty="0" smtClean="0"/>
              <a:t> </a:t>
            </a:r>
            <a:r>
              <a:rPr lang="pt-BR" b="0" dirty="0"/>
              <a:t>491, 387, 43, 122, 397, 392, 396, 45, 132, 393, 394, 400, 401, 402, 403, 404, 40, 41,168,169,339,342,345,346,347,349, 352,353,354,355,356,357,358, 372, 381, 382, 386,388, 389, 395, 41,170,171, 359,260,261,362,363,364, </a:t>
            </a:r>
            <a:r>
              <a:rPr lang="pt-BR" b="0" dirty="0" smtClean="0"/>
              <a:t>530,508,510</a:t>
            </a:r>
            <a:r>
              <a:rPr lang="en-US" b="0" dirty="0" smtClean="0"/>
              <a:t>,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smtClean="0"/>
              <a:t>Second: </a:t>
            </a:r>
            <a:r>
              <a:rPr lang="en-US" b="0" dirty="0" smtClean="0"/>
              <a:t>Chao Chun Wang</a:t>
            </a:r>
          </a:p>
          <a:p>
            <a:r>
              <a:rPr lang="en-US" dirty="0" smtClean="0"/>
              <a:t>Results </a:t>
            </a:r>
            <a:r>
              <a:rPr lang="en-US" b="0" dirty="0"/>
              <a:t>(Y/N/A</a:t>
            </a:r>
            <a:r>
              <a:rPr lang="en-US" b="0" dirty="0" smtClean="0"/>
              <a:t>): 15/0/1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8069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11-18-1741</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11-18-1741r3 for </a:t>
            </a:r>
            <a:r>
              <a:rPr lang="en-US" b="0" dirty="0"/>
              <a:t>CIDs 405, 406, 407, 408, 413, 47, 48, 176, 409, 410, 411, 493, 415, 417, 414, 177, 49, 50, 178, 422, 423, 424, 426, 418, 419, 420, 421, 416, 179, 430, 428, 431, 432,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12/0/1</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03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0937745"/>
              </p:ext>
            </p:extLst>
          </p:nvPr>
        </p:nvGraphicFramePr>
        <p:xfrm>
          <a:off x="551384" y="1556793"/>
          <a:ext cx="11161240" cy="3626425"/>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15min</a:t>
                      </a:r>
                      <a:endParaRPr lang="en-US" sz="1600" dirty="0"/>
                    </a:p>
                  </a:txBody>
                  <a:tcPr marT="45712" marB="45712"/>
                </a:tc>
              </a:tr>
              <a:tr h="371030">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400" dirty="0" smtClean="0"/>
                        <a:t>25min</a:t>
                      </a:r>
                      <a:endParaRPr lang="en-US" sz="1400" dirty="0"/>
                    </a:p>
                  </a:txBody>
                  <a:tcPr marT="45712" marB="45712"/>
                </a:tc>
              </a:tr>
              <a:tr h="40476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25min</a:t>
                      </a:r>
                      <a:endParaRPr lang="en-US" sz="1600" dirty="0"/>
                    </a:p>
                  </a:txBody>
                  <a:tcPr marT="45712" marB="45712"/>
                </a:tc>
              </a:tr>
              <a:tr h="37103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30min</a:t>
                      </a:r>
                      <a:endParaRPr lang="en-US" dirty="0"/>
                    </a:p>
                  </a:txBody>
                  <a:tcPr marT="45712" marB="45712"/>
                </a:tc>
              </a:tr>
              <a:tr h="404771">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11-18-1909</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11-18-1909r1 for CIDs</a:t>
            </a:r>
            <a:r>
              <a:rPr lang="pt-BR" b="0" dirty="0" smtClean="0"/>
              <a:t> 472, 473, 474, and 545, </a:t>
            </a:r>
            <a:r>
              <a:rPr lang="en-US" b="0" dirty="0" smtClean="0"/>
              <a:t>instruct the technical editor to incorporate it in the 802.11az draft amendment text and grant editorial rights to the technical editor.</a:t>
            </a:r>
          </a:p>
          <a:p>
            <a:endParaRPr lang="en-US" b="0" dirty="0"/>
          </a:p>
          <a:p>
            <a:r>
              <a:rPr lang="en-US" dirty="0"/>
              <a:t>Moved</a:t>
            </a:r>
            <a:r>
              <a:rPr lang="en-US" b="0" dirty="0" smtClean="0"/>
              <a:t>: Feng Jiang</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594320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11-18-1818</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a:t>Move to adopt document </a:t>
            </a:r>
            <a:r>
              <a:rPr lang="en-US" b="0" dirty="0" smtClean="0"/>
              <a:t>11-18-1818 r2 </a:t>
            </a:r>
            <a:r>
              <a:rPr lang="en-US" b="0" dirty="0"/>
              <a:t>to the 802.11az draft, instruct the technical editor to incorporate it in the 802.11az draft amendment text and grant editorial rights to the technical editor.</a:t>
            </a:r>
          </a:p>
          <a:p>
            <a:endParaRPr lang="en-US" b="0" dirty="0"/>
          </a:p>
          <a:p>
            <a:r>
              <a:rPr lang="en-US" dirty="0" smtClean="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0942540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11-18-2003</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11-18-2003r0 </a:t>
            </a:r>
            <a:r>
              <a:rPr lang="en-US" b="0" dirty="0"/>
              <a:t>for </a:t>
            </a:r>
            <a:r>
              <a:rPr lang="en-US" b="0" dirty="0" smtClean="0"/>
              <a:t>CIDs 239 and 240</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Qinghua Li</a:t>
            </a:r>
            <a:endParaRPr lang="en-US" b="0" dirty="0"/>
          </a:p>
          <a:p>
            <a:r>
              <a:rPr lang="en-US" dirty="0"/>
              <a:t>Results </a:t>
            </a:r>
            <a:r>
              <a:rPr lang="en-US" b="0" dirty="0"/>
              <a:t>(Y/N/A</a:t>
            </a:r>
            <a:r>
              <a:rPr lang="en-US" b="0" dirty="0" smtClean="0"/>
              <a:t>): 13/0/1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70829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11-18-1845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11-18-1845r0 </a:t>
            </a:r>
            <a:r>
              <a:rPr lang="en-US" b="0" dirty="0"/>
              <a:t>for </a:t>
            </a:r>
            <a:r>
              <a:rPr lang="en-US" b="0" dirty="0" smtClean="0"/>
              <a:t>CIDs 479,480 and 481</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p>
          <a:p>
            <a:r>
              <a:rPr lang="en-US" dirty="0" smtClean="0"/>
              <a:t>Second: </a:t>
            </a:r>
            <a:r>
              <a:rPr lang="en-US" b="0" dirty="0" smtClean="0"/>
              <a:t>Christian Berger</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85953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68418549"/>
              </p:ext>
            </p:extLst>
          </p:nvPr>
        </p:nvGraphicFramePr>
        <p:xfrm>
          <a:off x="529118" y="1751014"/>
          <a:ext cx="11233247" cy="374892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6">
                <a:tc>
                  <a:txBody>
                    <a:bodyPr/>
                    <a:lstStyle/>
                    <a:p>
                      <a:r>
                        <a:rPr lang="en-US" sz="1600" dirty="0" smtClean="0"/>
                        <a:t>11-18-1781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400" dirty="0" smtClean="0"/>
                        <a:t>CC28 CR Secure Non-TB Ranging Measurement Exchange Protocol</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For</a:t>
                      </a:r>
                      <a:r>
                        <a:rPr lang="en-US" sz="1600" baseline="0" dirty="0" smtClean="0"/>
                        <a:t> completion 10min</a:t>
                      </a:r>
                      <a:endParaRPr lang="en-US" sz="1600" dirty="0"/>
                    </a:p>
                  </a:txBody>
                  <a:tcPr marT="45712" marB="45712"/>
                </a:tc>
              </a:tr>
              <a:tr h="182876">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30min</a:t>
                      </a:r>
                      <a:endParaRPr lang="en-US" dirty="0"/>
                    </a:p>
                  </a:txBody>
                  <a:tcPr marT="45712" marB="45712"/>
                </a:tc>
              </a:tr>
              <a:tr h="32003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p>
                  </a:txBody>
                  <a:tcPr marT="45712" marB="45712"/>
                </a:tc>
              </a:tr>
              <a:tr h="320032">
                <a:tc>
                  <a:txBody>
                    <a:bodyPr/>
                    <a:lstStyle/>
                    <a:p>
                      <a:r>
                        <a:rPr lang="en-US" sz="1400" dirty="0" smtClean="0"/>
                        <a:t>11-18-2005</a:t>
                      </a:r>
                      <a:endParaRPr lang="en-US" sz="1400" dirty="0"/>
                    </a:p>
                  </a:txBody>
                  <a:tcPr marT="45712" marB="45712"/>
                </a:tc>
                <a:tc>
                  <a:txBody>
                    <a:bodyPr/>
                    <a:lstStyle/>
                    <a:p>
                      <a:r>
                        <a:rPr lang="en-US" sz="1400" dirty="0" smtClean="0"/>
                        <a:t>Das Dibakar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for</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TB</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Ranging group related scheduling</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30min as time</a:t>
                      </a:r>
                      <a:r>
                        <a:rPr lang="en-US" sz="1600" baseline="0" dirty="0" smtClean="0"/>
                        <a:t> permits</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11-18-1781</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11-18-1781r3 </a:t>
            </a:r>
            <a:r>
              <a:rPr lang="en-US" b="0" dirty="0"/>
              <a:t>for </a:t>
            </a:r>
            <a:r>
              <a:rPr lang="en-US" b="0" dirty="0" smtClean="0"/>
              <a:t>CIDs </a:t>
            </a:r>
            <a:r>
              <a:rPr lang="pt-BR" b="0" dirty="0" smtClean="0"/>
              <a:t>451</a:t>
            </a:r>
            <a:r>
              <a:rPr lang="pt-BR" b="0" dirty="0"/>
              <a:t>, 452, 453, 454, 182, 443, 445, 446, 447, 449, 53, </a:t>
            </a:r>
            <a:r>
              <a:rPr lang="pt-BR" b="0" dirty="0" smtClean="0"/>
              <a:t>450 and 456,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Yongho Seok</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584585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11-18-1998</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11-18-1998r1 </a:t>
            </a:r>
            <a:r>
              <a:rPr lang="en-US" b="0" dirty="0"/>
              <a:t>for </a:t>
            </a:r>
            <a:r>
              <a:rPr lang="en-US" b="0" dirty="0" smtClean="0"/>
              <a:t>CIDs 1, 2, 195,196 </a:t>
            </a:r>
            <a:r>
              <a:rPr lang="pt-BR" b="0" dirty="0" smtClean="0"/>
              <a:t>and 525,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err="1" smtClean="0"/>
              <a:t>Chitto</a:t>
            </a:r>
            <a:r>
              <a:rPr lang="en-US" b="0" dirty="0" smtClean="0"/>
              <a:t> Ghosh</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7409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11-18-2005r2 </a:t>
            </a:r>
            <a:r>
              <a:rPr lang="en-US" b="0" dirty="0"/>
              <a:t>for </a:t>
            </a:r>
            <a:r>
              <a:rPr lang="en-US" b="0" dirty="0" smtClean="0"/>
              <a:t>CIDs 39 and 167,</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a:t>
            </a:r>
            <a:r>
              <a:rPr lang="en-US" b="0" dirty="0" smtClean="0"/>
              <a:t> </a:t>
            </a:r>
            <a:r>
              <a:rPr lang="en-US" b="0" dirty="0" err="1" smtClean="0"/>
              <a:t>Chitto</a:t>
            </a:r>
            <a:r>
              <a:rPr lang="en-US" b="0" dirty="0" smtClean="0"/>
              <a:t> Ghosh</a:t>
            </a:r>
          </a:p>
          <a:p>
            <a:r>
              <a:rPr lang="en-US" dirty="0" smtClean="0"/>
              <a:t>Results </a:t>
            </a:r>
            <a:r>
              <a:rPr lang="en-US" b="0" dirty="0"/>
              <a:t>(Y/N/A</a:t>
            </a:r>
            <a:r>
              <a:rPr lang="en-US" b="0" dirty="0" smtClean="0"/>
              <a:t>): 11/0/0 </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42047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a:t>
            </a:r>
            <a:r>
              <a:rPr lang="en-US" altLang="en-US" sz="2000" b="0"/>
              <a:t>presentation </a:t>
            </a:r>
            <a:r>
              <a:rPr lang="en-US" altLang="en-US" sz="2000" b="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58836281"/>
              </p:ext>
            </p:extLst>
          </p:nvPr>
        </p:nvGraphicFramePr>
        <p:xfrm>
          <a:off x="551384" y="2060848"/>
          <a:ext cx="9649072" cy="2987576"/>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172715">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Debashis </a:t>
                      </a:r>
                      <a:r>
                        <a:rPr lang="en-US" sz="1600" strike="noStrike" kern="1200" dirty="0" smtClean="0">
                          <a:solidFill>
                            <a:schemeClr val="dk1"/>
                          </a:solidFill>
                          <a:latin typeface="+mn-lt"/>
                          <a:ea typeface="+mn-ea"/>
                          <a:cs typeface="+mn-cs"/>
                        </a:rPr>
                        <a:t>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smtClean="0"/>
                        <a:t>25min</a:t>
                      </a:r>
                      <a:endParaRPr lang="en-US" sz="1600" dirty="0"/>
                    </a:p>
                  </a:txBody>
                  <a:tcPr marT="45712" marB="45712"/>
                </a:tc>
              </a:tr>
              <a:tr h="345429">
                <a:tc>
                  <a:txBody>
                    <a:bodyPr/>
                    <a:lstStyle/>
                    <a:p>
                      <a:r>
                        <a:rPr lang="en-US" sz="1600" dirty="0" smtClean="0"/>
                        <a:t>11-18-1805</a:t>
                      </a:r>
                      <a:endParaRPr lang="en-US" sz="1600" dirty="0"/>
                    </a:p>
                  </a:txBody>
                  <a:tcPr marT="45712" marB="45712"/>
                </a:tc>
                <a:tc>
                  <a:txBody>
                    <a:bodyPr/>
                    <a:lstStyle/>
                    <a:p>
                      <a:r>
                        <a:rPr lang="en-US" sz="1600" smtClean="0"/>
                        <a:t>Das Dibakar/Ganesh</a:t>
                      </a:r>
                      <a:r>
                        <a:rPr lang="en-US" sz="1600" baseline="0" smtClean="0"/>
                        <a:t> Venkatesan</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p>
                  </a:txBody>
                  <a:tcPr marT="45712" marB="45712"/>
                </a:tc>
              </a:tr>
              <a:tr h="182876">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smtClean="0"/>
                        <a:t>30min as time</a:t>
                      </a:r>
                      <a:r>
                        <a:rPr lang="en-US" sz="1600" baseline="0" smtClean="0"/>
                        <a:t> permits</a:t>
                      </a:r>
                      <a:endParaRPr lang="en-US" sz="1600" dirty="0"/>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smtClean="0"/>
              <a:t>Submission 11-18-1929</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a:t>to </a:t>
            </a:r>
            <a:r>
              <a:rPr lang="en-US" b="0" smtClean="0"/>
              <a:t>adopt the </a:t>
            </a:r>
            <a:r>
              <a:rPr lang="en-US" b="0" dirty="0"/>
              <a:t>resolution depicted by </a:t>
            </a:r>
            <a:r>
              <a:rPr lang="en-US" b="0"/>
              <a:t>document </a:t>
            </a:r>
            <a:r>
              <a:rPr lang="en-US" b="0" smtClean="0"/>
              <a:t>11-18-1929r3 </a:t>
            </a:r>
            <a:r>
              <a:rPr lang="en-US" b="0" dirty="0"/>
              <a:t>for </a:t>
            </a:r>
            <a:r>
              <a:rPr lang="en-US" b="0" smtClean="0"/>
              <a:t>CIDs </a:t>
            </a:r>
          </a:p>
          <a:p>
            <a:pPr marL="0" indent="0"/>
            <a:r>
              <a:rPr lang="en-US" b="0" smtClean="0"/>
              <a:t>33</a:t>
            </a:r>
            <a:r>
              <a:rPr lang="en-US" b="0"/>
              <a:t>, 34, 35, </a:t>
            </a:r>
            <a:r>
              <a:rPr lang="en-US" b="0" smtClean="0"/>
              <a:t>104</a:t>
            </a:r>
            <a:r>
              <a:rPr lang="en-US" b="0"/>
              <a:t>, 286, 287, 288, 289, 291, 293 and </a:t>
            </a:r>
            <a:r>
              <a:rPr lang="en-US" b="0" smtClean="0"/>
              <a:t>489</a:t>
            </a:r>
            <a:r>
              <a:rPr lang="pt-BR" b="0" smtClean="0"/>
              <a:t>, </a:t>
            </a:r>
            <a:r>
              <a:rPr lang="en-US" b="0" dirty="0"/>
              <a:t>instruct the technical editor to incorporate it in the 802.11az draft amendment text and grant editorial rights to the technical editor.</a:t>
            </a:r>
          </a:p>
          <a:p>
            <a:endParaRPr lang="en-US" b="0" dirty="0"/>
          </a:p>
          <a:p>
            <a:r>
              <a:rPr lang="en-US"/>
              <a:t>Moved</a:t>
            </a:r>
            <a:r>
              <a:rPr lang="en-US" b="0" smtClean="0"/>
              <a:t>: Ganesh Venkatesan</a:t>
            </a:r>
            <a:endParaRPr lang="en-US" b="0" dirty="0" smtClean="0"/>
          </a:p>
          <a:p>
            <a:r>
              <a:rPr lang="en-US" smtClean="0"/>
              <a:t>Second: </a:t>
            </a:r>
            <a:r>
              <a:rPr lang="en-US" b="0" smtClean="0"/>
              <a:t>Erik Lindskog</a:t>
            </a:r>
            <a:endParaRPr lang="en-US" b="0" dirty="0" smtClean="0"/>
          </a:p>
          <a:p>
            <a:r>
              <a:rPr lang="en-US" dirty="0" smtClean="0"/>
              <a:t>Results </a:t>
            </a:r>
            <a:r>
              <a:rPr lang="en-US" b="0" dirty="0"/>
              <a:t>(Y/N/A</a:t>
            </a:r>
            <a:r>
              <a:rPr lang="en-US" b="0" smtClean="0"/>
              <a:t>): 12/0/0</a:t>
            </a:r>
          </a:p>
          <a:p>
            <a:r>
              <a:rPr lang="en-US" b="0" smtClean="0"/>
              <a:t>Motion passes.</a:t>
            </a:r>
            <a:endParaRPr lang="en-US" b="0" dirty="0" smtClean="0"/>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020575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56807937"/>
              </p:ext>
            </p:extLst>
          </p:nvPr>
        </p:nvGraphicFramePr>
        <p:xfrm>
          <a:off x="551384" y="2060848"/>
          <a:ext cx="10838401" cy="3657496"/>
        </p:xfrm>
        <a:graphic>
          <a:graphicData uri="http://schemas.openxmlformats.org/drawingml/2006/table">
            <a:tbl>
              <a:tblPr firstRow="1" bandRow="1">
                <a:tableStyleId>{21E4AEA4-8DFA-4A89-87EB-49C32662AFE0}</a:tableStyleId>
              </a:tblPr>
              <a:tblGrid>
                <a:gridCol w="1296144"/>
                <a:gridCol w="2232248"/>
                <a:gridCol w="3831055"/>
                <a:gridCol w="2182052"/>
                <a:gridCol w="1296902"/>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p>
                  </a:txBody>
                  <a:tcPr marT="45712" marB="45712"/>
                </a:tc>
              </a:tr>
              <a:tr h="2895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p>
                  </a:txBody>
                  <a:tcPr marT="45712" marB="45712"/>
                </a:tc>
              </a:tr>
              <a:tr h="260792">
                <a:tc>
                  <a:txBody>
                    <a:bodyPr/>
                    <a:lstStyle/>
                    <a:p>
                      <a:r>
                        <a:rPr lang="en-US" sz="1600" dirty="0" smtClean="0"/>
                        <a:t>11-18-1805</a:t>
                      </a:r>
                      <a:endParaRPr lang="en-US" sz="1600" dirty="0"/>
                    </a:p>
                  </a:txBody>
                  <a:tcPr marT="45712" marB="45712"/>
                </a:tc>
                <a:tc>
                  <a:txBody>
                    <a:bodyPr/>
                    <a:lstStyle/>
                    <a:p>
                      <a:r>
                        <a:rPr lang="en-US" sz="1600" dirty="0" smtClean="0"/>
                        <a:t>Ganesh</a:t>
                      </a:r>
                      <a:r>
                        <a:rPr lang="en-US" sz="1600" baseline="0" dirty="0" smtClean="0"/>
                        <a:t> </a:t>
                      </a:r>
                      <a:r>
                        <a:rPr lang="en-US" sz="1600" baseline="0" dirty="0" err="1" smtClean="0"/>
                        <a:t>Venkatesan</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Comment resolution</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For</a:t>
                      </a:r>
                      <a:r>
                        <a:rPr lang="en-US" sz="1600" baseline="0" dirty="0" smtClean="0"/>
                        <a:t> completion as time permits</a:t>
                      </a:r>
                      <a:endParaRPr lang="en-US" sz="16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11-18-1936</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t>
            </a:r>
            <a:r>
              <a:rPr lang="en-US" b="0" dirty="0" smtClean="0"/>
              <a:t>adopt the </a:t>
            </a:r>
            <a:r>
              <a:rPr lang="en-US" b="0" dirty="0"/>
              <a:t>resolution depicted by document </a:t>
            </a:r>
            <a:r>
              <a:rPr lang="en-US" b="0" dirty="0" smtClean="0"/>
              <a:t>11-18-1936r2 </a:t>
            </a:r>
            <a:r>
              <a:rPr lang="en-US" b="0" dirty="0"/>
              <a:t>for </a:t>
            </a:r>
            <a:r>
              <a:rPr lang="en-US" b="0" dirty="0" smtClean="0"/>
              <a:t>CIDs </a:t>
            </a:r>
            <a:r>
              <a:rPr lang="en-US" b="0" dirty="0"/>
              <a:t>68, 101, 107, 108, 109, 117, 118, 119, 120, 124, 125, 126, 128, 127, 129, 130, 131, 226, 227, 458, 459, 461, 463, 464, 465, 466, 467, </a:t>
            </a:r>
            <a:r>
              <a:rPr lang="en-US" b="0" dirty="0" smtClean="0"/>
              <a:t>and 534</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Roy Want</a:t>
            </a:r>
            <a:endParaRPr lang="en-US" b="0" dirty="0" smtClean="0"/>
          </a:p>
          <a:p>
            <a:r>
              <a:rPr lang="en-US" dirty="0" smtClean="0"/>
              <a:t>Results </a:t>
            </a:r>
            <a:r>
              <a:rPr lang="en-US" b="0" dirty="0"/>
              <a:t>(Y/N/A</a:t>
            </a:r>
            <a:r>
              <a:rPr lang="en-US" b="0" dirty="0" smtClean="0"/>
              <a:t>): </a:t>
            </a:r>
            <a:r>
              <a:rPr lang="en-US" b="0" dirty="0" smtClean="0"/>
              <a:t>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4514768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11-18-1949</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a:t>Motion</a:t>
            </a:r>
          </a:p>
          <a:p>
            <a:pPr marL="0" indent="0"/>
            <a:r>
              <a:rPr lang="en-US" b="0" dirty="0"/>
              <a:t>Move to adopt document </a:t>
            </a:r>
            <a:r>
              <a:rPr lang="en-US" b="0" dirty="0" smtClean="0"/>
              <a:t>11-18-1949r4 to </a:t>
            </a:r>
            <a:r>
              <a:rPr lang="en-US" b="0" dirty="0"/>
              <a:t>the 802.11az draft, instruct the technical editor to incorporate it in the 802.11az draft amendment text and grant editorial rights to the technical editor.</a:t>
            </a:r>
          </a:p>
          <a:p>
            <a:endParaRPr lang="en-US" b="0" dirty="0"/>
          </a:p>
          <a:p>
            <a:r>
              <a:rPr lang="en-US" dirty="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Qinghua Li</a:t>
            </a:r>
            <a:endParaRPr lang="en-US" b="0" dirty="0"/>
          </a:p>
          <a:p>
            <a:r>
              <a:rPr lang="en-US" dirty="0"/>
              <a:t>Results </a:t>
            </a:r>
            <a:r>
              <a:rPr lang="en-US" b="0" dirty="0"/>
              <a:t>(Y/N/A</a:t>
            </a:r>
            <a:r>
              <a:rPr lang="en-US" b="0" dirty="0" smtClean="0"/>
              <a:t>): 15/0/0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036399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11-18-1805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to adopt the resolution depicted by document 11-18-1805r5 for </a:t>
            </a:r>
            <a:r>
              <a:rPr lang="en-US" b="0" dirty="0"/>
              <a:t>CIDs </a:t>
            </a:r>
            <a:r>
              <a:rPr lang="en-US" b="0" dirty="0" smtClean="0"/>
              <a:t>10,11,12,13,224,221 and 223</a:t>
            </a:r>
            <a:r>
              <a:rPr lang="pt-BR" b="0" dirty="0" smtClean="0"/>
              <a:t>, </a:t>
            </a:r>
            <a:r>
              <a:rPr lang="en-US" b="0" dirty="0" smtClean="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08406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33468688"/>
              </p:ext>
            </p:extLst>
          </p:nvPr>
        </p:nvGraphicFramePr>
        <p:xfrm>
          <a:off x="551384" y="2060848"/>
          <a:ext cx="9649072" cy="240847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smtClean="0">
                          <a:solidFill>
                            <a:schemeClr val="dk1"/>
                          </a:solidFill>
                          <a:latin typeface="+mn-lt"/>
                          <a:ea typeface="+mn-ea"/>
                          <a:cs typeface="+mn-cs"/>
                        </a:rPr>
                        <a:t>For</a:t>
                      </a:r>
                      <a:r>
                        <a:rPr lang="en-US" sz="1400" strike="noStrike" kern="1200" baseline="0" smtClean="0">
                          <a:solidFill>
                            <a:schemeClr val="dk1"/>
                          </a:solidFill>
                          <a:latin typeface="+mn-lt"/>
                          <a:ea typeface="+mn-ea"/>
                          <a:cs typeface="+mn-cs"/>
                        </a:rPr>
                        <a:t> completion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40min</a:t>
                      </a:r>
                      <a:endParaRPr lang="en-US" sz="1400" dirty="0"/>
                    </a:p>
                  </a:txBody>
                  <a:tcPr marT="45712" marB="45712"/>
                </a:tc>
              </a:tr>
              <a:tr h="365752">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45min</a:t>
                      </a: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12315</TotalTime>
  <Words>5346</Words>
  <Application>Microsoft Office PowerPoint</Application>
  <PresentationFormat>Widescreen</PresentationFormat>
  <Paragraphs>1271</Paragraphs>
  <Slides>82</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11-18-1623</vt:lpstr>
      <vt:lpstr>Submission 11-18-1728</vt:lpstr>
      <vt:lpstr>Submission 11-18-1742</vt:lpstr>
      <vt:lpstr>Submission 11-18-1741</vt:lpstr>
      <vt:lpstr>Reminder to do attendance</vt:lpstr>
      <vt:lpstr>Recess</vt:lpstr>
      <vt:lpstr>Meeting Slot # 2 discussion items</vt:lpstr>
      <vt:lpstr>Presentation ordering for slot # 2</vt:lpstr>
      <vt:lpstr>Reminder to do attendance</vt:lpstr>
      <vt:lpstr>Submission 11-18-1909</vt:lpstr>
      <vt:lpstr>Submission 11-18-1818</vt:lpstr>
      <vt:lpstr>Submission 11-18-2003</vt:lpstr>
      <vt:lpstr>Submission 11-18-1845</vt:lpstr>
      <vt:lpstr>Recess</vt:lpstr>
      <vt:lpstr>Meeting Slot # 3 discussion items</vt:lpstr>
      <vt:lpstr>Presentation ordering for slot # 3</vt:lpstr>
      <vt:lpstr>Reminder to do attendance</vt:lpstr>
      <vt:lpstr>Submission 11-18-1781</vt:lpstr>
      <vt:lpstr>Submission 11-18-1998</vt:lpstr>
      <vt:lpstr>Submission 11-18-2005</vt:lpstr>
      <vt:lpstr>Recess</vt:lpstr>
      <vt:lpstr>Meeting Slot # 4 discussion items</vt:lpstr>
      <vt:lpstr>Presentation ordering for slot # 4</vt:lpstr>
      <vt:lpstr>Submission 11-18-1929</vt:lpstr>
      <vt:lpstr>Reminder to do attendance</vt:lpstr>
      <vt:lpstr>Recess</vt:lpstr>
      <vt:lpstr>Meeting Slot # 5 discussion items</vt:lpstr>
      <vt:lpstr>Presentation ordering for slot # 5</vt:lpstr>
      <vt:lpstr>Submission 11-18-1936</vt:lpstr>
      <vt:lpstr>Submission 11-18-1949</vt:lpstr>
      <vt:lpstr>Submission 11-18-1805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122</cp:revision>
  <cp:lastPrinted>1601-01-01T00:00:00Z</cp:lastPrinted>
  <dcterms:created xsi:type="dcterms:W3CDTF">2018-08-06T10:28:59Z</dcterms:created>
  <dcterms:modified xsi:type="dcterms:W3CDTF">2018-11-15T05:30:36Z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2018-11-15 05:30:36Z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