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1"/>
  </p:notesMasterIdLst>
  <p:handoutMasterIdLst>
    <p:handoutMasterId r:id="rId82"/>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279" r:id="rId19"/>
    <p:sldId id="324" r:id="rId20"/>
    <p:sldId id="281" r:id="rId21"/>
    <p:sldId id="282" r:id="rId22"/>
    <p:sldId id="283" r:id="rId23"/>
    <p:sldId id="319" r:id="rId24"/>
    <p:sldId id="321" r:id="rId25"/>
    <p:sldId id="322" r:id="rId26"/>
    <p:sldId id="317" r:id="rId27"/>
    <p:sldId id="318" r:id="rId28"/>
    <p:sldId id="323" r:id="rId29"/>
    <p:sldId id="284" r:id="rId30"/>
    <p:sldId id="314" r:id="rId31"/>
    <p:sldId id="315" r:id="rId32"/>
    <p:sldId id="286" r:id="rId33"/>
    <p:sldId id="285" r:id="rId34"/>
    <p:sldId id="325" r:id="rId35"/>
    <p:sldId id="326" r:id="rId36"/>
    <p:sldId id="327" r:id="rId37"/>
    <p:sldId id="328" r:id="rId38"/>
    <p:sldId id="329" r:id="rId39"/>
    <p:sldId id="287" r:id="rId40"/>
    <p:sldId id="288" r:id="rId41"/>
    <p:sldId id="299" r:id="rId42"/>
    <p:sldId id="300" r:id="rId43"/>
    <p:sldId id="291" r:id="rId44"/>
    <p:sldId id="330" r:id="rId45"/>
    <p:sldId id="331" r:id="rId46"/>
    <p:sldId id="332" r:id="rId47"/>
    <p:sldId id="333" r:id="rId48"/>
    <p:sldId id="292" r:id="rId49"/>
    <p:sldId id="301" r:id="rId50"/>
    <p:sldId id="302" r:id="rId51"/>
    <p:sldId id="293" r:id="rId52"/>
    <p:sldId id="334" r:id="rId53"/>
    <p:sldId id="335" r:id="rId54"/>
    <p:sldId id="336" r:id="rId55"/>
    <p:sldId id="294" r:id="rId56"/>
    <p:sldId id="303" r:id="rId57"/>
    <p:sldId id="304" r:id="rId58"/>
    <p:sldId id="338" r:id="rId59"/>
    <p:sldId id="295" r:id="rId60"/>
    <p:sldId id="296" r:id="rId61"/>
    <p:sldId id="305" r:id="rId62"/>
    <p:sldId id="306" r:id="rId63"/>
    <p:sldId id="297" r:id="rId64"/>
    <p:sldId id="298" r:id="rId65"/>
    <p:sldId id="307" r:id="rId66"/>
    <p:sldId id="308" r:id="rId67"/>
    <p:sldId id="309" r:id="rId68"/>
    <p:sldId id="310" r:id="rId69"/>
    <p:sldId id="311" r:id="rId70"/>
    <p:sldId id="313" r:id="rId71"/>
    <p:sldId id="289" r:id="rId72"/>
    <p:sldId id="290" r:id="rId73"/>
    <p:sldId id="312" r:id="rId74"/>
    <p:sldId id="259" r:id="rId75"/>
    <p:sldId id="260" r:id="rId76"/>
    <p:sldId id="261" r:id="rId77"/>
    <p:sldId id="262" r:id="rId78"/>
    <p:sldId id="263" r:id="rId79"/>
    <p:sldId id="264" r:id="rId8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279"/>
            <p14:sldId id="324"/>
            <p14:sldId id="281"/>
          </p14:sldIdLst>
        </p14:section>
        <p14:section name="Ad hoc" id="{D9A3C800-883D-4178-BCA5-48B4DDDCCE68}">
          <p14:sldIdLst>
            <p14:sldId id="282"/>
            <p14:sldId id="283"/>
            <p14:sldId id="319"/>
            <p14:sldId id="321"/>
            <p14:sldId id="322"/>
          </p14:sldIdLst>
        </p14:section>
        <p14:section name="Slot#1" id="{61A6E613-32DD-45F7-8FE4-F55F7FE808B5}">
          <p14:sldIdLst>
            <p14:sldId id="317"/>
            <p14:sldId id="318"/>
            <p14:sldId id="323"/>
            <p14:sldId id="284"/>
            <p14:sldId id="314"/>
            <p14:sldId id="315"/>
            <p14:sldId id="286"/>
            <p14:sldId id="285"/>
            <p14:sldId id="325"/>
            <p14:sldId id="326"/>
            <p14:sldId id="327"/>
            <p14:sldId id="328"/>
            <p14:sldId id="329"/>
            <p14:sldId id="287"/>
            <p14:sldId id="288"/>
          </p14:sldIdLst>
        </p14:section>
        <p14:section name="Slot#2" id="{0E687B7E-720E-4035-8603-903AAF037B31}">
          <p14:sldIdLst>
            <p14:sldId id="299"/>
            <p14:sldId id="300"/>
            <p14:sldId id="291"/>
            <p14:sldId id="330"/>
            <p14:sldId id="331"/>
            <p14:sldId id="332"/>
            <p14:sldId id="333"/>
            <p14:sldId id="292"/>
          </p14:sldIdLst>
        </p14:section>
        <p14:section name="Slot#3" id="{5D49AB48-9724-48C6-97B3-577374A1C2CA}">
          <p14:sldIdLst>
            <p14:sldId id="301"/>
            <p14:sldId id="302"/>
            <p14:sldId id="293"/>
            <p14:sldId id="334"/>
            <p14:sldId id="335"/>
            <p14:sldId id="336"/>
            <p14:sldId id="294"/>
          </p14:sldIdLst>
        </p14:section>
        <p14:section name="Slot#4" id="{6193A2DF-E32F-40FC-A604-C1274D537662}">
          <p14:sldIdLst>
            <p14:sldId id="303"/>
            <p14:sldId id="304"/>
            <p14:sldId id="338"/>
            <p14:sldId id="295"/>
            <p14:sldId id="296"/>
          </p14:sldIdLst>
        </p14:section>
        <p14:section name="Slot#5" id="{D51E15C0-1BE5-4B71-8375-F6B1D2A3FFBF}">
          <p14:sldIdLst>
            <p14:sldId id="305"/>
            <p14:sldId id="306"/>
            <p14:sldId id="297"/>
            <p14:sldId id="298"/>
          </p14:sldIdLst>
        </p14:section>
        <p14:section name="Slot#6" id="{D59D5964-9646-4C25-959D-E55F97EAE577}">
          <p14:sldIdLst>
            <p14:sldId id="307"/>
            <p14:sldId id="308"/>
            <p14:sldId id="309"/>
            <p14:sldId id="310"/>
            <p14:sldId id="311"/>
            <p14:sldId id="313"/>
            <p14:sldId id="289"/>
            <p14:sldId id="290"/>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85" autoAdjust="0"/>
    <p:restoredTop sz="94660"/>
  </p:normalViewPr>
  <p:slideViewPr>
    <p:cSldViewPr>
      <p:cViewPr>
        <p:scale>
          <a:sx n="75" d="100"/>
          <a:sy n="75" d="100"/>
        </p:scale>
        <p:origin x="222" y="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handoutMaster" Target="handoutMasters/handoutMaster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notesMaster" Target="notesMasters/notesMaster1.xml"/><Relationship Id="rId86"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28</a:t>
            </a:fld>
            <a:endParaRPr lang="en-US"/>
          </a:p>
        </p:txBody>
      </p:sp>
    </p:spTree>
    <p:extLst>
      <p:ext uri="{BB962C8B-B14F-4D97-AF65-F5344CB8AC3E}">
        <p14:creationId xmlns:p14="http://schemas.microsoft.com/office/powerpoint/2010/main" val="15280047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42</a:t>
            </a:fld>
            <a:endParaRPr lang="en-US"/>
          </a:p>
        </p:txBody>
      </p:sp>
    </p:spTree>
    <p:extLst>
      <p:ext uri="{BB962C8B-B14F-4D97-AF65-F5344CB8AC3E}">
        <p14:creationId xmlns:p14="http://schemas.microsoft.com/office/powerpoint/2010/main" val="24401827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50</a:t>
            </a:fld>
            <a:endParaRPr lang="en-US"/>
          </a:p>
        </p:txBody>
      </p:sp>
    </p:spTree>
    <p:extLst>
      <p:ext uri="{BB962C8B-B14F-4D97-AF65-F5344CB8AC3E}">
        <p14:creationId xmlns:p14="http://schemas.microsoft.com/office/powerpoint/2010/main" val="33302272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57</a:t>
            </a:fld>
            <a:endParaRPr lang="en-US"/>
          </a:p>
        </p:txBody>
      </p:sp>
    </p:spTree>
    <p:extLst>
      <p:ext uri="{BB962C8B-B14F-4D97-AF65-F5344CB8AC3E}">
        <p14:creationId xmlns:p14="http://schemas.microsoft.com/office/powerpoint/2010/main" val="18075382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62</a:t>
            </a:fld>
            <a:endParaRPr lang="en-US"/>
          </a:p>
        </p:txBody>
      </p:sp>
    </p:spTree>
    <p:extLst>
      <p:ext uri="{BB962C8B-B14F-4D97-AF65-F5344CB8AC3E}">
        <p14:creationId xmlns:p14="http://schemas.microsoft.com/office/powerpoint/2010/main" val="12318694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66</a:t>
            </a:fld>
            <a:endParaRPr lang="en-US"/>
          </a:p>
        </p:txBody>
      </p:sp>
    </p:spTree>
    <p:extLst>
      <p:ext uri="{BB962C8B-B14F-4D97-AF65-F5344CB8AC3E}">
        <p14:creationId xmlns:p14="http://schemas.microsoft.com/office/powerpoint/2010/main" val="3769541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67</a:t>
            </a:fld>
            <a:endParaRPr lang="en-US"/>
          </a:p>
        </p:txBody>
      </p:sp>
    </p:spTree>
    <p:extLst>
      <p:ext uri="{BB962C8B-B14F-4D97-AF65-F5344CB8AC3E}">
        <p14:creationId xmlns:p14="http://schemas.microsoft.com/office/powerpoint/2010/main" val="22137150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75</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793061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41271299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19599201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14256081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a:p>
        </p:txBody>
      </p:sp>
    </p:spTree>
    <p:extLst>
      <p:ext uri="{BB962C8B-B14F-4D97-AF65-F5344CB8AC3E}">
        <p14:creationId xmlns:p14="http://schemas.microsoft.com/office/powerpoint/2010/main" val="30843447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 2018</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IEEE </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802.11-18/1667r7</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Nov. 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2018-11-12</a:t>
            </a:r>
            <a:endParaRPr lang="en-GB" sz="2000" b="0" dirty="0"/>
          </a:p>
        </p:txBody>
      </p:sp>
      <p:sp>
        <p:nvSpPr>
          <p:cNvPr id="6" name="Date Placeholder 3"/>
          <p:cNvSpPr>
            <a:spLocks noGrp="1"/>
          </p:cNvSpPr>
          <p:nvPr>
            <p:ph type="dt" idx="10"/>
          </p:nvPr>
        </p:nvSpPr>
        <p:spPr/>
        <p:txBody>
          <a:bodyPr/>
          <a:lstStyle/>
          <a:p>
            <a:r>
              <a:rPr lang="en-US" smtClean="0"/>
              <a:t>Nov. 2018</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122"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notices – </a:t>
            </a: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 - 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925978974"/>
              </p:ext>
            </p:extLst>
          </p:nvPr>
        </p:nvGraphicFramePr>
        <p:xfrm>
          <a:off x="2927648" y="2276872"/>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457823">
                <a:tc>
                  <a:txBody>
                    <a:bodyPr/>
                    <a:lstStyle/>
                    <a:p>
                      <a:r>
                        <a:rPr lang="en-US" sz="1800" dirty="0" smtClean="0"/>
                        <a:t>AM1</a:t>
                      </a: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457823">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r>
                        <a:rPr lang="en-US" dirty="0" smtClean="0"/>
                        <a:t>AZ</a:t>
                      </a:r>
                      <a:endParaRPr lang="en-US" dirty="0"/>
                    </a:p>
                  </a:txBody>
                  <a:tcPr marT="45746" marB="45746">
                    <a:solidFill>
                      <a:srgbClr val="92D050"/>
                    </a:solidFill>
                  </a:tcPr>
                </a:tc>
                <a:tc>
                  <a:txBody>
                    <a:bodyPr/>
                    <a:lstStyle/>
                    <a:p>
                      <a:pPr algn="ctr"/>
                      <a:endParaRPr lang="en-US"/>
                    </a:p>
                  </a:txBody>
                  <a:tcPr marT="45746" marB="45746"/>
                </a:tc>
                <a:tc>
                  <a:txBody>
                    <a:bodyPr/>
                    <a:lstStyle/>
                    <a:p>
                      <a:pPr algn="ctr"/>
                      <a:r>
                        <a:rPr lang="en-US" smtClean="0"/>
                        <a:t>AZ</a:t>
                      </a:r>
                      <a:endParaRPr lang="en-US"/>
                    </a:p>
                  </a:txBody>
                  <a:tcPr marT="45746" marB="45746">
                    <a:solidFill>
                      <a:srgbClr val="92D050"/>
                    </a:solidFill>
                  </a:tcPr>
                </a:tc>
                <a:tc>
                  <a:txBody>
                    <a:bodyPr/>
                    <a:lstStyle/>
                    <a:p>
                      <a:pPr algn="ctr"/>
                      <a:endParaRPr lang="en-US" sz="1800" dirty="0"/>
                    </a:p>
                  </a:txBody>
                  <a:tcPr marT="45746" marB="45746"/>
                </a:tc>
              </a:tr>
              <a:tr h="519195">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a:p>
                  </a:txBody>
                  <a:tcPr marT="45746" marB="45746"/>
                </a:tc>
                <a:tc>
                  <a:txBody>
                    <a:bodyPr/>
                    <a:lstStyle/>
                    <a:p>
                      <a:pPr algn="ctr"/>
                      <a:endParaRPr lang="en-US"/>
                    </a:p>
                  </a:txBody>
                  <a:tcPr marT="45746" marB="45746"/>
                </a:tc>
                <a:tc>
                  <a:txBody>
                    <a:bodyPr/>
                    <a:lstStyle/>
                    <a:p>
                      <a:pPr algn="ctr"/>
                      <a:endParaRPr lang="en-US"/>
                    </a:p>
                  </a:txBody>
                  <a:tcPr marT="45746" marB="45746"/>
                </a:tc>
                <a:tc>
                  <a:txBody>
                    <a:bodyPr/>
                    <a:lstStyle/>
                    <a:p>
                      <a:pPr algn="ctr"/>
                      <a:endParaRPr lang="en-US" sz="1800" dirty="0"/>
                    </a:p>
                  </a:txBody>
                  <a:tcPr marT="45746" marB="45746"/>
                </a:tc>
              </a:tr>
              <a:tr h="457823">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algn="ctr"/>
                      <a:r>
                        <a:rPr lang="en-US" smtClean="0"/>
                        <a:t>AZ</a:t>
                      </a:r>
                      <a:endParaRPr lang="en-US"/>
                    </a:p>
                  </a:txBody>
                  <a:tcPr marT="45746" marB="45746">
                    <a:solidFill>
                      <a:srgbClr val="92D050"/>
                    </a:solidFill>
                  </a:tcPr>
                </a:tc>
                <a:tc>
                  <a:txBody>
                    <a:bodyPr/>
                    <a:lstStyle/>
                    <a:p>
                      <a:pPr algn="ctr"/>
                      <a:r>
                        <a:rPr lang="en-US" smtClean="0"/>
                        <a:t>AZ</a:t>
                      </a:r>
                      <a:endParaRPr lang="en-US"/>
                    </a:p>
                  </a:txBody>
                  <a:tcPr marT="45746" marB="45746">
                    <a:solidFill>
                      <a:srgbClr val="92D050"/>
                    </a:solidFill>
                  </a:tcPr>
                </a:tc>
                <a:tc>
                  <a:txBody>
                    <a:bodyPr/>
                    <a:lstStyle/>
                    <a:p>
                      <a:pPr algn="ctr"/>
                      <a:r>
                        <a:rPr lang="en-US" smtClean="0"/>
                        <a:t>AZ</a:t>
                      </a:r>
                      <a:endParaRPr lang="en-US" dirty="0"/>
                    </a:p>
                  </a:txBody>
                  <a:tcPr marT="45746" marB="45746">
                    <a:solidFill>
                      <a:srgbClr val="92D050"/>
                    </a:solidFill>
                  </a:tcPr>
                </a:tc>
                <a:tc>
                  <a:txBody>
                    <a:bodyPr/>
                    <a:lstStyle/>
                    <a:p>
                      <a:pPr algn="ctr"/>
                      <a:endParaRPr lang="en-US" dirty="0"/>
                    </a:p>
                  </a:txBody>
                  <a:tcPr marT="45746" marB="45746"/>
                </a:tc>
              </a:tr>
              <a:tr h="457823">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b="0" dirty="0"/>
              <a:t>Agenda setting for the week.</a:t>
            </a:r>
          </a:p>
          <a:p>
            <a:pPr algn="just">
              <a:spcBef>
                <a:spcPct val="20000"/>
              </a:spcBef>
              <a:buFontTx/>
              <a:buChar char="•"/>
            </a:pPr>
            <a:r>
              <a:rPr lang="en-US" altLang="en-US" b="0" dirty="0"/>
              <a:t>Approve previous meeting minutes (</a:t>
            </a:r>
            <a:r>
              <a:rPr lang="en-US" altLang="en-US" b="0" dirty="0" smtClean="0"/>
              <a:t>11-18-1627).  </a:t>
            </a:r>
            <a:endParaRPr lang="en-US" altLang="en-US" b="0" dirty="0" smtClean="0"/>
          </a:p>
          <a:p>
            <a:pPr algn="just">
              <a:spcBef>
                <a:spcPct val="20000"/>
              </a:spcBef>
              <a:buFontTx/>
              <a:buChar char="•"/>
            </a:pPr>
            <a:r>
              <a:rPr lang="en-US" altLang="en-US" b="0" dirty="0" smtClean="0"/>
              <a:t>Approve Oct. 10</a:t>
            </a:r>
            <a:r>
              <a:rPr lang="en-US" altLang="en-US" b="0" baseline="30000" dirty="0" smtClean="0"/>
              <a:t>th</a:t>
            </a:r>
            <a:r>
              <a:rPr lang="en-US" altLang="en-US" b="0" dirty="0" smtClean="0"/>
              <a:t> and Nov. 2</a:t>
            </a:r>
            <a:r>
              <a:rPr lang="en-US" altLang="en-US" b="0" baseline="30000" dirty="0" smtClean="0"/>
              <a:t>nd</a:t>
            </a:r>
            <a:r>
              <a:rPr lang="en-US" altLang="en-US" b="0" dirty="0" smtClean="0"/>
              <a:t> teleconferences minutes</a:t>
            </a:r>
            <a:endParaRPr lang="en-US" altLang="en-US" b="0" dirty="0"/>
          </a:p>
          <a:p>
            <a:pPr algn="just">
              <a:spcBef>
                <a:spcPct val="20000"/>
              </a:spcBef>
              <a:buFontTx/>
              <a:buChar char="•"/>
            </a:pPr>
            <a:r>
              <a:rPr lang="en-US" altLang="en-US" b="0" dirty="0" smtClean="0"/>
              <a:t>Conduct comment resolution.</a:t>
            </a:r>
          </a:p>
          <a:p>
            <a:pPr algn="just">
              <a:spcBef>
                <a:spcPct val="20000"/>
              </a:spcBef>
              <a:buFontTx/>
              <a:buChar char="•"/>
            </a:pPr>
            <a:r>
              <a:rPr lang="en-US" altLang="en-US" b="0" dirty="0" smtClean="0"/>
              <a:t>Review comment collection assignment status.</a:t>
            </a:r>
          </a:p>
          <a:p>
            <a:pPr algn="just">
              <a:spcBef>
                <a:spcPct val="20000"/>
              </a:spcBef>
              <a:buFontTx/>
              <a:buChar char="•"/>
            </a:pPr>
            <a:r>
              <a:rPr lang="en-US" altLang="en-US" b="0" dirty="0" smtClean="0"/>
              <a:t>Review submissions towards amendment text</a:t>
            </a:r>
            <a:r>
              <a:rPr lang="en-US" altLang="en-US" b="0" dirty="0" smtClean="0"/>
              <a:t>.</a:t>
            </a:r>
          </a:p>
          <a:p>
            <a:pPr algn="just">
              <a:spcBef>
                <a:spcPct val="20000"/>
              </a:spcBef>
              <a:buFontTx/>
              <a:buChar char="•"/>
            </a:pPr>
            <a:r>
              <a:rPr lang="en-US" altLang="en-US" b="0" dirty="0" smtClean="0"/>
              <a:t>Other submissions.</a:t>
            </a:r>
            <a:endParaRPr lang="en-US" altLang="en-US" b="0" dirty="0" smtClean="0"/>
          </a:p>
          <a:p>
            <a:pPr algn="just">
              <a:spcBef>
                <a:spcPct val="20000"/>
              </a:spcBef>
              <a:buFontTx/>
              <a:buChar char="•"/>
            </a:pPr>
            <a:endParaRPr lang="en-US" alt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65271964"/>
              </p:ext>
            </p:extLst>
          </p:nvPr>
        </p:nvGraphicFramePr>
        <p:xfrm>
          <a:off x="914401" y="1825082"/>
          <a:ext cx="10460567" cy="3748864"/>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600" strike="noStrike" kern="1200" dirty="0" smtClean="0">
                          <a:solidFill>
                            <a:schemeClr val="dk1"/>
                          </a:solidFill>
                          <a:latin typeface="+mn-lt"/>
                          <a:ea typeface="+mn-ea"/>
                          <a:cs typeface="+mn-cs"/>
                        </a:rPr>
                        <a:t>11-18-1667</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 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11-18-1627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Assaf Kasher</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Sep. 2018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r>
              <a:tr h="167632">
                <a:tc>
                  <a:txBody>
                    <a:bodyPr/>
                    <a:lstStyle/>
                    <a:p>
                      <a:r>
                        <a:rPr lang="en-US" sz="1600" dirty="0" smtClean="0"/>
                        <a:t>11-18-1732</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Oct. 10</a:t>
                      </a:r>
                      <a:r>
                        <a:rPr lang="en-US" sz="1600" baseline="30000" dirty="0" smtClean="0"/>
                        <a:t>th</a:t>
                      </a:r>
                      <a:r>
                        <a:rPr lang="en-US" sz="1600" dirty="0" smtClean="0"/>
                        <a:t> </a:t>
                      </a:r>
                      <a:r>
                        <a:rPr lang="en-US" sz="1600" dirty="0" err="1" smtClean="0"/>
                        <a:t>Telecon</a:t>
                      </a:r>
                      <a:r>
                        <a:rPr lang="en-US" sz="1600" dirty="0" smtClean="0"/>
                        <a:t> minutes</a:t>
                      </a:r>
                      <a:endParaRPr lang="en-US" sz="1600" dirty="0"/>
                    </a:p>
                  </a:txBody>
                  <a:tcPr marT="45712" marB="45712"/>
                </a:tc>
                <a:tc>
                  <a:txBody>
                    <a:bodyPr/>
                    <a:lstStyle/>
                    <a:p>
                      <a:r>
                        <a:rPr lang="en-US" sz="1600" dirty="0" err="1" smtClean="0"/>
                        <a:t>Telecon</a:t>
                      </a:r>
                      <a:r>
                        <a:rPr lang="en-US" sz="1600" dirty="0" smtClean="0"/>
                        <a:t> minutes</a:t>
                      </a:r>
                      <a:endParaRPr lang="en-US" sz="1600" dirty="0"/>
                    </a:p>
                  </a:txBody>
                  <a:tcPr marT="45712" marB="45712"/>
                </a:tc>
              </a:tr>
              <a:tr h="0">
                <a:tc>
                  <a:txBody>
                    <a:bodyPr/>
                    <a:lstStyle/>
                    <a:p>
                      <a:r>
                        <a:rPr lang="en-US" sz="1600" dirty="0" smtClean="0"/>
                        <a:t>11-18-1860</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smtClean="0"/>
                        <a:t>Nov. 2</a:t>
                      </a:r>
                      <a:r>
                        <a:rPr lang="en-US" sz="1600" baseline="30000" dirty="0" smtClean="0"/>
                        <a:t>nd</a:t>
                      </a:r>
                      <a:r>
                        <a:rPr lang="en-US" sz="1600" dirty="0" smtClean="0"/>
                        <a:t> </a:t>
                      </a:r>
                      <a:r>
                        <a:rPr lang="en-US" sz="1600" dirty="0" err="1" smtClean="0"/>
                        <a:t>telecon</a:t>
                      </a:r>
                      <a:r>
                        <a:rPr lang="en-US" sz="1600" dirty="0" smtClean="0"/>
                        <a:t> minutes </a:t>
                      </a:r>
                      <a:endParaRPr lang="en-US" sz="1600" dirty="0"/>
                    </a:p>
                  </a:txBody>
                  <a:tcPr marT="45712" marB="45712"/>
                </a:tc>
                <a:tc>
                  <a:txBody>
                    <a:bodyPr/>
                    <a:lstStyle/>
                    <a:p>
                      <a:r>
                        <a:rPr lang="en-US" sz="1600" dirty="0" err="1" smtClean="0"/>
                        <a:t>Telecon</a:t>
                      </a:r>
                      <a:r>
                        <a:rPr lang="en-US" sz="1600" baseline="0" dirty="0" smtClean="0"/>
                        <a:t> minutes</a:t>
                      </a:r>
                      <a:endParaRPr lang="en-US" sz="1600" dirty="0"/>
                    </a:p>
                  </a:txBody>
                  <a:tcPr marT="45712" marB="45712"/>
                </a:tc>
              </a:tr>
              <a:tr h="167632">
                <a:tc>
                  <a:txBody>
                    <a:bodyPr/>
                    <a:lstStyle/>
                    <a:p>
                      <a:r>
                        <a:rPr lang="en-US" sz="1600" dirty="0" smtClean="0"/>
                        <a:t>11-18-1623</a:t>
                      </a:r>
                      <a:endParaRPr lang="en-US" sz="1600" dirty="0"/>
                    </a:p>
                  </a:txBody>
                  <a:tcPr marT="45712" marB="45712"/>
                </a:tc>
                <a:tc>
                  <a:txBody>
                    <a:bodyPr/>
                    <a:lstStyle/>
                    <a:p>
                      <a:r>
                        <a:rPr lang="en-US" sz="1600" dirty="0" smtClean="0"/>
                        <a:t>Qinghua Li</a:t>
                      </a:r>
                      <a:endParaRPr lang="en-US" sz="1600" dirty="0"/>
                    </a:p>
                  </a:txBody>
                  <a:tcPr marT="45712" marB="45712"/>
                </a:tc>
                <a:tc>
                  <a:txBody>
                    <a:bodyPr/>
                    <a:lstStyle/>
                    <a:p>
                      <a:r>
                        <a:rPr lang="en-US" sz="1600" dirty="0" smtClean="0"/>
                        <a:t>Spec text for SC mapping in</a:t>
                      </a:r>
                      <a:r>
                        <a:rPr lang="en-US" sz="1600" baseline="0" dirty="0" smtClean="0"/>
                        <a:t> secure mode</a:t>
                      </a:r>
                      <a:endParaRPr lang="en-US" sz="1600" dirty="0"/>
                    </a:p>
                  </a:txBody>
                  <a:tcPr marT="45712" marB="45712"/>
                </a:tc>
                <a:tc>
                  <a:txBody>
                    <a:bodyPr/>
                    <a:lstStyle/>
                    <a:p>
                      <a:r>
                        <a:rPr lang="en-US" sz="1600" dirty="0" smtClean="0"/>
                        <a:t>Amendment</a:t>
                      </a:r>
                      <a:r>
                        <a:rPr lang="en-US" sz="1600" baseline="0" dirty="0" smtClean="0"/>
                        <a:t> text</a:t>
                      </a:r>
                      <a:endParaRPr lang="en-US" sz="1600" dirty="0"/>
                    </a:p>
                  </a:txBody>
                  <a:tcPr marT="45712" marB="45712"/>
                </a:tc>
              </a:tr>
              <a:tr h="167632">
                <a:tc>
                  <a:txBody>
                    <a:bodyPr/>
                    <a:lstStyle/>
                    <a:p>
                      <a:r>
                        <a:rPr lang="en-US" sz="1600" dirty="0" smtClean="0"/>
                        <a:t>11-18-1728</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CC28</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XDMG</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Comment</a:t>
                      </a:r>
                      <a:r>
                        <a:rPr lang="en-US" sz="1600" kern="1200" baseline="0" dirty="0" smtClean="0">
                          <a:solidFill>
                            <a:schemeClr val="dk1"/>
                          </a:solidFill>
                          <a:effectLst/>
                          <a:latin typeface="+mn-lt"/>
                          <a:ea typeface="+mn-ea"/>
                          <a:cs typeface="+mn-cs"/>
                        </a:rPr>
                        <a:t> r</a:t>
                      </a:r>
                      <a:r>
                        <a:rPr lang="en-US" sz="1600" kern="1200" dirty="0" smtClean="0">
                          <a:solidFill>
                            <a:schemeClr val="dk1"/>
                          </a:solidFill>
                          <a:effectLst/>
                          <a:latin typeface="+mn-lt"/>
                          <a:ea typeface="+mn-ea"/>
                          <a:cs typeface="+mn-cs"/>
                        </a:rPr>
                        <a:t>esolution</a:t>
                      </a:r>
                      <a:endParaRPr lang="en-US" sz="1600" dirty="0"/>
                    </a:p>
                  </a:txBody>
                  <a:tcPr marT="45712" marB="45712"/>
                </a:tc>
                <a:tc>
                  <a:txBody>
                    <a:bodyPr/>
                    <a:lstStyle/>
                    <a:p>
                      <a:r>
                        <a:rPr lang="en-US" sz="1600" dirty="0" smtClean="0"/>
                        <a:t>CR</a:t>
                      </a:r>
                      <a:endParaRPr lang="en-US" sz="1600" dirty="0"/>
                    </a:p>
                  </a:txBody>
                  <a:tcPr marT="45712" marB="45712"/>
                </a:tc>
              </a:tr>
              <a:tr h="167632">
                <a:tc>
                  <a:txBody>
                    <a:bodyPr/>
                    <a:lstStyle/>
                    <a:p>
                      <a:r>
                        <a:rPr lang="en-US" sz="1600" dirty="0" smtClean="0"/>
                        <a:t>11-18-1741</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CC28 CR</a:t>
                      </a:r>
                      <a:r>
                        <a:rPr lang="en-US" sz="1600" baseline="0" dirty="0" smtClean="0"/>
                        <a:t> </a:t>
                      </a:r>
                      <a:r>
                        <a:rPr lang="en-US" sz="1600" baseline="0" dirty="0" err="1" smtClean="0"/>
                        <a:t>VHTz</a:t>
                      </a:r>
                      <a:r>
                        <a:rPr lang="en-US" sz="1600" baseline="0" dirty="0" smtClean="0"/>
                        <a:t> Protocol rewrite</a:t>
                      </a:r>
                      <a:endParaRPr lang="en-US" sz="1600" dirty="0" smtClean="0"/>
                    </a:p>
                  </a:txBody>
                  <a:tcPr marT="45712" marB="45712"/>
                </a:tc>
                <a:tc>
                  <a:txBody>
                    <a:bodyPr/>
                    <a:lstStyle/>
                    <a:p>
                      <a:r>
                        <a:rPr lang="en-US" sz="1600" dirty="0" smtClean="0"/>
                        <a:t>CR</a:t>
                      </a:r>
                      <a:endParaRPr lang="en-US" sz="1600" dirty="0"/>
                    </a:p>
                  </a:txBody>
                  <a:tcPr marT="45712" marB="45712"/>
                </a:tc>
              </a:tr>
              <a:tr h="0">
                <a:tc>
                  <a:txBody>
                    <a:bodyPr/>
                    <a:lstStyle/>
                    <a:p>
                      <a:r>
                        <a:rPr lang="en-US" sz="1600" dirty="0" smtClean="0"/>
                        <a:t>11-18-1742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CC28</a:t>
                      </a:r>
                      <a:r>
                        <a:rPr lang="en-US" sz="1600" baseline="0" dirty="0" smtClean="0"/>
                        <a:t> CR </a:t>
                      </a:r>
                      <a:r>
                        <a:rPr lang="en-US" sz="1600" baseline="0" dirty="0" err="1" smtClean="0"/>
                        <a:t>HEz</a:t>
                      </a:r>
                      <a:r>
                        <a:rPr lang="en-US" sz="1600" baseline="0" dirty="0" smtClean="0"/>
                        <a:t> Protocol rewrite</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CR</a:t>
                      </a:r>
                      <a:endParaRPr lang="en-US" sz="1600" dirty="0" smtClean="0"/>
                    </a:p>
                  </a:txBody>
                  <a:tcPr marT="45712" marB="45712"/>
                </a:tc>
              </a:tr>
              <a:tr h="0">
                <a:tc>
                  <a:txBody>
                    <a:bodyPr/>
                    <a:lstStyle/>
                    <a:p>
                      <a:r>
                        <a:rPr lang="en-US" sz="1600" dirty="0" smtClean="0"/>
                        <a:t>11-18-1818</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endParaRPr lang="en-US" sz="1600" dirty="0"/>
                    </a:p>
                  </a:txBody>
                  <a:tcPr marT="45712" marB="45712"/>
                </a:tc>
                <a:tc>
                  <a:txBody>
                    <a:bodyPr/>
                    <a:lstStyle/>
                    <a:p>
                      <a:r>
                        <a:rPr lang="en-US" sz="1600" dirty="0" smtClean="0"/>
                        <a:t>Ranging NDP-A Amendment Text</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a:t>
                      </a:r>
                      <a:r>
                        <a:rPr lang="en-US" sz="1600" baseline="0" dirty="0" smtClean="0"/>
                        <a:t> text</a:t>
                      </a:r>
                      <a:endParaRPr lang="en-US" sz="1600" dirty="0" smtClean="0"/>
                    </a:p>
                  </a:txBody>
                  <a:tcPr marT="45712" marB="45712"/>
                </a:tc>
              </a:tr>
              <a:tr h="0">
                <a:tc>
                  <a:txBody>
                    <a:bodyPr/>
                    <a:lstStyle/>
                    <a:p>
                      <a:r>
                        <a:rPr lang="en-US" sz="1600" dirty="0" smtClean="0"/>
                        <a:t>11-18-1909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Jiang</a:t>
                      </a:r>
                      <a:endParaRPr lang="en-US" sz="1600" dirty="0" smtClean="0"/>
                    </a:p>
                  </a:txBody>
                  <a:tcPr marT="45712" marB="45712"/>
                </a:tc>
                <a:tc>
                  <a:txBody>
                    <a:bodyPr/>
                    <a:lstStyle/>
                    <a:p>
                      <a:r>
                        <a:rPr lang="en-US" sz="1600" dirty="0" smtClean="0"/>
                        <a:t>CR for PHY related topics</a:t>
                      </a:r>
                      <a:endParaRPr lang="en-US" sz="1600" dirty="0"/>
                    </a:p>
                  </a:txBody>
                  <a:tcPr marT="45712" marB="45712"/>
                </a:tc>
                <a:tc>
                  <a:txBody>
                    <a:bodyPr/>
                    <a:lstStyle/>
                    <a:p>
                      <a:r>
                        <a:rPr lang="en-US" sz="1600" dirty="0" smtClean="0"/>
                        <a:t>CR</a:t>
                      </a:r>
                      <a:endParaRPr lang="en-US" sz="1600" dirty="0"/>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54176610"/>
              </p:ext>
            </p:extLst>
          </p:nvPr>
        </p:nvGraphicFramePr>
        <p:xfrm>
          <a:off x="911424" y="1772816"/>
          <a:ext cx="10478360" cy="3992704"/>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167632">
                <a:tc>
                  <a:txBody>
                    <a:bodyPr/>
                    <a:lstStyle/>
                    <a:p>
                      <a:pPr marL="0" algn="l" defTabSz="914400" rtl="0" eaLnBrk="1" latinLnBrk="0" hangingPunct="1"/>
                      <a:r>
                        <a:rPr lang="en-US" sz="1600" strike="noStrike" kern="1200" dirty="0" smtClean="0">
                          <a:solidFill>
                            <a:schemeClr val="dk1"/>
                          </a:solidFill>
                          <a:latin typeface="+mn-lt"/>
                          <a:ea typeface="+mn-ea"/>
                          <a:cs typeface="+mn-cs"/>
                        </a:rPr>
                        <a:t>11-18-1929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Debshis</a:t>
                      </a:r>
                      <a:r>
                        <a:rPr lang="en-US" sz="1600" strike="noStrike" kern="1200" dirty="0" smtClean="0">
                          <a:solidFill>
                            <a:schemeClr val="dk1"/>
                          </a:solidFill>
                          <a:latin typeface="+mn-lt"/>
                          <a:ea typeface="+mn-ea"/>
                          <a:cs typeface="+mn-cs"/>
                        </a:rPr>
                        <a:t> Dash</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CR for FTM overview</a:t>
                      </a:r>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CR</a:t>
                      </a:r>
                    </a:p>
                  </a:txBody>
                  <a:tcPr marT="45712" marB="45712"/>
                </a:tc>
              </a:tr>
              <a:tr h="167632">
                <a:tc>
                  <a:txBody>
                    <a:bodyPr/>
                    <a:lstStyle/>
                    <a:p>
                      <a:r>
                        <a:rPr lang="en-US" sz="1600" dirty="0" smtClean="0"/>
                        <a:t>11-18-1936</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CR for</a:t>
                      </a:r>
                      <a:r>
                        <a:rPr lang="en-US" sz="1600" baseline="0" dirty="0" smtClean="0"/>
                        <a:t> Passive Location</a:t>
                      </a:r>
                      <a:endParaRPr lang="en-US" sz="1600" dirty="0"/>
                    </a:p>
                  </a:txBody>
                  <a:tcPr marT="45712" marB="45712"/>
                </a:tc>
                <a:tc>
                  <a:txBody>
                    <a:bodyPr/>
                    <a:lstStyle/>
                    <a:p>
                      <a:r>
                        <a:rPr lang="en-US" sz="1600" dirty="0" smtClean="0"/>
                        <a:t>CR</a:t>
                      </a:r>
                      <a:endParaRPr lang="en-US" sz="1600" dirty="0"/>
                    </a:p>
                  </a:txBody>
                  <a:tcPr marT="45712" marB="45712"/>
                </a:tc>
              </a:tr>
              <a:tr h="246440">
                <a:tc>
                  <a:txBody>
                    <a:bodyPr/>
                    <a:lstStyle/>
                    <a:p>
                      <a:r>
                        <a:rPr lang="en-US" sz="1600" dirty="0" smtClean="0"/>
                        <a:t>11-18-1949</a:t>
                      </a:r>
                      <a:endParaRPr lang="en-US" sz="1600" dirty="0"/>
                    </a:p>
                  </a:txBody>
                  <a:tcPr marT="45712" marB="45712"/>
                </a:tc>
                <a:tc>
                  <a:txBody>
                    <a:bodyPr/>
                    <a:lstStyle/>
                    <a:p>
                      <a:r>
                        <a:rPr lang="en-US" sz="1600" dirty="0" err="1" smtClean="0"/>
                        <a:t>Chitto</a:t>
                      </a:r>
                      <a:r>
                        <a:rPr lang="en-US" sz="1600" dirty="0" smtClean="0"/>
                        <a:t> Ghosh</a:t>
                      </a:r>
                      <a:endParaRPr lang="en-US" sz="1600" dirty="0"/>
                    </a:p>
                  </a:txBody>
                  <a:tcPr marT="45712" marB="45712"/>
                </a:tc>
                <a:tc>
                  <a:txBody>
                    <a:bodyPr/>
                    <a:lstStyle/>
                    <a:p>
                      <a:r>
                        <a:rPr lang="en-US" sz="1600" dirty="0" smtClean="0"/>
                        <a:t>PICS Section</a:t>
                      </a:r>
                      <a:endParaRPr lang="en-US" sz="1600" dirty="0"/>
                    </a:p>
                  </a:txBody>
                  <a:tcPr marT="45712" marB="45712"/>
                </a:tc>
                <a:tc>
                  <a:txBody>
                    <a:bodyPr/>
                    <a:lstStyle/>
                    <a:p>
                      <a:r>
                        <a:rPr lang="en-US" sz="1600" smtClean="0"/>
                        <a:t>Amendment text</a:t>
                      </a:r>
                      <a:endParaRPr lang="en-US" sz="1600" dirty="0"/>
                    </a:p>
                  </a:txBody>
                  <a:tcPr marT="45712" marB="45712"/>
                </a:tc>
              </a:tr>
              <a:tr h="167632">
                <a:tc>
                  <a:txBody>
                    <a:bodyPr/>
                    <a:lstStyle/>
                    <a:p>
                      <a:r>
                        <a:rPr lang="en-US" sz="1600" dirty="0" smtClean="0"/>
                        <a:t>11-18-1845</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CC28-AOA-definition-CIDs</a:t>
                      </a:r>
                      <a:endParaRPr lang="en-US" sz="1600" dirty="0"/>
                    </a:p>
                  </a:txBody>
                  <a:tcPr marT="45712" marB="45712"/>
                </a:tc>
                <a:tc>
                  <a:txBody>
                    <a:bodyPr/>
                    <a:lstStyle/>
                    <a:p>
                      <a:r>
                        <a:rPr lang="en-US" sz="1600" dirty="0" smtClean="0"/>
                        <a:t>CR</a:t>
                      </a:r>
                      <a:endParaRPr lang="en-US" sz="1600" dirty="0"/>
                    </a:p>
                  </a:txBody>
                  <a:tcPr marT="45712" marB="45712"/>
                </a:tc>
              </a:tr>
              <a:tr h="0">
                <a:tc>
                  <a:txBody>
                    <a:bodyPr/>
                    <a:lstStyle/>
                    <a:p>
                      <a:r>
                        <a:rPr lang="en-US" sz="1600" dirty="0" smtClean="0"/>
                        <a:t>11-18-539</a:t>
                      </a:r>
                      <a:endParaRPr lang="en-US" sz="1600" dirty="0"/>
                    </a:p>
                  </a:txBody>
                  <a:tcPr marT="45712" marB="45712"/>
                </a:tc>
                <a:tc>
                  <a:txBody>
                    <a:bodyPr/>
                    <a:lstStyle/>
                    <a:p>
                      <a:r>
                        <a:rPr lang="en-US" sz="1600" dirty="0" smtClean="0"/>
                        <a:t>Feng Jiang</a:t>
                      </a:r>
                      <a:endParaRPr lang="en-US" sz="1600" dirty="0"/>
                    </a:p>
                  </a:txBody>
                  <a:tcPr marT="45712" marB="45712"/>
                </a:tc>
                <a:tc>
                  <a:txBody>
                    <a:bodyPr/>
                    <a:lstStyle/>
                    <a:p>
                      <a:r>
                        <a:rPr lang="en-US" sz="1600" kern="1200" dirty="0" smtClean="0">
                          <a:solidFill>
                            <a:schemeClr val="dk1"/>
                          </a:solidFill>
                          <a:effectLst/>
                          <a:latin typeface="+mn-lt"/>
                          <a:ea typeface="+mn-ea"/>
                          <a:cs typeface="+mn-cs"/>
                        </a:rPr>
                        <a:t>Existence Indication of Attacker or Jammer in LMR</a:t>
                      </a:r>
                      <a:endParaRPr lang="en-US" sz="1600" dirty="0"/>
                    </a:p>
                  </a:txBody>
                  <a:tcPr marT="45712" marB="45712"/>
                </a:tc>
                <a:tc>
                  <a:txBody>
                    <a:bodyPr/>
                    <a:lstStyle/>
                    <a:p>
                      <a:r>
                        <a:rPr lang="en-US" sz="1600" dirty="0" smtClean="0"/>
                        <a:t>Technical</a:t>
                      </a:r>
                    </a:p>
                  </a:txBody>
                  <a:tcPr marT="45712" marB="45712"/>
                </a:tc>
              </a:tr>
              <a:tr h="167632">
                <a:tc>
                  <a:txBody>
                    <a:bodyPr/>
                    <a:lstStyle/>
                    <a:p>
                      <a:r>
                        <a:rPr lang="en-US" sz="1600" dirty="0" smtClean="0"/>
                        <a:t>11-18-1998</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Resolution</a:t>
                      </a:r>
                      <a:r>
                        <a:rPr lang="en-US" sz="1600" baseline="0" dirty="0" smtClean="0"/>
                        <a:t> for </a:t>
                      </a:r>
                      <a:r>
                        <a:rPr lang="en-US" sz="1600" dirty="0" smtClean="0"/>
                        <a:t>CIDs 1, 195, 196 and 525</a:t>
                      </a:r>
                      <a:endParaRPr lang="en-US" sz="1600" dirty="0"/>
                    </a:p>
                  </a:txBody>
                  <a:tcPr marT="45712" marB="45712"/>
                </a:tc>
                <a:tc>
                  <a:txBody>
                    <a:bodyPr/>
                    <a:lstStyle/>
                    <a:p>
                      <a:r>
                        <a:rPr lang="en-US" sz="1600" dirty="0" smtClean="0"/>
                        <a:t>CR</a:t>
                      </a:r>
                      <a:endParaRPr lang="en-US" sz="1600" dirty="0"/>
                    </a:p>
                  </a:txBody>
                  <a:tcPr marT="45712" marB="45712"/>
                </a:tc>
              </a:tr>
              <a:tr h="167632">
                <a:tc>
                  <a:txBody>
                    <a:bodyPr/>
                    <a:lstStyle/>
                    <a:p>
                      <a:r>
                        <a:rPr lang="en-US" sz="1600" dirty="0" smtClean="0"/>
                        <a:t>11-18-2003</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Secure TOF supported</a:t>
                      </a:r>
                      <a:endParaRPr lang="en-US" sz="1600" dirty="0"/>
                    </a:p>
                  </a:txBody>
                  <a:tcPr marT="45712" marB="45712"/>
                </a:tc>
                <a:tc>
                  <a:txBody>
                    <a:bodyPr/>
                    <a:lstStyle/>
                    <a:p>
                      <a:r>
                        <a:rPr lang="en-US" sz="1600" dirty="0" smtClean="0"/>
                        <a:t>CR</a:t>
                      </a:r>
                      <a:endParaRPr lang="en-US" sz="1600" dirty="0"/>
                    </a:p>
                  </a:txBody>
                  <a:tcPr marT="45712" marB="45712"/>
                </a:tc>
              </a:tr>
              <a:tr h="0">
                <a:tc>
                  <a:txBody>
                    <a:bodyPr/>
                    <a:lstStyle/>
                    <a:p>
                      <a:r>
                        <a:rPr lang="en-US" sz="1600" dirty="0" smtClean="0"/>
                        <a:t>11-18-1781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Yongho Seok</a:t>
                      </a:r>
                      <a:endParaRPr lang="en-US" sz="1600" dirty="0" smtClean="0"/>
                    </a:p>
                  </a:txBody>
                  <a:tcPr marT="45712" marB="45712"/>
                </a:tc>
                <a:tc>
                  <a:txBody>
                    <a:bodyPr/>
                    <a:lstStyle/>
                    <a:p>
                      <a:r>
                        <a:rPr lang="en-US" sz="1600" dirty="0" smtClean="0"/>
                        <a:t>CC28 CR Secure Non-TB Ranging Measurement Exchange Protocol</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CR</a:t>
                      </a:r>
                      <a:endParaRPr lang="en-US" sz="1600" dirty="0" smtClean="0"/>
                    </a:p>
                  </a:txBody>
                  <a:tcPr marT="45712" marB="45712"/>
                </a:tc>
              </a:tr>
              <a:tr h="0">
                <a:tc>
                  <a:txBody>
                    <a:bodyPr/>
                    <a:lstStyle/>
                    <a:p>
                      <a:r>
                        <a:rPr lang="en-US" sz="1600" dirty="0" smtClean="0"/>
                        <a:t>11-18-1984</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Qi Wang</a:t>
                      </a:r>
                      <a:endParaRPr lang="en-US" sz="1600" dirty="0"/>
                    </a:p>
                  </a:txBody>
                  <a:tcPr marT="45712" marB="45712"/>
                </a:tc>
                <a:tc>
                  <a:txBody>
                    <a:bodyPr/>
                    <a:lstStyle/>
                    <a:p>
                      <a:r>
                        <a:rPr lang="en-US" sz="1600" dirty="0" smtClean="0"/>
                        <a:t>EVM negotiation for NDP ranging packets</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endParaRPr lang="en-US" sz="1600" dirty="0" smtClean="0"/>
                    </a:p>
                  </a:txBody>
                  <a:tcPr marT="45712" marB="45712"/>
                </a:tc>
              </a:tr>
              <a:tr h="0">
                <a:tc>
                  <a:txBody>
                    <a:bodyPr/>
                    <a:lstStyle/>
                    <a:p>
                      <a:r>
                        <a:rPr lang="en-US" sz="1600" dirty="0" smtClean="0"/>
                        <a:t>11-18-1986</a:t>
                      </a:r>
                      <a:endParaRPr lang="en-US" sz="1600" dirty="0"/>
                    </a:p>
                  </a:txBody>
                  <a:tcPr marT="45712" marB="45712"/>
                </a:tc>
                <a:tc>
                  <a:txBody>
                    <a:bodyPr/>
                    <a:lstStyle/>
                    <a:p>
                      <a:r>
                        <a:rPr lang="en-US" sz="1600" dirty="0" smtClean="0"/>
                        <a:t>Qi Wang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NTB ranging flow control power save</a:t>
                      </a:r>
                      <a:endParaRPr lang="en-US" sz="18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r>
            </a:tbl>
          </a:graphicData>
        </a:graphic>
      </p:graphicFrame>
    </p:spTree>
    <p:extLst>
      <p:ext uri="{BB962C8B-B14F-4D97-AF65-F5344CB8AC3E}">
        <p14:creationId xmlns:p14="http://schemas.microsoft.com/office/powerpoint/2010/main" val="2729609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47954029"/>
              </p:ext>
            </p:extLst>
          </p:nvPr>
        </p:nvGraphicFramePr>
        <p:xfrm>
          <a:off x="906562" y="1751014"/>
          <a:ext cx="10478360" cy="3413616"/>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r>
                        <a:rPr lang="en-US" sz="1600" dirty="0" smtClean="0"/>
                        <a:t>11-18-2005</a:t>
                      </a:r>
                      <a:endParaRPr lang="en-US" sz="1600" dirty="0"/>
                    </a:p>
                  </a:txBody>
                  <a:tcPr marT="45712" marB="45712"/>
                </a:tc>
                <a:tc>
                  <a:txBody>
                    <a:bodyPr/>
                    <a:lstStyle/>
                    <a:p>
                      <a:r>
                        <a:rPr lang="en-US" sz="1600" dirty="0" smtClean="0"/>
                        <a:t>Das Dibakar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TB</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Ranging group related scheduling</a:t>
                      </a:r>
                    </a:p>
                  </a:txBody>
                  <a:tcPr marT="45712" marB="45712"/>
                </a:tc>
                <a:tc>
                  <a:txBody>
                    <a:bodyPr/>
                    <a:lstStyle/>
                    <a:p>
                      <a:r>
                        <a:rPr lang="en-US" sz="1600" dirty="0" smtClean="0"/>
                        <a:t>CR</a:t>
                      </a:r>
                      <a:endParaRPr lang="en-US" sz="1600" dirty="0"/>
                    </a:p>
                  </a:txBody>
                  <a:tcPr marT="45712" marB="45712"/>
                </a:tc>
              </a:tr>
              <a:tr h="246440">
                <a:tc>
                  <a:txBody>
                    <a:bodyPr/>
                    <a:lstStyle/>
                    <a:p>
                      <a:r>
                        <a:rPr lang="en-US" sz="1600" dirty="0" smtClean="0"/>
                        <a:t>11-18-1805</a:t>
                      </a:r>
                      <a:endParaRPr lang="en-US" sz="1600" dirty="0"/>
                    </a:p>
                  </a:txBody>
                  <a:tcPr marT="45712" marB="45712"/>
                </a:tc>
                <a:tc>
                  <a:txBody>
                    <a:bodyPr/>
                    <a:lstStyle/>
                    <a:p>
                      <a:r>
                        <a:rPr lang="en-US" sz="1600" dirty="0" smtClean="0"/>
                        <a:t>Das Dibakar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CR Trigger frame format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CR</a:t>
                      </a:r>
                    </a:p>
                  </a:txBody>
                  <a:tcPr marT="45712" marB="45712"/>
                </a:tc>
              </a:tr>
              <a:tr h="167632">
                <a:tc>
                  <a:txBody>
                    <a:bodyPr/>
                    <a:lstStyle/>
                    <a:p>
                      <a:r>
                        <a:rPr lang="en-US" sz="1600" kern="1200" dirty="0" smtClean="0">
                          <a:solidFill>
                            <a:schemeClr val="dk1"/>
                          </a:solidFill>
                          <a:effectLst/>
                          <a:latin typeface="+mn-lt"/>
                          <a:ea typeface="+mn-ea"/>
                          <a:cs typeface="+mn-cs"/>
                        </a:rPr>
                        <a:t>11-18-2004</a:t>
                      </a:r>
                      <a:endParaRPr lang="en-US" sz="1600" dirty="0"/>
                    </a:p>
                  </a:txBody>
                  <a:tcPr marT="45712" marB="45712"/>
                </a:tc>
                <a:tc>
                  <a:txBody>
                    <a:bodyPr/>
                    <a:lstStyle/>
                    <a:p>
                      <a:r>
                        <a:rPr lang="en-US" sz="1600" dirty="0" smtClean="0"/>
                        <a:t>Das Dibakar</a:t>
                      </a:r>
                      <a:endParaRPr lang="en-US" sz="1600" dirty="0"/>
                    </a:p>
                  </a:txBody>
                  <a:tcPr marT="45712" marB="45712"/>
                </a:tc>
                <a:tc>
                  <a:txBody>
                    <a:bodyPr/>
                    <a:lstStyle/>
                    <a:p>
                      <a:r>
                        <a:rPr lang="en-US" sz="1600" kern="1200" dirty="0" smtClean="0">
                          <a:solidFill>
                            <a:schemeClr val="dk1"/>
                          </a:solidFill>
                          <a:effectLst/>
                          <a:latin typeface="+mn-lt"/>
                          <a:ea typeface="+mn-ea"/>
                          <a:cs typeface="+mn-cs"/>
                        </a:rPr>
                        <a:t>Amendment text </a:t>
                      </a:r>
                      <a:r>
                        <a:rPr lang="en-US" sz="1600" kern="1200" dirty="0" smtClean="0">
                          <a:solidFill>
                            <a:schemeClr val="dk1"/>
                          </a:solidFill>
                          <a:effectLst/>
                          <a:latin typeface="+mn-lt"/>
                          <a:ea typeface="+mn-ea"/>
                          <a:cs typeface="+mn-cs"/>
                        </a:rPr>
                        <a:t>TB Ranging</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Availability</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Window</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frame</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format</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11-18-1996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endParaRPr lang="en-US" sz="1600" dirty="0" smtClean="0"/>
                    </a:p>
                  </a:txBody>
                  <a:tcPr marT="45712" marB="45712"/>
                </a:tc>
                <a:tc>
                  <a:txBody>
                    <a:bodyPr/>
                    <a:lstStyle/>
                    <a:p>
                      <a:r>
                        <a:rPr lang="en-US" sz="1600" dirty="0" smtClean="0"/>
                        <a:t>Phase roll based TOA</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endParaRPr lang="en-US" sz="1600" dirty="0" smtClean="0"/>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effectLst/>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097299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Bangkok, Thailand</a:t>
            </a:r>
            <a:endParaRPr lang="en-US" altLang="en-US" sz="4400" dirty="0">
              <a:cs typeface="Times New Roman" panose="02020603050405020304" pitchFamily="18" charset="0"/>
            </a:endParaRPr>
          </a:p>
          <a:p>
            <a:pPr algn="ctr">
              <a:lnSpc>
                <a:spcPct val="90000"/>
              </a:lnSpc>
              <a:buFontTx/>
              <a:buNone/>
            </a:pPr>
            <a:r>
              <a:rPr lang="en-US" altLang="en-US" sz="4400" dirty="0" smtClean="0">
                <a:cs typeface="Times New Roman" panose="02020603050405020304" pitchFamily="18" charset="0"/>
              </a:rPr>
              <a:t>Nov.  11</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- 16</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2018</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Contribution material </a:t>
            </a:r>
            <a:r>
              <a:rPr lang="en-US" dirty="0"/>
              <a:t>review order:</a:t>
            </a:r>
          </a:p>
          <a:p>
            <a:pPr lvl="1">
              <a:buFont typeface="Arial" panose="020B0604020202020204" pitchFamily="34" charset="0"/>
              <a:buChar char="•"/>
            </a:pPr>
            <a:r>
              <a:rPr lang="en-US" dirty="0" smtClean="0"/>
              <a:t>Comment </a:t>
            </a:r>
            <a:r>
              <a:rPr lang="en-US" dirty="0" smtClean="0"/>
              <a:t>resolution review.</a:t>
            </a:r>
            <a:endParaRPr lang="en-US" dirty="0"/>
          </a:p>
          <a:p>
            <a:pPr lvl="1">
              <a:buFont typeface="Arial" panose="020B0604020202020204" pitchFamily="34" charset="0"/>
              <a:buChar char="•"/>
            </a:pPr>
            <a:r>
              <a:rPr lang="en-US" dirty="0" smtClean="0"/>
              <a:t>Review </a:t>
            </a:r>
            <a:r>
              <a:rPr lang="en-US" dirty="0"/>
              <a:t>and consider adoption of amendment draft text.</a:t>
            </a:r>
          </a:p>
          <a:p>
            <a:pPr lvl="1">
              <a:buFont typeface="Arial" panose="020B0604020202020204" pitchFamily="34" charset="0"/>
              <a:buChar char="•"/>
            </a:pPr>
            <a:r>
              <a:rPr lang="en-US" dirty="0"/>
              <a:t>Technical submissions.</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pSp>
        <p:nvGrpSpPr>
          <p:cNvPr id="7" name="Group 6"/>
          <p:cNvGrpSpPr/>
          <p:nvPr/>
        </p:nvGrpSpPr>
        <p:grpSpPr>
          <a:xfrm>
            <a:off x="9912424" y="2338987"/>
            <a:ext cx="1008112" cy="1726756"/>
            <a:chOff x="7164288" y="2386457"/>
            <a:chExt cx="1008112" cy="1726756"/>
          </a:xfrm>
        </p:grpSpPr>
        <p:cxnSp>
          <p:nvCxnSpPr>
            <p:cNvPr id="8" name="Straight Arrow Connector 7"/>
            <p:cNvCxnSpPr>
              <a:stCxn id="9" idx="2"/>
              <a:endCxn id="10"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0" name="TextBox 9"/>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3345843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solidFill>
                  <a:schemeClr val="tx2"/>
                </a:solidFill>
              </a:rPr>
              <a:t>Ad </a:t>
            </a:r>
            <a:r>
              <a:rPr lang="en-US" altLang="en-US" dirty="0" smtClean="0">
                <a:solidFill>
                  <a:schemeClr val="tx2"/>
                </a:solidFill>
              </a:rPr>
              <a:t>Hoc </a:t>
            </a:r>
            <a:r>
              <a:rPr lang="en-US" altLang="en-US" dirty="0" smtClean="0">
                <a:solidFill>
                  <a:schemeClr val="tx2"/>
                </a:solidFill>
              </a:rPr>
              <a:t>Meeting </a:t>
            </a:r>
            <a:r>
              <a:rPr lang="en-US" altLang="en-US" dirty="0">
                <a:solidFill>
                  <a:schemeClr val="tx2"/>
                </a:solidFill>
              </a:rPr>
              <a:t>Slot </a:t>
            </a:r>
            <a:r>
              <a:rPr lang="en-US" altLang="en-US" dirty="0" smtClean="0">
                <a:solidFill>
                  <a:schemeClr val="tx2"/>
                </a:solidFill>
              </a:rPr>
              <a:t>discussion </a:t>
            </a:r>
            <a:r>
              <a:rPr lang="en-US" altLang="en-US" dirty="0">
                <a:solidFill>
                  <a:schemeClr val="tx2"/>
                </a:solidFill>
              </a:rPr>
              <a:t>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smtClean="0"/>
              <a:t>Ad Hoc Agenda setting:</a:t>
            </a:r>
          </a:p>
          <a:p>
            <a:pPr lvl="1" algn="just">
              <a:spcBef>
                <a:spcPct val="20000"/>
              </a:spcBef>
              <a:buFontTx/>
              <a:buChar char="•"/>
            </a:pPr>
            <a:r>
              <a:rPr lang="en-US" altLang="en-US" b="0" dirty="0" smtClean="0"/>
              <a:t>Call </a:t>
            </a:r>
            <a:r>
              <a:rPr lang="en-US" altLang="en-US" b="0" dirty="0"/>
              <a:t>Meeting to Order (1 min)</a:t>
            </a:r>
          </a:p>
          <a:p>
            <a:pPr lvl="1" algn="just">
              <a:spcBef>
                <a:spcPct val="20000"/>
              </a:spcBef>
              <a:buFontTx/>
              <a:buChar char="•"/>
            </a:pPr>
            <a:r>
              <a:rPr lang="en-US" altLang="en-US" b="0" dirty="0"/>
              <a:t>Patent Policy and Logistics (9 min)</a:t>
            </a:r>
          </a:p>
          <a:p>
            <a:pPr lvl="1" algn="just">
              <a:spcBef>
                <a:spcPct val="20000"/>
              </a:spcBef>
              <a:buFontTx/>
              <a:buChar char="•"/>
            </a:pPr>
            <a:r>
              <a:rPr lang="en-US" altLang="en-US" b="0" dirty="0" smtClean="0"/>
              <a:t>Last call for Submission for ad hoc (5 min)</a:t>
            </a:r>
          </a:p>
          <a:p>
            <a:pPr lvl="1" algn="just">
              <a:spcBef>
                <a:spcPct val="20000"/>
              </a:spcBef>
              <a:buFontTx/>
              <a:buChar char="•"/>
            </a:pPr>
            <a:r>
              <a:rPr lang="en-US" altLang="en-US" b="0" dirty="0" smtClean="0"/>
              <a:t>Review process for ad hoc (3min)</a:t>
            </a:r>
          </a:p>
          <a:p>
            <a:pPr lvl="1" algn="just">
              <a:spcBef>
                <a:spcPct val="20000"/>
              </a:spcBef>
              <a:buFontTx/>
              <a:buChar char="•"/>
            </a:pPr>
            <a:r>
              <a:rPr lang="en-US" altLang="en-US" b="0" dirty="0" smtClean="0"/>
              <a:t>Review submissions (as needed)</a:t>
            </a:r>
          </a:p>
          <a:p>
            <a:pPr lvl="1" algn="just">
              <a:spcBef>
                <a:spcPct val="20000"/>
              </a:spcBef>
              <a:buFontTx/>
              <a:buChar char="•"/>
            </a:pPr>
            <a:r>
              <a:rPr lang="en-US" altLang="en-US" sz="1800" b="0" dirty="0" smtClean="0"/>
              <a:t>Review CR data base (5min).</a:t>
            </a:r>
          </a:p>
          <a:p>
            <a:pPr lvl="1" algn="just">
              <a:spcBef>
                <a:spcPct val="20000"/>
              </a:spcBef>
              <a:buFontTx/>
              <a:buChar char="•"/>
            </a:pPr>
            <a:endParaRPr lang="en-US" altLang="en-US" sz="18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471841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a:t>
            </a:r>
            <a:r>
              <a:rPr lang="en-US" dirty="0" smtClean="0"/>
              <a:t>Ad Hoc slot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443556693"/>
              </p:ext>
            </p:extLst>
          </p:nvPr>
        </p:nvGraphicFramePr>
        <p:xfrm>
          <a:off x="839416" y="2060848"/>
          <a:ext cx="10550369" cy="1981768"/>
        </p:xfrm>
        <a:graphic>
          <a:graphicData uri="http://schemas.openxmlformats.org/drawingml/2006/table">
            <a:tbl>
              <a:tblPr firstRow="1" bandRow="1">
                <a:tableStyleId>{21E4AEA4-8DFA-4A89-87EB-49C32662AFE0}</a:tableStyleId>
              </a:tblPr>
              <a:tblGrid>
                <a:gridCol w="1298507"/>
                <a:gridCol w="2028917"/>
                <a:gridCol w="3732245"/>
                <a:gridCol w="2189419"/>
                <a:gridCol w="1301281"/>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11-18-1667</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365752">
                <a:tc>
                  <a:txBody>
                    <a:bodyPr/>
                    <a:lstStyle/>
                    <a:p>
                      <a:r>
                        <a:rPr lang="en-US" sz="1600" dirty="0" smtClean="0"/>
                        <a:t>11-18-1936</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CR for</a:t>
                      </a:r>
                      <a:r>
                        <a:rPr lang="en-US" sz="1600" baseline="0" dirty="0" smtClean="0"/>
                        <a:t> Passive Location</a:t>
                      </a:r>
                      <a:endParaRPr lang="en-US" sz="1600" dirty="0"/>
                    </a:p>
                  </a:txBody>
                  <a:tcPr marT="45712" marB="45712"/>
                </a:tc>
                <a:tc>
                  <a:txBody>
                    <a:bodyPr/>
                    <a:lstStyle/>
                    <a:p>
                      <a:r>
                        <a:rPr lang="en-US" sz="1600" dirty="0" smtClean="0"/>
                        <a:t>Comment</a:t>
                      </a:r>
                      <a:r>
                        <a:rPr lang="en-US" sz="1600" baseline="0" dirty="0" smtClean="0"/>
                        <a:t> resolution</a:t>
                      </a:r>
                      <a:endParaRPr lang="en-US" sz="1600" dirty="0"/>
                    </a:p>
                  </a:txBody>
                  <a:tcPr marT="45712" marB="45712"/>
                </a:tc>
                <a:tc>
                  <a:txBody>
                    <a:bodyPr/>
                    <a:lstStyle/>
                    <a:p>
                      <a:r>
                        <a:rPr lang="en-US" sz="1400" dirty="0" smtClean="0"/>
                        <a:t>45min</a:t>
                      </a:r>
                      <a:endParaRPr lang="en-US" sz="1400" dirty="0"/>
                    </a:p>
                  </a:txBody>
                  <a:tcPr marT="45712" marB="45712"/>
                </a:tc>
              </a:tr>
              <a:tr h="365752">
                <a:tc>
                  <a:txBody>
                    <a:bodyPr/>
                    <a:lstStyle/>
                    <a:p>
                      <a:r>
                        <a:rPr lang="en-US" sz="1600" dirty="0" smtClean="0"/>
                        <a:t>11-18-1909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Jiang</a:t>
                      </a:r>
                    </a:p>
                  </a:txBody>
                  <a:tcPr marT="45712" marB="45712"/>
                </a:tc>
                <a:tc>
                  <a:txBody>
                    <a:bodyPr/>
                    <a:lstStyle/>
                    <a:p>
                      <a:r>
                        <a:rPr lang="en-US" sz="1600" dirty="0" smtClean="0"/>
                        <a:t>CR for PHY related topics</a:t>
                      </a:r>
                      <a:endParaRPr lang="en-US" sz="1600" dirty="0"/>
                    </a:p>
                  </a:txBody>
                  <a:tcPr marT="45712" marB="45712"/>
                </a:tc>
                <a:tc>
                  <a:txBody>
                    <a:bodyPr/>
                    <a:lstStyle/>
                    <a:p>
                      <a:r>
                        <a:rPr lang="en-US" sz="1600" dirty="0" smtClean="0"/>
                        <a:t>Comment</a:t>
                      </a:r>
                      <a:r>
                        <a:rPr lang="en-US" sz="1600" baseline="0" dirty="0" smtClean="0"/>
                        <a:t> resolution</a:t>
                      </a:r>
                      <a:endParaRPr lang="en-US" sz="1600" dirty="0"/>
                    </a:p>
                  </a:txBody>
                  <a:tcPr marT="45712" marB="45712"/>
                </a:tc>
                <a:tc>
                  <a:txBody>
                    <a:bodyPr/>
                    <a:lstStyle/>
                    <a:p>
                      <a:r>
                        <a:rPr lang="en-US" sz="1400" dirty="0" smtClean="0"/>
                        <a:t>25min</a:t>
                      </a:r>
                      <a:endParaRPr lang="en-US" dirty="0"/>
                    </a:p>
                  </a:txBody>
                  <a:tcPr marT="45712" marB="45712"/>
                </a:tc>
              </a:tr>
              <a:tr h="365752">
                <a:tc>
                  <a:txBody>
                    <a:bodyPr/>
                    <a:lstStyle/>
                    <a:p>
                      <a:r>
                        <a:rPr lang="en-US" sz="1600" dirty="0" smtClean="0"/>
                        <a:t>11-18-1818</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endParaRPr lang="en-US" sz="1600" dirty="0"/>
                    </a:p>
                  </a:txBody>
                  <a:tcPr marT="45712" marB="45712"/>
                </a:tc>
                <a:tc>
                  <a:txBody>
                    <a:bodyPr/>
                    <a:lstStyle/>
                    <a:p>
                      <a:r>
                        <a:rPr lang="en-US" sz="1600" dirty="0" smtClean="0"/>
                        <a:t>Ranging NDP-A Amendment Text</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a:t>
                      </a:r>
                      <a:r>
                        <a:rPr lang="en-US" sz="1600" baseline="0" dirty="0" smtClean="0"/>
                        <a:t> text</a:t>
                      </a:r>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35</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min</a:t>
                      </a:r>
                    </a:p>
                  </a:txBody>
                  <a:tcPr marT="45712" marB="45712"/>
                </a:tc>
              </a:tr>
            </a:tbl>
          </a:graphicData>
        </a:graphic>
      </p:graphicFrame>
    </p:spTree>
    <p:extLst>
      <p:ext uri="{BB962C8B-B14F-4D97-AF65-F5344CB8AC3E}">
        <p14:creationId xmlns:p14="http://schemas.microsoft.com/office/powerpoint/2010/main" val="17680020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for ad hoc presentations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For those presenting during the ad hoc, there will be allocated time for motioning during the regular meeting time.</a:t>
            </a:r>
          </a:p>
          <a:p>
            <a:pPr>
              <a:buFont typeface="Arial" panose="020B0604020202020204" pitchFamily="34" charset="0"/>
              <a:buChar char="•"/>
            </a:pPr>
            <a:endParaRPr lang="en-US" b="0" dirty="0"/>
          </a:p>
          <a:p>
            <a:pPr>
              <a:buFont typeface="Arial" panose="020B0604020202020204" pitchFamily="34" charset="0"/>
              <a:buChar char="•"/>
            </a:pPr>
            <a:r>
              <a:rPr lang="en-US" b="0" dirty="0" err="1"/>
              <a:t>Strawpolls</a:t>
            </a:r>
            <a:r>
              <a:rPr lang="en-US" b="0" dirty="0"/>
              <a:t> for CR and amendment text submissions that run during the Mon. AM1 ad hoc meeting slot, and meet a 75% approval will be bundled to single CRs motion and amendment text motion respectively for consideration by </a:t>
            </a:r>
            <a:r>
              <a:rPr lang="en-US" b="0" dirty="0" err="1"/>
              <a:t>TGaz</a:t>
            </a:r>
            <a:r>
              <a:rPr lang="en-US" b="0" dirty="0"/>
              <a:t>.</a:t>
            </a:r>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1122869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6370074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Adjourn</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1070313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Last call for Submission (5 min)</a:t>
            </a:r>
          </a:p>
          <a:p>
            <a:pPr algn="just">
              <a:spcBef>
                <a:spcPct val="20000"/>
              </a:spcBef>
              <a:buFontTx/>
              <a:buChar char="•"/>
            </a:pPr>
            <a:r>
              <a:rPr lang="en-US" altLang="en-US" sz="2000" b="0" dirty="0"/>
              <a:t>Agenda setting and presentation ordering for the week (25 min)</a:t>
            </a:r>
          </a:p>
          <a:p>
            <a:pPr algn="just">
              <a:spcBef>
                <a:spcPct val="20000"/>
              </a:spcBef>
              <a:buFontTx/>
              <a:buChar char="•"/>
            </a:pPr>
            <a:r>
              <a:rPr lang="en-US" altLang="en-US" sz="2000" b="0" dirty="0"/>
              <a:t>Consider previous meeting minutes for </a:t>
            </a:r>
            <a:r>
              <a:rPr lang="en-US" altLang="en-US" sz="2000" b="0" dirty="0" smtClean="0"/>
              <a:t>approval </a:t>
            </a:r>
            <a:r>
              <a:rPr lang="en-US" altLang="en-US" sz="2000" b="0" dirty="0"/>
              <a:t>(5 min)</a:t>
            </a:r>
          </a:p>
          <a:p>
            <a:pPr algn="just">
              <a:spcBef>
                <a:spcPct val="20000"/>
              </a:spcBef>
              <a:buFontTx/>
              <a:buChar char="•"/>
            </a:pPr>
            <a:r>
              <a:rPr lang="en-US" altLang="en-US" sz="2000" b="0" dirty="0"/>
              <a:t>Consider previous </a:t>
            </a:r>
            <a:r>
              <a:rPr lang="en-US" altLang="en-US" sz="2000" b="0" dirty="0" err="1"/>
              <a:t>telecons</a:t>
            </a:r>
            <a:r>
              <a:rPr lang="en-US" altLang="en-US" sz="2000" b="0" dirty="0"/>
              <a:t> minutes for approval (5 min</a:t>
            </a:r>
            <a:r>
              <a:rPr lang="en-US" altLang="en-US" sz="2000" b="0" dirty="0" smtClean="0"/>
              <a:t>)</a:t>
            </a:r>
            <a:endParaRPr lang="en-US" altLang="en-US" sz="2000" b="0" dirty="0"/>
          </a:p>
          <a:p>
            <a:pPr algn="just">
              <a:spcBef>
                <a:spcPct val="20000"/>
              </a:spcBef>
              <a:buFontTx/>
              <a:buChar char="•"/>
            </a:pPr>
            <a:r>
              <a:rPr lang="en-US" altLang="en-US" sz="2000" b="0" dirty="0" smtClean="0"/>
              <a:t>Review plans for the week in view of TG process towards the Jan. 2018 D1.0 publication and Initial WG ballot (10min)</a:t>
            </a:r>
          </a:p>
          <a:p>
            <a:pPr algn="just">
              <a:spcBef>
                <a:spcPct val="20000"/>
              </a:spcBef>
              <a:buFontTx/>
              <a:buChar char="•"/>
            </a:pPr>
            <a:r>
              <a:rPr lang="en-US" altLang="en-US" sz="2000" b="0" dirty="0" smtClean="0"/>
              <a:t>Submission review (as needed)</a:t>
            </a: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562209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758000395"/>
              </p:ext>
            </p:extLst>
          </p:nvPr>
        </p:nvGraphicFramePr>
        <p:xfrm>
          <a:off x="929215" y="1628800"/>
          <a:ext cx="10460568" cy="3687984"/>
        </p:xfrm>
        <a:graphic>
          <a:graphicData uri="http://schemas.openxmlformats.org/drawingml/2006/table">
            <a:tbl>
              <a:tblPr firstRow="1" bandRow="1">
                <a:tableStyleId>{21E4AEA4-8DFA-4A89-87EB-49C32662AFE0}</a:tableStyleId>
              </a:tblPr>
              <a:tblGrid>
                <a:gridCol w="1561279"/>
                <a:gridCol w="1805306"/>
                <a:gridCol w="3736308"/>
                <a:gridCol w="2105984"/>
                <a:gridCol w="1251691"/>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11-18-1667</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Nov 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a:t>
                      </a:r>
                      <a:r>
                        <a:rPr lang="en-US" sz="1600" dirty="0" smtClean="0"/>
                        <a:t>needed (25min)</a:t>
                      </a:r>
                      <a:endParaRPr lang="en-US" sz="16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11-18-1627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Assaf Kasher</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Sep. 2018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365752">
                <a:tc>
                  <a:txBody>
                    <a:bodyPr/>
                    <a:lstStyle/>
                    <a:p>
                      <a:r>
                        <a:rPr lang="en-US" sz="1600" dirty="0" smtClean="0"/>
                        <a:t>11-18-1732</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Oct. 10</a:t>
                      </a:r>
                      <a:r>
                        <a:rPr lang="en-US" sz="1600" baseline="30000" dirty="0" smtClean="0"/>
                        <a:t>th</a:t>
                      </a:r>
                      <a:r>
                        <a:rPr lang="en-US" sz="1600" dirty="0" smtClean="0"/>
                        <a:t> </a:t>
                      </a:r>
                      <a:r>
                        <a:rPr lang="en-US" sz="1600" dirty="0" err="1" smtClean="0"/>
                        <a:t>Telecon</a:t>
                      </a:r>
                      <a:r>
                        <a:rPr lang="en-US" sz="1600" dirty="0" smtClean="0"/>
                        <a:t> minutes</a:t>
                      </a:r>
                      <a:endParaRPr lang="en-US" sz="1600" dirty="0"/>
                    </a:p>
                  </a:txBody>
                  <a:tcPr marT="45712" marB="45712"/>
                </a:tc>
                <a:tc>
                  <a:txBody>
                    <a:bodyPr/>
                    <a:lstStyle/>
                    <a:p>
                      <a:r>
                        <a:rPr lang="en-US" sz="1600" dirty="0" err="1" smtClean="0"/>
                        <a:t>Telecon</a:t>
                      </a:r>
                      <a:r>
                        <a:rPr lang="en-US" sz="1600" dirty="0" smtClean="0"/>
                        <a:t> minutes</a:t>
                      </a:r>
                      <a:endParaRPr lang="en-US" sz="1600" dirty="0"/>
                    </a:p>
                  </a:txBody>
                  <a:tcPr marT="45712" marB="45712"/>
                </a:tc>
                <a:tc>
                  <a:txBody>
                    <a:bodyPr/>
                    <a:lstStyle/>
                    <a:p>
                      <a:r>
                        <a:rPr lang="en-US" sz="1600" dirty="0" smtClean="0"/>
                        <a:t>2 </a:t>
                      </a:r>
                      <a:r>
                        <a:rPr lang="en-US" sz="1600" dirty="0" smtClean="0"/>
                        <a:t>min</a:t>
                      </a:r>
                      <a:endParaRPr lang="en-US" sz="1600" dirty="0"/>
                    </a:p>
                  </a:txBody>
                  <a:tcPr marT="45712" marB="45712"/>
                </a:tc>
              </a:tr>
              <a:tr h="365752">
                <a:tc>
                  <a:txBody>
                    <a:bodyPr/>
                    <a:lstStyle/>
                    <a:p>
                      <a:r>
                        <a:rPr lang="en-US" sz="1600" strike="noStrike" kern="1200" dirty="0" smtClean="0">
                          <a:solidFill>
                            <a:schemeClr val="dk1"/>
                          </a:solidFill>
                          <a:latin typeface="+mn-lt"/>
                          <a:ea typeface="+mn-ea"/>
                          <a:cs typeface="+mn-cs"/>
                        </a:rPr>
                        <a:t>11-18-1860</a:t>
                      </a:r>
                      <a:endParaRPr lang="en-US" sz="1600" strike="noStrike" kern="1200" dirty="0">
                        <a:solidFill>
                          <a:schemeClr val="dk1"/>
                        </a:solidFill>
                        <a:latin typeface="+mn-lt"/>
                        <a:ea typeface="+mn-ea"/>
                        <a:cs typeface="+mn-cs"/>
                      </a:endParaRPr>
                    </a:p>
                  </a:txBody>
                  <a:tcPr marT="45712" marB="45712"/>
                </a:tc>
                <a:tc>
                  <a:txBody>
                    <a:bodyPr/>
                    <a:lstStyle/>
                    <a:p>
                      <a:r>
                        <a:rPr lang="en-US" sz="1600" strike="noStrike" kern="1200" dirty="0" smtClean="0">
                          <a:solidFill>
                            <a:schemeClr val="dk1"/>
                          </a:solidFill>
                          <a:latin typeface="+mn-lt"/>
                          <a:ea typeface="+mn-ea"/>
                          <a:cs typeface="+mn-cs"/>
                        </a:rPr>
                        <a:t>Roy Want</a:t>
                      </a:r>
                      <a:endParaRPr lang="en-US" sz="1600" strike="noStrike" kern="1200" dirty="0">
                        <a:solidFill>
                          <a:schemeClr val="dk1"/>
                        </a:solidFill>
                        <a:latin typeface="+mn-lt"/>
                        <a:ea typeface="+mn-ea"/>
                        <a:cs typeface="+mn-cs"/>
                      </a:endParaRPr>
                    </a:p>
                  </a:txBody>
                  <a:tcPr marT="45712" marB="45712"/>
                </a:tc>
                <a:tc>
                  <a:txBody>
                    <a:bodyPr/>
                    <a:lstStyle/>
                    <a:p>
                      <a:r>
                        <a:rPr lang="en-US" sz="1600" strike="noStrike" kern="1200" dirty="0" smtClean="0">
                          <a:solidFill>
                            <a:schemeClr val="dk1"/>
                          </a:solidFill>
                          <a:latin typeface="+mn-lt"/>
                          <a:ea typeface="+mn-ea"/>
                          <a:cs typeface="+mn-cs"/>
                        </a:rPr>
                        <a:t>Nov. 2</a:t>
                      </a:r>
                      <a:r>
                        <a:rPr lang="en-US" sz="1600" strike="noStrike" kern="1200" baseline="30000" dirty="0" smtClean="0">
                          <a:solidFill>
                            <a:schemeClr val="dk1"/>
                          </a:solidFill>
                          <a:latin typeface="+mn-lt"/>
                          <a:ea typeface="+mn-ea"/>
                          <a:cs typeface="+mn-cs"/>
                        </a:rPr>
                        <a:t>nd</a:t>
                      </a:r>
                      <a:r>
                        <a:rPr lang="en-US" sz="1600" strike="noStrike" kern="1200" dirty="0" smtClean="0">
                          <a:solidFill>
                            <a:schemeClr val="dk1"/>
                          </a:solidFill>
                          <a:latin typeface="+mn-lt"/>
                          <a:ea typeface="+mn-ea"/>
                          <a:cs typeface="+mn-cs"/>
                        </a:rPr>
                        <a:t> </a:t>
                      </a:r>
                      <a:r>
                        <a:rPr lang="en-US" sz="1600" strike="noStrike" kern="1200" dirty="0" err="1" smtClean="0">
                          <a:solidFill>
                            <a:schemeClr val="dk1"/>
                          </a:solidFill>
                          <a:latin typeface="+mn-lt"/>
                          <a:ea typeface="+mn-ea"/>
                          <a:cs typeface="+mn-cs"/>
                        </a:rPr>
                        <a:t>Telecon</a:t>
                      </a:r>
                      <a:r>
                        <a:rPr lang="en-US" sz="1600" strike="noStrike" kern="1200" baseline="0" dirty="0" smtClean="0">
                          <a:solidFill>
                            <a:schemeClr val="dk1"/>
                          </a:solidFill>
                          <a:latin typeface="+mn-lt"/>
                          <a:ea typeface="+mn-ea"/>
                          <a:cs typeface="+mn-cs"/>
                        </a:rPr>
                        <a:t> minutes </a:t>
                      </a:r>
                      <a:endParaRPr lang="en-US" sz="1600" strike="noStrike" kern="1200" dirty="0">
                        <a:solidFill>
                          <a:schemeClr val="dk1"/>
                        </a:solidFill>
                        <a:latin typeface="+mn-lt"/>
                        <a:ea typeface="+mn-ea"/>
                        <a:cs typeface="+mn-cs"/>
                      </a:endParaRPr>
                    </a:p>
                  </a:txBody>
                  <a:tcPr marT="45712" marB="45712"/>
                </a:tc>
                <a:tc>
                  <a:txBody>
                    <a:bodyPr/>
                    <a:lstStyle/>
                    <a:p>
                      <a:r>
                        <a:rPr lang="en-US" sz="1600" strike="noStrike" kern="1200" dirty="0" err="1" smtClean="0">
                          <a:solidFill>
                            <a:schemeClr val="dk1"/>
                          </a:solidFill>
                          <a:latin typeface="+mn-lt"/>
                          <a:ea typeface="+mn-ea"/>
                          <a:cs typeface="+mn-cs"/>
                        </a:rPr>
                        <a:t>Telecon</a:t>
                      </a:r>
                      <a:r>
                        <a:rPr lang="en-US" sz="1600" strike="noStrike" kern="1200" dirty="0" smtClean="0">
                          <a:solidFill>
                            <a:schemeClr val="dk1"/>
                          </a:solidFill>
                          <a:latin typeface="+mn-lt"/>
                          <a:ea typeface="+mn-ea"/>
                          <a:cs typeface="+mn-cs"/>
                        </a:rPr>
                        <a:t> minutes</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3min</a:t>
                      </a:r>
                      <a:endParaRPr lang="en-US" sz="1600" dirty="0"/>
                    </a:p>
                  </a:txBody>
                  <a:tcPr marT="45712" marB="45712"/>
                </a:tc>
              </a:tr>
              <a:tr h="365752">
                <a:tc>
                  <a:txBody>
                    <a:bodyPr/>
                    <a:lstStyle/>
                    <a:p>
                      <a:r>
                        <a:rPr lang="en-US" sz="1600" dirty="0" smtClean="0"/>
                        <a:t>11-18-1623</a:t>
                      </a:r>
                      <a:endParaRPr lang="en-US" sz="1600" dirty="0"/>
                    </a:p>
                  </a:txBody>
                  <a:tcPr marT="45712" marB="45712"/>
                </a:tc>
                <a:tc>
                  <a:txBody>
                    <a:bodyPr/>
                    <a:lstStyle/>
                    <a:p>
                      <a:r>
                        <a:rPr lang="en-US" sz="1600" dirty="0" smtClean="0"/>
                        <a:t>Qinghua Li</a:t>
                      </a:r>
                      <a:endParaRPr lang="en-US" sz="1600" dirty="0"/>
                    </a:p>
                  </a:txBody>
                  <a:tcPr marT="45712" marB="45712"/>
                </a:tc>
                <a:tc>
                  <a:txBody>
                    <a:bodyPr/>
                    <a:lstStyle/>
                    <a:p>
                      <a:r>
                        <a:rPr lang="en-US" sz="1600" dirty="0" smtClean="0"/>
                        <a:t>Spec text for SC mapping in</a:t>
                      </a:r>
                      <a:r>
                        <a:rPr lang="en-US" sz="1600" baseline="0" dirty="0" smtClean="0"/>
                        <a:t> secure mode</a:t>
                      </a:r>
                      <a:endParaRPr lang="en-US" sz="1600" dirty="0"/>
                    </a:p>
                  </a:txBody>
                  <a:tcPr marT="45712" marB="45712"/>
                </a:tc>
                <a:tc>
                  <a:txBody>
                    <a:bodyPr/>
                    <a:lstStyle/>
                    <a:p>
                      <a:r>
                        <a:rPr lang="en-US" sz="1600" dirty="0" smtClean="0"/>
                        <a:t>Amendment</a:t>
                      </a:r>
                      <a:r>
                        <a:rPr lang="en-US" sz="1600" baseline="0" dirty="0" smtClean="0"/>
                        <a: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15min</a:t>
                      </a:r>
                      <a:endParaRPr lang="en-US" sz="1600" strike="noStrike" kern="1200" dirty="0" smtClean="0">
                        <a:solidFill>
                          <a:schemeClr val="dk1"/>
                        </a:solidFill>
                        <a:latin typeface="+mn-lt"/>
                        <a:ea typeface="+mn-ea"/>
                        <a:cs typeface="+mn-cs"/>
                      </a:endParaRPr>
                    </a:p>
                  </a:txBody>
                  <a:tcPr marT="45712" marB="45712"/>
                </a:tc>
              </a:tr>
              <a:tr h="365752">
                <a:tc>
                  <a:txBody>
                    <a:bodyPr/>
                    <a:lstStyle/>
                    <a:p>
                      <a:r>
                        <a:rPr lang="en-US" sz="1600" dirty="0" smtClean="0"/>
                        <a:t>11-18-1728</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CC28</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XDMG</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Comment</a:t>
                      </a:r>
                      <a:r>
                        <a:rPr lang="en-US" sz="1600" kern="1200" baseline="0" dirty="0" smtClean="0">
                          <a:solidFill>
                            <a:schemeClr val="dk1"/>
                          </a:solidFill>
                          <a:effectLst/>
                          <a:latin typeface="+mn-lt"/>
                          <a:ea typeface="+mn-ea"/>
                          <a:cs typeface="+mn-cs"/>
                        </a:rPr>
                        <a:t> r</a:t>
                      </a:r>
                      <a:r>
                        <a:rPr lang="en-US" sz="1600" kern="1200" dirty="0" smtClean="0">
                          <a:solidFill>
                            <a:schemeClr val="dk1"/>
                          </a:solidFill>
                          <a:effectLst/>
                          <a:latin typeface="+mn-lt"/>
                          <a:ea typeface="+mn-ea"/>
                          <a:cs typeface="+mn-cs"/>
                        </a:rPr>
                        <a:t>esolution</a:t>
                      </a:r>
                      <a:endParaRPr lang="en-US" sz="1600" dirty="0"/>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15min</a:t>
                      </a:r>
                      <a:endParaRPr lang="en-US" sz="1600" strike="noStrike" kern="1200" dirty="0" smtClean="0">
                        <a:solidFill>
                          <a:schemeClr val="dk1"/>
                        </a:solidFill>
                        <a:latin typeface="+mn-lt"/>
                        <a:ea typeface="+mn-ea"/>
                        <a:cs typeface="+mn-cs"/>
                      </a:endParaRPr>
                    </a:p>
                  </a:txBody>
                  <a:tcPr marT="45712" marB="45712"/>
                </a:tc>
              </a:tr>
              <a:tr h="365752">
                <a:tc>
                  <a:txBody>
                    <a:bodyPr/>
                    <a:lstStyle/>
                    <a:p>
                      <a:r>
                        <a:rPr lang="en-US" sz="1600" dirty="0" smtClean="0"/>
                        <a:t>11-18-1742</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CC28</a:t>
                      </a:r>
                      <a:r>
                        <a:rPr lang="en-US" sz="1600" baseline="0" dirty="0" smtClean="0"/>
                        <a:t> CR </a:t>
                      </a:r>
                      <a:r>
                        <a:rPr lang="en-US" sz="1600" baseline="0" dirty="0" err="1" smtClean="0"/>
                        <a:t>HEz</a:t>
                      </a:r>
                      <a:r>
                        <a:rPr lang="en-US" sz="1600" baseline="0" dirty="0" smtClean="0"/>
                        <a:t> Protocol rewrite</a:t>
                      </a:r>
                      <a:endParaRPr lang="en-US" sz="1600" dirty="0"/>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25min</a:t>
                      </a:r>
                      <a:endParaRPr lang="en-US" sz="1600" strike="noStrike" kern="1200" dirty="0" smtClean="0">
                        <a:solidFill>
                          <a:schemeClr val="dk1"/>
                        </a:solidFill>
                        <a:latin typeface="+mn-lt"/>
                        <a:ea typeface="+mn-ea"/>
                        <a:cs typeface="+mn-cs"/>
                      </a:endParaRPr>
                    </a:p>
                  </a:txBody>
                  <a:tcPr marT="45712" marB="45712"/>
                </a:tc>
              </a:tr>
              <a:tr h="365752">
                <a:tc>
                  <a:txBody>
                    <a:bodyPr/>
                    <a:lstStyle/>
                    <a:p>
                      <a:r>
                        <a:rPr lang="en-US" sz="1600" dirty="0" smtClean="0"/>
                        <a:t>11-18-1741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r>
                        <a:rPr lang="en-US" sz="1600" dirty="0" smtClean="0"/>
                        <a:t>CC28 CR</a:t>
                      </a:r>
                      <a:r>
                        <a:rPr lang="en-US" sz="1600" baseline="0" dirty="0" smtClean="0"/>
                        <a:t> </a:t>
                      </a:r>
                      <a:r>
                        <a:rPr lang="en-US" sz="1600" baseline="0" dirty="0" err="1" smtClean="0"/>
                        <a:t>VHTz</a:t>
                      </a:r>
                      <a:r>
                        <a:rPr lang="en-US" sz="1600" baseline="0" dirty="0" smtClean="0"/>
                        <a:t> Protocol rewrite</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15min</a:t>
                      </a:r>
                      <a:endParaRPr lang="en-US" sz="16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948436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662334380"/>
              </p:ext>
            </p:extLst>
          </p:nvPr>
        </p:nvGraphicFramePr>
        <p:xfrm>
          <a:off x="929217" y="1628800"/>
          <a:ext cx="9649072" cy="3157625"/>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r>
                        <a:rPr lang="en-US" sz="1600" dirty="0" smtClean="0"/>
                        <a:t>11-18-1909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Jiang</a:t>
                      </a:r>
                    </a:p>
                  </a:txBody>
                  <a:tcPr marT="45712" marB="45712"/>
                </a:tc>
                <a:tc>
                  <a:txBody>
                    <a:bodyPr/>
                    <a:lstStyle/>
                    <a:p>
                      <a:r>
                        <a:rPr lang="en-US" sz="1600" dirty="0" smtClean="0"/>
                        <a:t>CR for PHY related topics</a:t>
                      </a:r>
                      <a:endParaRPr lang="en-US" sz="1600" dirty="0"/>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15min as time permits</a:t>
                      </a:r>
                      <a:endParaRPr lang="en-US" sz="1400" kern="1200" dirty="0" smtClean="0">
                        <a:solidFill>
                          <a:schemeClr val="dk1"/>
                        </a:solidFill>
                        <a:latin typeface="+mn-lt"/>
                        <a:ea typeface="+mn-ea"/>
                        <a:cs typeface="+mn-cs"/>
                      </a:endParaRPr>
                    </a:p>
                  </a:txBody>
                  <a:tcPr marT="45712" marB="45712"/>
                </a:tc>
              </a:tr>
              <a:tr h="0">
                <a:tc>
                  <a:txBody>
                    <a:bodyPr/>
                    <a:lstStyle/>
                    <a:p>
                      <a:r>
                        <a:rPr lang="en-US" sz="1600" dirty="0" smtClean="0"/>
                        <a:t>11-18-1818</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endParaRPr lang="en-US" sz="1600" dirty="0"/>
                    </a:p>
                  </a:txBody>
                  <a:tcPr marT="45712" marB="45712"/>
                </a:tc>
                <a:tc>
                  <a:txBody>
                    <a:bodyPr/>
                    <a:lstStyle/>
                    <a:p>
                      <a:r>
                        <a:rPr lang="en-US" sz="1600" dirty="0" smtClean="0"/>
                        <a:t>Ranging NDP-A Amendment Text</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a:t>
                      </a:r>
                      <a:r>
                        <a:rPr lang="en-US" sz="1600" baseline="0" dirty="0" smtClean="0"/>
                        <a:t> text</a:t>
                      </a:r>
                      <a:endParaRPr lang="en-US" sz="1600" dirty="0" smtClean="0"/>
                    </a:p>
                  </a:txBody>
                  <a:tcPr marT="45712" marB="45712"/>
                </a:tc>
                <a:tc>
                  <a:txBody>
                    <a:bodyPr/>
                    <a:lstStyle/>
                    <a:p>
                      <a:r>
                        <a:rPr lang="en-US" sz="1400" smtClean="0"/>
                        <a:t>30min </a:t>
                      </a:r>
                      <a:r>
                        <a:rPr lang="en-US" sz="1400" dirty="0" smtClean="0"/>
                        <a:t>as time permits</a:t>
                      </a:r>
                      <a:endParaRPr lang="en-US" sz="1400" dirty="0"/>
                    </a:p>
                  </a:txBody>
                  <a:tcPr marT="45712" marB="45712"/>
                </a:tc>
              </a:tr>
              <a:tr h="463283">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34746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23164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bl>
          </a:graphicData>
        </a:graphic>
      </p:graphicFrame>
    </p:spTree>
    <p:extLst>
      <p:ext uri="{BB962C8B-B14F-4D97-AF65-F5344CB8AC3E}">
        <p14:creationId xmlns:p14="http://schemas.microsoft.com/office/powerpoint/2010/main" val="28926096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11-18/1627 </a:t>
            </a:r>
            <a:r>
              <a:rPr lang="en-US" b="0" dirty="0"/>
              <a:t>“</a:t>
            </a:r>
            <a:r>
              <a:rPr lang="en-US" dirty="0"/>
              <a:t>meeting minutes </a:t>
            </a:r>
            <a:r>
              <a:rPr lang="en-US" dirty="0" smtClean="0"/>
              <a:t>Sep. 2018</a:t>
            </a:r>
            <a:r>
              <a:rPr lang="en-US" b="0" dirty="0"/>
              <a:t>” posted to Mentor on </a:t>
            </a:r>
            <a:r>
              <a:rPr lang="en-US" b="0" dirty="0" smtClean="0"/>
              <a:t>Sep. 25</a:t>
            </a:r>
            <a:r>
              <a:rPr lang="en-US" b="0" baseline="30000" dirty="0" smtClean="0"/>
              <a:t>th</a:t>
            </a:r>
            <a:r>
              <a:rPr lang="en-US" b="0" dirty="0" smtClean="0"/>
              <a:t> 2018</a:t>
            </a:r>
            <a:r>
              <a:rPr lang="en-US" b="0" dirty="0"/>
              <a:t>. </a:t>
            </a:r>
          </a:p>
          <a:p>
            <a:endParaRPr lang="en-US" dirty="0"/>
          </a:p>
          <a:p>
            <a:r>
              <a:rPr lang="en-US" dirty="0"/>
              <a:t>Motion:</a:t>
            </a:r>
          </a:p>
          <a:p>
            <a:pPr marL="0" indent="0"/>
            <a:r>
              <a:rPr lang="en-US" b="0" dirty="0"/>
              <a:t>Move to approve document </a:t>
            </a:r>
            <a:r>
              <a:rPr lang="en-US" b="0" dirty="0" smtClean="0"/>
              <a:t>11-18/1627 </a:t>
            </a:r>
            <a:r>
              <a:rPr lang="en-US" b="0" dirty="0" smtClean="0"/>
              <a:t>r0 </a:t>
            </a:r>
            <a:r>
              <a:rPr lang="en-US" b="0" dirty="0"/>
              <a:t>as </a:t>
            </a:r>
            <a:r>
              <a:rPr lang="en-US" b="0" dirty="0" err="1"/>
              <a:t>TGaz</a:t>
            </a:r>
            <a:r>
              <a:rPr lang="en-US" b="0" dirty="0"/>
              <a:t> meeting minutes for the </a:t>
            </a:r>
            <a:r>
              <a:rPr lang="en-US" b="0" dirty="0" smtClean="0"/>
              <a:t>Sep. meeting</a:t>
            </a:r>
            <a:r>
              <a:rPr lang="en-US" b="0" dirty="0"/>
              <a:t>. </a:t>
            </a:r>
            <a:endParaRPr lang="en-US" b="0" dirty="0" smtClean="0"/>
          </a:p>
          <a:p>
            <a:pPr marL="0" indent="0"/>
            <a:endParaRPr lang="en-US" b="0" dirty="0"/>
          </a:p>
          <a:p>
            <a:r>
              <a:rPr lang="en-US" b="0" dirty="0"/>
              <a:t>Moved by</a:t>
            </a:r>
            <a:r>
              <a:rPr lang="en-US" b="0" dirty="0" smtClean="0"/>
              <a:t>: Ganesh </a:t>
            </a:r>
            <a:r>
              <a:rPr lang="en-US" b="0" dirty="0" err="1" smtClean="0"/>
              <a:t>Venkatesan</a:t>
            </a:r>
            <a:endParaRPr lang="en-US" b="0" dirty="0"/>
          </a:p>
          <a:p>
            <a:r>
              <a:rPr lang="en-US" b="0" dirty="0"/>
              <a:t>Seconded by</a:t>
            </a:r>
            <a:r>
              <a:rPr lang="en-US" b="0" dirty="0" smtClean="0"/>
              <a:t>: Roy Want</a:t>
            </a:r>
            <a:endParaRPr lang="en-US" b="0" dirty="0"/>
          </a:p>
          <a:p>
            <a:r>
              <a:rPr lang="en-US" b="0" dirty="0"/>
              <a:t>Results (Y/N/A</a:t>
            </a:r>
            <a:r>
              <a:rPr lang="en-US" b="0" dirty="0" smtClean="0"/>
              <a:t>): 16/0/1</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286712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November </a:t>
            </a:r>
            <a:r>
              <a:rPr lang="en-US" altLang="en-US" dirty="0" smtClean="0"/>
              <a:t>meeting as well as the agenda for the Nov. 12</a:t>
            </a:r>
            <a:r>
              <a:rPr lang="en-US" altLang="en-US" baseline="30000" dirty="0" smtClean="0"/>
              <a:t>th</a:t>
            </a:r>
            <a:r>
              <a:rPr lang="en-US" altLang="en-US" dirty="0" smtClean="0"/>
              <a:t> AM1 </a:t>
            </a:r>
            <a:r>
              <a:rPr lang="en-US" altLang="en-US" dirty="0" err="1" smtClean="0"/>
              <a:t>TGaz</a:t>
            </a:r>
            <a:r>
              <a:rPr lang="en-US" altLang="en-US" dirty="0" smtClean="0"/>
              <a:t> Ad hoc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Oct. 10</a:t>
            </a:r>
            <a:r>
              <a:rPr lang="en-US" altLang="en-US" b="0" baseline="30000" dirty="0" smtClean="0"/>
              <a:t>th</a:t>
            </a:r>
            <a:r>
              <a:rPr lang="en-US" altLang="en-US" b="0" dirty="0" smtClean="0"/>
              <a:t>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11-18/1732 “</a:t>
            </a:r>
            <a:r>
              <a:rPr lang="en-US" dirty="0" smtClean="0"/>
              <a:t>Oct. 10</a:t>
            </a:r>
            <a:r>
              <a:rPr lang="en-US" baseline="30000" dirty="0" smtClean="0"/>
              <a:t>th</a:t>
            </a:r>
            <a:r>
              <a:rPr lang="en-US" dirty="0" smtClean="0"/>
              <a:t> </a:t>
            </a:r>
            <a:r>
              <a:rPr lang="en-US" dirty="0" err="1" smtClean="0"/>
              <a:t>Telecon</a:t>
            </a:r>
            <a:r>
              <a:rPr lang="en-US" dirty="0" smtClean="0"/>
              <a:t> Minutes</a:t>
            </a:r>
            <a:r>
              <a:rPr lang="en-US" b="0" dirty="0" smtClean="0"/>
              <a:t>” </a:t>
            </a:r>
            <a:r>
              <a:rPr lang="en-US" b="0" dirty="0"/>
              <a:t>posted to Mentor on </a:t>
            </a:r>
            <a:r>
              <a:rPr lang="en-US" b="0" dirty="0" smtClean="0"/>
              <a:t>Oct. 25</a:t>
            </a:r>
            <a:r>
              <a:rPr lang="en-US" b="0" baseline="30000" dirty="0" smtClean="0"/>
              <a:t>th</a:t>
            </a:r>
            <a:r>
              <a:rPr lang="en-US" b="0" dirty="0" smtClean="0"/>
              <a:t> </a:t>
            </a:r>
            <a:r>
              <a:rPr lang="en-US" b="0" dirty="0" smtClean="0"/>
              <a:t>2018</a:t>
            </a:r>
            <a:r>
              <a:rPr lang="en-US" b="0" dirty="0"/>
              <a:t>. </a:t>
            </a:r>
          </a:p>
          <a:p>
            <a:endParaRPr lang="en-US" dirty="0"/>
          </a:p>
          <a:p>
            <a:r>
              <a:rPr lang="en-US" dirty="0"/>
              <a:t>Motion:</a:t>
            </a:r>
          </a:p>
          <a:p>
            <a:pPr marL="0" indent="0"/>
            <a:r>
              <a:rPr lang="en-US" b="0" dirty="0"/>
              <a:t>Move to approve document </a:t>
            </a:r>
            <a:r>
              <a:rPr lang="en-US" b="0" dirty="0" smtClean="0"/>
              <a:t>11-18/1732 r1 </a:t>
            </a:r>
            <a:r>
              <a:rPr lang="en-US" b="0" dirty="0"/>
              <a:t>as </a:t>
            </a:r>
            <a:r>
              <a:rPr lang="en-US" b="0" dirty="0" err="1"/>
              <a:t>TGaz</a:t>
            </a:r>
            <a:r>
              <a:rPr lang="en-US" b="0" dirty="0"/>
              <a:t> </a:t>
            </a:r>
            <a:r>
              <a:rPr lang="en-US" b="0" dirty="0" smtClean="0"/>
              <a:t>meeting minutes </a:t>
            </a:r>
            <a:r>
              <a:rPr lang="en-US" b="0" dirty="0"/>
              <a:t>for the </a:t>
            </a:r>
            <a:r>
              <a:rPr lang="en-US" b="0" dirty="0" smtClean="0"/>
              <a:t>Oct. 25</a:t>
            </a:r>
            <a:r>
              <a:rPr lang="en-US" b="0" baseline="30000" dirty="0" smtClean="0"/>
              <a:t>th</a:t>
            </a:r>
            <a:r>
              <a:rPr lang="en-US" b="0" dirty="0" smtClean="0"/>
              <a:t> </a:t>
            </a:r>
            <a:r>
              <a:rPr lang="en-US" b="0" dirty="0" err="1" smtClean="0"/>
              <a:t>Telecon</a:t>
            </a:r>
            <a:r>
              <a:rPr lang="en-US" b="0" dirty="0" smtClean="0"/>
              <a:t>. </a:t>
            </a:r>
            <a:endParaRPr lang="en-US" b="0" dirty="0" smtClean="0"/>
          </a:p>
          <a:p>
            <a:pPr marL="0" indent="0"/>
            <a:endParaRPr lang="en-US" b="0" dirty="0"/>
          </a:p>
          <a:p>
            <a:r>
              <a:rPr lang="en-US" b="0" dirty="0"/>
              <a:t>Moved by</a:t>
            </a:r>
            <a:r>
              <a:rPr lang="en-US" b="0" dirty="0" smtClean="0"/>
              <a:t>: Assaf Kasher</a:t>
            </a:r>
            <a:endParaRPr lang="en-US" b="0" dirty="0"/>
          </a:p>
          <a:p>
            <a:r>
              <a:rPr lang="en-US" b="0" dirty="0"/>
              <a:t>Seconded </a:t>
            </a:r>
            <a:r>
              <a:rPr lang="en-US" b="0" dirty="0" smtClean="0"/>
              <a:t>by: Roy Want</a:t>
            </a:r>
            <a:endParaRPr lang="en-US" b="0" dirty="0"/>
          </a:p>
          <a:p>
            <a:r>
              <a:rPr lang="en-US" b="0" dirty="0"/>
              <a:t>Results (Y/N/A</a:t>
            </a:r>
            <a:r>
              <a:rPr lang="en-US" b="0" dirty="0" smtClean="0"/>
              <a:t>): 17/0/0</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5350372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Nov. 2</a:t>
            </a:r>
            <a:r>
              <a:rPr lang="en-US" altLang="en-US" b="0" baseline="30000" dirty="0" smtClean="0"/>
              <a:t>nd</a:t>
            </a:r>
            <a:r>
              <a:rPr lang="en-US" altLang="en-US" b="0" dirty="0" smtClean="0"/>
              <a:t>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11-18/1860 “</a:t>
            </a:r>
            <a:r>
              <a:rPr lang="en-US" dirty="0" smtClean="0"/>
              <a:t>Nov. 2</a:t>
            </a:r>
            <a:r>
              <a:rPr lang="en-US" baseline="30000" dirty="0" smtClean="0"/>
              <a:t>nd</a:t>
            </a:r>
            <a:r>
              <a:rPr lang="en-US" dirty="0" smtClean="0"/>
              <a:t> </a:t>
            </a:r>
            <a:r>
              <a:rPr lang="en-US" dirty="0" err="1" smtClean="0"/>
              <a:t>Telecon</a:t>
            </a:r>
            <a:r>
              <a:rPr lang="en-US" dirty="0" smtClean="0"/>
              <a:t> Minutes</a:t>
            </a:r>
            <a:r>
              <a:rPr lang="en-US" b="0" dirty="0" smtClean="0"/>
              <a:t>” </a:t>
            </a:r>
            <a:r>
              <a:rPr lang="en-US" b="0" dirty="0"/>
              <a:t>posted to Mentor on </a:t>
            </a:r>
            <a:r>
              <a:rPr lang="en-US" b="0" dirty="0" smtClean="0"/>
              <a:t>Nov. 6</a:t>
            </a:r>
            <a:r>
              <a:rPr lang="en-US" b="0" baseline="30000" dirty="0" smtClean="0"/>
              <a:t>th</a:t>
            </a:r>
            <a:r>
              <a:rPr lang="en-US" b="0" dirty="0" smtClean="0"/>
              <a:t> 2018</a:t>
            </a:r>
            <a:r>
              <a:rPr lang="en-US" b="0" dirty="0"/>
              <a:t>. </a:t>
            </a:r>
          </a:p>
          <a:p>
            <a:endParaRPr lang="en-US" dirty="0"/>
          </a:p>
          <a:p>
            <a:r>
              <a:rPr lang="en-US" dirty="0"/>
              <a:t>Motion:</a:t>
            </a:r>
          </a:p>
          <a:p>
            <a:pPr marL="0" indent="0"/>
            <a:r>
              <a:rPr lang="en-US" b="0" dirty="0"/>
              <a:t>Move to approve document </a:t>
            </a:r>
            <a:r>
              <a:rPr lang="en-US" b="0" dirty="0" smtClean="0"/>
              <a:t>11-18/1860 r0 </a:t>
            </a:r>
            <a:r>
              <a:rPr lang="en-US" b="0" dirty="0"/>
              <a:t>as </a:t>
            </a:r>
            <a:r>
              <a:rPr lang="en-US" b="0" dirty="0" err="1"/>
              <a:t>TGaz</a:t>
            </a:r>
            <a:r>
              <a:rPr lang="en-US" b="0" dirty="0"/>
              <a:t> meeting minutes for the </a:t>
            </a:r>
            <a:r>
              <a:rPr lang="en-US" b="0" dirty="0" smtClean="0"/>
              <a:t>Nov. 2</a:t>
            </a:r>
            <a:r>
              <a:rPr lang="en-US" b="0" baseline="30000" dirty="0" smtClean="0"/>
              <a:t>nd</a:t>
            </a:r>
            <a:r>
              <a:rPr lang="en-US" b="0" dirty="0" smtClean="0"/>
              <a:t> </a:t>
            </a:r>
            <a:r>
              <a:rPr lang="en-US" b="0" dirty="0" err="1" smtClean="0"/>
              <a:t>Telecon</a:t>
            </a:r>
            <a:r>
              <a:rPr lang="en-US" b="0" dirty="0"/>
              <a:t>. </a:t>
            </a:r>
          </a:p>
          <a:p>
            <a:pPr marL="0" indent="0"/>
            <a:endParaRPr lang="en-US" b="0" dirty="0"/>
          </a:p>
          <a:p>
            <a:r>
              <a:rPr lang="en-US" b="0" dirty="0"/>
              <a:t>Moved by</a:t>
            </a:r>
            <a:r>
              <a:rPr lang="en-US" b="0" dirty="0" smtClean="0"/>
              <a:t>: Ganesh </a:t>
            </a:r>
            <a:r>
              <a:rPr lang="en-US" b="0" dirty="0" err="1" smtClean="0"/>
              <a:t>Venkatesan</a:t>
            </a:r>
            <a:endParaRPr lang="en-US" b="0" dirty="0"/>
          </a:p>
          <a:p>
            <a:r>
              <a:rPr lang="en-US" b="0" dirty="0"/>
              <a:t>Seconded by</a:t>
            </a:r>
            <a:r>
              <a:rPr lang="en-US" b="0" dirty="0" smtClean="0"/>
              <a:t>: Qinghua Li</a:t>
            </a:r>
            <a:endParaRPr lang="en-US" b="0" dirty="0"/>
          </a:p>
          <a:p>
            <a:r>
              <a:rPr lang="en-US" b="0" dirty="0"/>
              <a:t>Results (Y/N/A</a:t>
            </a:r>
            <a:r>
              <a:rPr lang="en-US" b="0" dirty="0" smtClean="0"/>
              <a:t>): 17/0/0</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2125174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t>TGaz</a:t>
            </a:r>
            <a:r>
              <a:rPr lang="en-US" altLang="en-US"/>
              <a:t> Approved Plan</a:t>
            </a:r>
            <a:endParaRPr lang="en-US"/>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b="0" dirty="0"/>
              <a:t>Review/verify draft meets the 802.11 style guide (missing parts, naming conventions, normative and descriptive sections). </a:t>
            </a:r>
          </a:p>
          <a:p>
            <a:pPr>
              <a:buFont typeface="Arial" panose="020B0604020202020204" pitchFamily="34" charset="0"/>
              <a:buChar char="•"/>
            </a:pPr>
            <a:r>
              <a:rPr lang="en-US" altLang="en-US" b="0" dirty="0"/>
              <a:t>Freeze SFD and perform internal comment collection coming out of July 2018 meeting.</a:t>
            </a:r>
          </a:p>
          <a:p>
            <a:pPr>
              <a:buFont typeface="Arial" panose="020B0604020202020204" pitchFamily="34" charset="0"/>
              <a:buChar char="•"/>
            </a:pPr>
            <a:r>
              <a:rPr lang="en-US" altLang="en-US" b="0" dirty="0"/>
              <a:t>Perform internal comment resolution during the </a:t>
            </a:r>
            <a:r>
              <a:rPr lang="en-US" altLang="en-US" b="0" dirty="0" smtClean="0"/>
              <a:t>Sep., Nov</a:t>
            </a:r>
            <a:r>
              <a:rPr lang="en-US" altLang="en-US" b="0" dirty="0"/>
              <a:t>. </a:t>
            </a:r>
            <a:r>
              <a:rPr lang="en-US" altLang="en-US" b="0" dirty="0" smtClean="0"/>
              <a:t>and Jan. meetings (reject </a:t>
            </a:r>
            <a:r>
              <a:rPr lang="en-US" altLang="en-US" b="0" dirty="0"/>
              <a:t>any remaining comments).</a:t>
            </a:r>
          </a:p>
          <a:p>
            <a:pPr>
              <a:buFont typeface="Arial" panose="020B0604020202020204" pitchFamily="34" charset="0"/>
              <a:buChar char="•"/>
            </a:pPr>
            <a:r>
              <a:rPr lang="en-US" altLang="en-US" b="0" dirty="0"/>
              <a:t>Go to Initial WG ballot coming out of </a:t>
            </a:r>
            <a:r>
              <a:rPr lang="en-US" altLang="en-US" b="0" dirty="0" smtClean="0"/>
              <a:t>Jan. 2019.</a:t>
            </a:r>
            <a:endParaRPr lang="en-US" alt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5661823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TG Approved Timelines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pSp>
        <p:nvGrpSpPr>
          <p:cNvPr id="92" name="Group 91"/>
          <p:cNvGrpSpPr/>
          <p:nvPr/>
        </p:nvGrpSpPr>
        <p:grpSpPr>
          <a:xfrm>
            <a:off x="119336" y="1988839"/>
            <a:ext cx="11809312" cy="4176465"/>
            <a:chOff x="505758" y="1988839"/>
            <a:chExt cx="9034902" cy="4176465"/>
          </a:xfrm>
        </p:grpSpPr>
        <p:sp>
          <p:nvSpPr>
            <p:cNvPr id="7" name="Text Box 24"/>
            <p:cNvSpPr txBox="1">
              <a:spLocks noChangeArrowheads="1"/>
            </p:cNvSpPr>
            <p:nvPr/>
          </p:nvSpPr>
          <p:spPr bwMode="auto">
            <a:xfrm>
              <a:off x="3575931" y="2365538"/>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505758" y="2376129"/>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551384" y="1988840"/>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6942930" y="1995507"/>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5677436" y="1988840"/>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139329" y="1988840"/>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23996" y="1988839"/>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551384" y="1988839"/>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4403043" y="1988839"/>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8483744" y="2365538"/>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598420" y="2391027"/>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8460570" y="240595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297794" y="2396753"/>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2945053" y="3007466"/>
              <a:ext cx="2359966"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906588" y="2827678"/>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3618839" y="3174287"/>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3" name="Rectangle 22"/>
            <p:cNvSpPr/>
            <p:nvPr/>
          </p:nvSpPr>
          <p:spPr>
            <a:xfrm>
              <a:off x="1617315" y="2827679"/>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529543" y="2825853"/>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8236008" y="1995507"/>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0684" y="1988840"/>
              <a:ext cx="650315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6186043" y="2620811"/>
              <a:ext cx="53879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6319371" y="240834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5400460" y="2648906"/>
              <a:ext cx="43180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Nov. 18</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5534740" y="2403578"/>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2873077" y="2419906"/>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280572" y="2374846"/>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4427330" y="2607742"/>
              <a:ext cx="4269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4544208" y="2404527"/>
              <a:ext cx="1344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4511634" y="3171466"/>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528119" y="281948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2771146" y="3004734"/>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640551" y="3284984"/>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617315" y="3360789"/>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649962" y="3907940"/>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639677" y="4382360"/>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636019" y="4938964"/>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436771" y="3898398"/>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437771" y="3897765"/>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2945053" y="4551491"/>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617315" y="4364043"/>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2945053" y="5126412"/>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615919" y="4938964"/>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3618840" y="4087111"/>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898841" y="3043560"/>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615918" y="4578279"/>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631159" y="3573016"/>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631717" y="304356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601910" y="5140510"/>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5780075" y="3500380"/>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850187" y="3547715"/>
              <a:ext cx="729796"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533126" y="2428738"/>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444431" y="2378111"/>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434641" y="4121825"/>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2903465" y="4747116"/>
              <a:ext cx="2482117"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995483" y="3203311"/>
              <a:ext cx="2295943"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230445" y="4084054"/>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4859379" y="4077072"/>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4859378" y="4278494"/>
              <a:ext cx="57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3625852" y="4084054"/>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3656898" y="4285476"/>
              <a:ext cx="4896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211322" y="4285476"/>
              <a:ext cx="61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2938883" y="3550410"/>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2938195" y="3829298"/>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4833994" y="3824858"/>
              <a:ext cx="52944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231626" y="3824858"/>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3635242" y="3824858"/>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2946778" y="3547871"/>
              <a:ext cx="2482054"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4939469" y="2595995"/>
              <a:ext cx="54683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5142671" y="2411146"/>
              <a:ext cx="130791"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5183430" y="2409899"/>
              <a:ext cx="130791"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4873402" y="2363863"/>
              <a:ext cx="33402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3613158" y="3377312"/>
              <a:ext cx="156816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2963277" y="5341589"/>
              <a:ext cx="241729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5578345" y="2399169"/>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5651581" y="2379400"/>
              <a:ext cx="50394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18085595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335899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11-18-1623</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11-18-1623 r5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Chao Chun Wang</a:t>
            </a:r>
            <a:endParaRPr lang="en-US" b="0" dirty="0"/>
          </a:p>
          <a:p>
            <a:r>
              <a:rPr lang="en-US" dirty="0"/>
              <a:t>Second:</a:t>
            </a:r>
            <a:r>
              <a:rPr lang="en-US" b="0" dirty="0"/>
              <a:t> </a:t>
            </a:r>
            <a:r>
              <a:rPr lang="en-US" b="0" dirty="0" smtClean="0"/>
              <a:t>Ganesh </a:t>
            </a:r>
            <a:r>
              <a:rPr lang="en-US" b="0" dirty="0" err="1" smtClean="0"/>
              <a:t>Venkatesan</a:t>
            </a:r>
            <a:endParaRPr lang="en-US" b="0" dirty="0" smtClean="0"/>
          </a:p>
          <a:p>
            <a:r>
              <a:rPr lang="en-US" dirty="0" smtClean="0"/>
              <a:t>Results </a:t>
            </a:r>
            <a:r>
              <a:rPr lang="en-US" b="0" dirty="0"/>
              <a:t>(Y/N/A): </a:t>
            </a:r>
            <a:r>
              <a:rPr lang="en-US" b="0" dirty="0" smtClean="0"/>
              <a:t>16/0/1</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9234868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11-18-1728</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 depicted by document 11-18-1728r4 for CIDs </a:t>
            </a:r>
            <a:r>
              <a:rPr lang="en-US" b="0" dirty="0"/>
              <a:t>86, 232, 233, 235, 236, 334, 335, 482, 523, 524, 536, 84, 230, 231, 85, 471, 91, 92, 93, 316, 337, 333, 314, 215, </a:t>
            </a:r>
            <a:r>
              <a:rPr lang="en-US" b="0" dirty="0" smtClean="0"/>
              <a:t>317, 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Assaf Kasher </a:t>
            </a:r>
            <a:endParaRPr lang="en-US" b="0" dirty="0"/>
          </a:p>
          <a:p>
            <a:r>
              <a:rPr lang="en-US" dirty="0"/>
              <a:t>Second</a:t>
            </a:r>
            <a:r>
              <a:rPr lang="en-US" dirty="0" smtClean="0"/>
              <a:t>: </a:t>
            </a:r>
            <a:r>
              <a:rPr lang="en-US" b="0" dirty="0" smtClean="0"/>
              <a:t>Qinghua Li</a:t>
            </a:r>
          </a:p>
          <a:p>
            <a:r>
              <a:rPr lang="en-US" dirty="0" smtClean="0"/>
              <a:t>Results </a:t>
            </a:r>
            <a:r>
              <a:rPr lang="en-US" b="0" dirty="0"/>
              <a:t>(Y/N/A</a:t>
            </a:r>
            <a:r>
              <a:rPr lang="en-US" b="0" dirty="0" smtClean="0"/>
              <a:t>): 14/0/1</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414650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89993"/>
          </a:xfrm>
        </p:spPr>
        <p:txBody>
          <a:bodyPr/>
          <a:lstStyle/>
          <a:p>
            <a:r>
              <a:rPr lang="en-US" dirty="0" smtClean="0"/>
              <a:t>Submission 11-18-1742</a:t>
            </a:r>
            <a:endParaRPr lang="en-US" dirty="0"/>
          </a:p>
        </p:txBody>
      </p:sp>
      <p:sp>
        <p:nvSpPr>
          <p:cNvPr id="3" name="Content Placeholder 2"/>
          <p:cNvSpPr>
            <a:spLocks noGrp="1"/>
          </p:cNvSpPr>
          <p:nvPr>
            <p:ph idx="1"/>
          </p:nvPr>
        </p:nvSpPr>
        <p:spPr>
          <a:xfrm>
            <a:off x="914401" y="1340768"/>
            <a:ext cx="10361084" cy="4753647"/>
          </a:xfrm>
        </p:spPr>
        <p:txBody>
          <a:bodyPr/>
          <a:lstStyle/>
          <a:p>
            <a:r>
              <a:rPr lang="en-US" dirty="0" smtClean="0"/>
              <a:t>Motion</a:t>
            </a:r>
          </a:p>
          <a:p>
            <a:pPr marL="0" indent="0"/>
            <a:r>
              <a:rPr lang="en-US" b="0" dirty="0" smtClean="0"/>
              <a:t>Move to adopt the resolution depicted by document 11-18-1742r5 for CIDs</a:t>
            </a:r>
            <a:r>
              <a:rPr lang="pt-BR" b="0" dirty="0" smtClean="0"/>
              <a:t> </a:t>
            </a:r>
            <a:r>
              <a:rPr lang="pt-BR" b="0" dirty="0"/>
              <a:t>491, 387, 43, 122, 397, 392, 396, 45, 132, 393, 394, 400, 401, 402, 403, 404, 40, 41,168,169,339,342,345,346,347,349, 352,353,354,355,356,357,358, 372, 381, 382, 386,388, 389, 395, 41,170,171, 359,260,261,362,363,364, </a:t>
            </a:r>
            <a:r>
              <a:rPr lang="pt-BR" b="0" dirty="0" smtClean="0"/>
              <a:t>530,508,510</a:t>
            </a:r>
            <a:r>
              <a:rPr lang="en-US" b="0" dirty="0" smtClean="0"/>
              <a:t>, 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Ganesh </a:t>
            </a:r>
            <a:r>
              <a:rPr lang="en-US" b="0" dirty="0" err="1" smtClean="0"/>
              <a:t>Venkatesan</a:t>
            </a:r>
            <a:endParaRPr lang="en-US" b="0" dirty="0"/>
          </a:p>
          <a:p>
            <a:r>
              <a:rPr lang="en-US" dirty="0" smtClean="0"/>
              <a:t>Second: </a:t>
            </a:r>
            <a:r>
              <a:rPr lang="en-US" b="0" dirty="0" smtClean="0"/>
              <a:t>Chao Chun Wang</a:t>
            </a:r>
          </a:p>
          <a:p>
            <a:r>
              <a:rPr lang="en-US" dirty="0" smtClean="0"/>
              <a:t>Results </a:t>
            </a:r>
            <a:r>
              <a:rPr lang="en-US" b="0" dirty="0"/>
              <a:t>(Y/N/A</a:t>
            </a:r>
            <a:r>
              <a:rPr lang="en-US" b="0" dirty="0" smtClean="0"/>
              <a:t>): 15/0/1</a:t>
            </a:r>
          </a:p>
          <a:p>
            <a:r>
              <a:rPr lang="en-US" b="0" dirty="0" smtClean="0"/>
              <a:t>Motion passes.</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9806914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89993"/>
          </a:xfrm>
        </p:spPr>
        <p:txBody>
          <a:bodyPr/>
          <a:lstStyle/>
          <a:p>
            <a:r>
              <a:rPr lang="en-US" dirty="0" smtClean="0"/>
              <a:t>Submission 11-18-1741</a:t>
            </a:r>
            <a:endParaRPr lang="en-US" dirty="0"/>
          </a:p>
        </p:txBody>
      </p:sp>
      <p:sp>
        <p:nvSpPr>
          <p:cNvPr id="3" name="Content Placeholder 2"/>
          <p:cNvSpPr>
            <a:spLocks noGrp="1"/>
          </p:cNvSpPr>
          <p:nvPr>
            <p:ph idx="1"/>
          </p:nvPr>
        </p:nvSpPr>
        <p:spPr>
          <a:xfrm>
            <a:off x="914401" y="1340768"/>
            <a:ext cx="10361084" cy="4753647"/>
          </a:xfrm>
        </p:spPr>
        <p:txBody>
          <a:bodyPr/>
          <a:lstStyle/>
          <a:p>
            <a:r>
              <a:rPr lang="en-US" dirty="0" smtClean="0"/>
              <a:t>Motion</a:t>
            </a:r>
          </a:p>
          <a:p>
            <a:pPr marL="0" indent="0"/>
            <a:r>
              <a:rPr lang="en-US" b="0" dirty="0" smtClean="0"/>
              <a:t>Move to adopt the resolution depicted by document 11-18-1741r3 for </a:t>
            </a:r>
            <a:r>
              <a:rPr lang="en-US" b="0" dirty="0"/>
              <a:t>CIDs 405, 406, 407, 408, 413, 47, 48, 176, 409, 410, 411, 493, 415, 417, 414, 177, 49, 50, 178, 422, 423, 424, 426, 418, 419, 420, 421, 416, 179, 430, 428, 431, 432, </a:t>
            </a:r>
            <a:r>
              <a:rPr lang="en-US" b="0" dirty="0" smtClean="0"/>
              <a:t>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Assaf Kasher</a:t>
            </a:r>
          </a:p>
          <a:p>
            <a:r>
              <a:rPr lang="en-US" dirty="0" smtClean="0"/>
              <a:t>Second: </a:t>
            </a:r>
            <a:r>
              <a:rPr lang="en-US" b="0" dirty="0" smtClean="0"/>
              <a:t>Qinghua Li</a:t>
            </a:r>
          </a:p>
          <a:p>
            <a:r>
              <a:rPr lang="en-US" dirty="0" smtClean="0"/>
              <a:t>Results </a:t>
            </a:r>
            <a:r>
              <a:rPr lang="en-US" b="0" dirty="0"/>
              <a:t>(Y/N/A</a:t>
            </a:r>
            <a:r>
              <a:rPr lang="en-US" b="0" dirty="0" smtClean="0"/>
              <a:t>): 12/0/1</a:t>
            </a:r>
          </a:p>
          <a:p>
            <a:r>
              <a:rPr lang="en-US" b="0" dirty="0" smtClean="0"/>
              <a:t>Motion passes.</a:t>
            </a:r>
          </a:p>
          <a:p>
            <a:endParaRPr lang="en-US" b="0" dirty="0" smtClean="0"/>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4003649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52189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7608092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presentation </a:t>
            </a:r>
            <a:r>
              <a:rPr lang="en-US" altLang="en-US" sz="2000" b="0" dirty="0" smtClean="0"/>
              <a:t>ordering)</a:t>
            </a: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4032698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620937745"/>
              </p:ext>
            </p:extLst>
          </p:nvPr>
        </p:nvGraphicFramePr>
        <p:xfrm>
          <a:off x="551384" y="1556793"/>
          <a:ext cx="11161240" cy="3626425"/>
        </p:xfrm>
        <a:graphic>
          <a:graphicData uri="http://schemas.openxmlformats.org/drawingml/2006/table">
            <a:tbl>
              <a:tblPr firstRow="1" bandRow="1">
                <a:tableStyleId>{21E4AEA4-8DFA-4A89-87EB-49C32662AFE0}</a:tableStyleId>
              </a:tblPr>
              <a:tblGrid>
                <a:gridCol w="1665857"/>
                <a:gridCol w="1862535"/>
                <a:gridCol w="3456384"/>
                <a:gridCol w="2160240"/>
                <a:gridCol w="2016224"/>
              </a:tblGrid>
              <a:tr h="640884">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37989">
                <a:tc>
                  <a:txBody>
                    <a:bodyPr/>
                    <a:lstStyle/>
                    <a:p>
                      <a:pPr marL="0" algn="l" defTabSz="914400" rtl="0" eaLnBrk="1" latinLnBrk="0" hangingPunct="1"/>
                      <a:r>
                        <a:rPr lang="en-US" sz="1600" strike="noStrike" kern="1200" dirty="0" smtClean="0">
                          <a:solidFill>
                            <a:schemeClr val="dk1"/>
                          </a:solidFill>
                          <a:latin typeface="+mn-lt"/>
                          <a:ea typeface="+mn-ea"/>
                          <a:cs typeface="+mn-cs"/>
                        </a:rPr>
                        <a:t>11-18-1384</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289552">
                <a:tc>
                  <a:txBody>
                    <a:bodyPr/>
                    <a:lstStyle/>
                    <a:p>
                      <a:r>
                        <a:rPr lang="en-US" sz="1600" dirty="0" smtClean="0"/>
                        <a:t>11-18-1909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Jiang</a:t>
                      </a:r>
                    </a:p>
                  </a:txBody>
                  <a:tcPr marT="45712" marB="45712"/>
                </a:tc>
                <a:tc>
                  <a:txBody>
                    <a:bodyPr/>
                    <a:lstStyle/>
                    <a:p>
                      <a:r>
                        <a:rPr lang="en-US" sz="1600" dirty="0" smtClean="0"/>
                        <a:t>CR for PHY related topics</a:t>
                      </a:r>
                      <a:endParaRPr lang="en-US" sz="1600" dirty="0"/>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15min</a:t>
                      </a:r>
                      <a:endParaRPr lang="en-US" sz="1600" strike="noStrike" kern="1200" dirty="0" smtClean="0">
                        <a:solidFill>
                          <a:schemeClr val="dk1"/>
                        </a:solidFill>
                        <a:latin typeface="+mn-lt"/>
                        <a:ea typeface="+mn-ea"/>
                        <a:cs typeface="+mn-cs"/>
                      </a:endParaRPr>
                    </a:p>
                  </a:txBody>
                  <a:tcPr marT="45712" marB="45712"/>
                </a:tc>
              </a:tr>
              <a:tr h="378288">
                <a:tc>
                  <a:txBody>
                    <a:bodyPr/>
                    <a:lstStyle/>
                    <a:p>
                      <a:r>
                        <a:rPr lang="en-US" sz="1600" dirty="0" smtClean="0"/>
                        <a:t>11-18-1818</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endParaRPr lang="en-US" sz="1600" dirty="0"/>
                    </a:p>
                  </a:txBody>
                  <a:tcPr marT="45712" marB="45712"/>
                </a:tc>
                <a:tc>
                  <a:txBody>
                    <a:bodyPr/>
                    <a:lstStyle/>
                    <a:p>
                      <a:r>
                        <a:rPr lang="en-US" sz="1600" dirty="0" smtClean="0"/>
                        <a:t>Ranging NDP-A Amendment Text</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a:t>
                      </a:r>
                      <a:r>
                        <a:rPr lang="en-US" sz="1600" baseline="0" dirty="0" smtClean="0"/>
                        <a:t> text</a:t>
                      </a:r>
                      <a:endParaRPr lang="en-US" sz="1600" dirty="0" smtClean="0"/>
                    </a:p>
                  </a:txBody>
                  <a:tcPr marT="45712" marB="45712"/>
                </a:tc>
                <a:tc>
                  <a:txBody>
                    <a:bodyPr/>
                    <a:lstStyle/>
                    <a:p>
                      <a:r>
                        <a:rPr lang="en-US" sz="1600" dirty="0" smtClean="0"/>
                        <a:t>15min</a:t>
                      </a:r>
                      <a:endParaRPr lang="en-US" sz="1600" dirty="0"/>
                    </a:p>
                  </a:txBody>
                  <a:tcPr marT="45712" marB="45712"/>
                </a:tc>
              </a:tr>
              <a:tr h="371030">
                <a:tc>
                  <a:txBody>
                    <a:bodyPr/>
                    <a:lstStyle/>
                    <a:p>
                      <a:r>
                        <a:rPr lang="en-US" sz="1600" dirty="0" smtClean="0"/>
                        <a:t>11-18-2003</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Secure TOF supported</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400" dirty="0" smtClean="0"/>
                        <a:t>25min</a:t>
                      </a:r>
                      <a:endParaRPr lang="en-US" sz="1400" dirty="0"/>
                    </a:p>
                  </a:txBody>
                  <a:tcPr marT="45712" marB="45712"/>
                </a:tc>
              </a:tr>
              <a:tr h="404762">
                <a:tc>
                  <a:txBody>
                    <a:bodyPr/>
                    <a:lstStyle/>
                    <a:p>
                      <a:r>
                        <a:rPr lang="en-US" sz="1600" dirty="0" smtClean="0"/>
                        <a:t>11-18-1845</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CC28-AOA-definition-CIDs</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600" dirty="0" smtClean="0"/>
                        <a:t>25min</a:t>
                      </a:r>
                      <a:endParaRPr lang="en-US" sz="1600" dirty="0"/>
                    </a:p>
                  </a:txBody>
                  <a:tcPr marT="45712" marB="45712"/>
                </a:tc>
              </a:tr>
              <a:tr h="371030">
                <a:tc>
                  <a:txBody>
                    <a:bodyPr/>
                    <a:lstStyle/>
                    <a:p>
                      <a:r>
                        <a:rPr lang="en-US" sz="1600" dirty="0" smtClean="0"/>
                        <a:t>11-18-1781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Yongho Seok</a:t>
                      </a:r>
                    </a:p>
                  </a:txBody>
                  <a:tcPr marT="45712" marB="45712"/>
                </a:tc>
                <a:tc>
                  <a:txBody>
                    <a:bodyPr/>
                    <a:lstStyle/>
                    <a:p>
                      <a:r>
                        <a:rPr lang="en-US" sz="1600" dirty="0" smtClean="0"/>
                        <a:t>CC28 CR Secure Non-TB Ranging Measurement Exchange Protocol</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CR</a:t>
                      </a:r>
                    </a:p>
                  </a:txBody>
                  <a:tcPr marT="45712" marB="45712"/>
                </a:tc>
                <a:tc>
                  <a:txBody>
                    <a:bodyPr/>
                    <a:lstStyle/>
                    <a:p>
                      <a:r>
                        <a:rPr lang="en-US" dirty="0" smtClean="0"/>
                        <a:t>30min</a:t>
                      </a:r>
                      <a:endParaRPr lang="en-US" dirty="0"/>
                    </a:p>
                  </a:txBody>
                  <a:tcPr marT="45712" marB="45712"/>
                </a:tc>
              </a:tr>
              <a:tr h="404771">
                <a:tc>
                  <a:txBody>
                    <a:bodyPr/>
                    <a:lstStyle/>
                    <a:p>
                      <a:r>
                        <a:rPr lang="en-US" sz="1600" dirty="0" smtClean="0"/>
                        <a:t>11-18-539</a:t>
                      </a:r>
                      <a:endParaRPr lang="en-US" sz="1600" dirty="0"/>
                    </a:p>
                  </a:txBody>
                  <a:tcPr marT="45712" marB="45712"/>
                </a:tc>
                <a:tc>
                  <a:txBody>
                    <a:bodyPr/>
                    <a:lstStyle/>
                    <a:p>
                      <a:r>
                        <a:rPr lang="en-US" sz="1600" dirty="0" smtClean="0"/>
                        <a:t>Feng Jiang</a:t>
                      </a:r>
                      <a:endParaRPr lang="en-US" sz="1600" dirty="0"/>
                    </a:p>
                  </a:txBody>
                  <a:tcPr marT="45712" marB="45712"/>
                </a:tc>
                <a:tc>
                  <a:txBody>
                    <a:bodyPr/>
                    <a:lstStyle/>
                    <a:p>
                      <a:r>
                        <a:rPr lang="en-US" sz="1600" kern="1200" dirty="0" smtClean="0">
                          <a:solidFill>
                            <a:schemeClr val="dk1"/>
                          </a:solidFill>
                          <a:effectLst/>
                          <a:latin typeface="+mn-lt"/>
                          <a:ea typeface="+mn-ea"/>
                          <a:cs typeface="+mn-cs"/>
                        </a:rPr>
                        <a:t>Existence Indication of Attacker or Jammer in LMR</a:t>
                      </a:r>
                      <a:endParaRPr lang="en-US" sz="1600" dirty="0"/>
                    </a:p>
                  </a:txBody>
                  <a:tcPr marT="45712" marB="45712"/>
                </a:tc>
                <a:tc>
                  <a:txBody>
                    <a:bodyPr/>
                    <a:lstStyle/>
                    <a:p>
                      <a:r>
                        <a:rPr lang="en-US" sz="1600" dirty="0" smtClean="0"/>
                        <a:t>Technical?</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15min as</a:t>
                      </a:r>
                      <a:r>
                        <a:rPr lang="en-US" sz="1400" strike="noStrike" kern="1200" baseline="0" dirty="0" smtClean="0">
                          <a:solidFill>
                            <a:schemeClr val="dk1"/>
                          </a:solidFill>
                          <a:latin typeface="+mn-lt"/>
                          <a:ea typeface="+mn-ea"/>
                          <a:cs typeface="+mn-cs"/>
                        </a:rPr>
                        <a:t> time permits</a:t>
                      </a: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4981108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8486080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89993"/>
          </a:xfrm>
        </p:spPr>
        <p:txBody>
          <a:bodyPr/>
          <a:lstStyle/>
          <a:p>
            <a:r>
              <a:rPr lang="en-US" dirty="0" smtClean="0"/>
              <a:t>Submission 11-18-1909</a:t>
            </a:r>
            <a:endParaRPr lang="en-US" dirty="0"/>
          </a:p>
        </p:txBody>
      </p:sp>
      <p:sp>
        <p:nvSpPr>
          <p:cNvPr id="3" name="Content Placeholder 2"/>
          <p:cNvSpPr>
            <a:spLocks noGrp="1"/>
          </p:cNvSpPr>
          <p:nvPr>
            <p:ph idx="1"/>
          </p:nvPr>
        </p:nvSpPr>
        <p:spPr>
          <a:xfrm>
            <a:off x="914401" y="1340768"/>
            <a:ext cx="10361084" cy="4753647"/>
          </a:xfrm>
        </p:spPr>
        <p:txBody>
          <a:bodyPr/>
          <a:lstStyle/>
          <a:p>
            <a:r>
              <a:rPr lang="en-US" dirty="0" smtClean="0"/>
              <a:t>Motion</a:t>
            </a:r>
          </a:p>
          <a:p>
            <a:pPr marL="0" indent="0"/>
            <a:r>
              <a:rPr lang="en-US" b="0" dirty="0" smtClean="0"/>
              <a:t>Move to adopt the resolution depicted by document 11-18-1909r1 for CIDs</a:t>
            </a:r>
            <a:r>
              <a:rPr lang="pt-BR" b="0" dirty="0" smtClean="0"/>
              <a:t> 472, 473, 474, and 545, </a:t>
            </a:r>
            <a:r>
              <a:rPr lang="en-US" b="0" dirty="0" smtClean="0"/>
              <a:t>instruct the technical editor to incorporate it in the 802.11az draft amendment text and grant editorial rights to the technical editor.</a:t>
            </a:r>
          </a:p>
          <a:p>
            <a:endParaRPr lang="en-US" b="0" dirty="0"/>
          </a:p>
          <a:p>
            <a:r>
              <a:rPr lang="en-US" dirty="0"/>
              <a:t>Moved</a:t>
            </a:r>
            <a:r>
              <a:rPr lang="en-US" b="0" dirty="0" smtClean="0"/>
              <a:t>: Feng Jiang</a:t>
            </a:r>
          </a:p>
          <a:p>
            <a:r>
              <a:rPr lang="en-US" dirty="0" smtClean="0"/>
              <a:t>Second: </a:t>
            </a:r>
            <a:r>
              <a:rPr lang="en-US" b="0" dirty="0" smtClean="0"/>
              <a:t>Qinghua Li</a:t>
            </a:r>
          </a:p>
          <a:p>
            <a:r>
              <a:rPr lang="en-US" dirty="0" smtClean="0"/>
              <a:t>Results </a:t>
            </a:r>
            <a:r>
              <a:rPr lang="en-US" b="0" dirty="0"/>
              <a:t>(Y/N/A</a:t>
            </a:r>
            <a:r>
              <a:rPr lang="en-US" b="0" dirty="0" smtClean="0"/>
              <a:t>): 14/0/0</a:t>
            </a:r>
          </a:p>
          <a:p>
            <a:r>
              <a:rPr lang="en-US" b="0" dirty="0" smtClean="0"/>
              <a:t>Motion passes.</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59432026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89993"/>
          </a:xfrm>
        </p:spPr>
        <p:txBody>
          <a:bodyPr/>
          <a:lstStyle/>
          <a:p>
            <a:r>
              <a:rPr lang="en-US" dirty="0" smtClean="0"/>
              <a:t>Submission 11-18-1818</a:t>
            </a:r>
            <a:endParaRPr lang="en-US" dirty="0"/>
          </a:p>
        </p:txBody>
      </p:sp>
      <p:sp>
        <p:nvSpPr>
          <p:cNvPr id="3" name="Content Placeholder 2"/>
          <p:cNvSpPr>
            <a:spLocks noGrp="1"/>
          </p:cNvSpPr>
          <p:nvPr>
            <p:ph idx="1"/>
          </p:nvPr>
        </p:nvSpPr>
        <p:spPr>
          <a:xfrm>
            <a:off x="914401" y="1340768"/>
            <a:ext cx="10361084" cy="4753647"/>
          </a:xfrm>
        </p:spPr>
        <p:txBody>
          <a:bodyPr/>
          <a:lstStyle/>
          <a:p>
            <a:r>
              <a:rPr lang="en-US" dirty="0" smtClean="0"/>
              <a:t>Motion</a:t>
            </a:r>
          </a:p>
          <a:p>
            <a:pPr marL="0" indent="0"/>
            <a:r>
              <a:rPr lang="en-US" b="0" dirty="0"/>
              <a:t>Move to adopt document </a:t>
            </a:r>
            <a:r>
              <a:rPr lang="en-US" b="0" dirty="0" smtClean="0"/>
              <a:t>11-18-1818 r2 </a:t>
            </a:r>
            <a:r>
              <a:rPr lang="en-US" b="0" dirty="0"/>
              <a:t>to the 802.11az draft, instruct the technical editor to incorporate it in the 802.11az draft amendment text and grant editorial rights to the technical editor.</a:t>
            </a:r>
          </a:p>
          <a:p>
            <a:endParaRPr lang="en-US" b="0" dirty="0"/>
          </a:p>
          <a:p>
            <a:r>
              <a:rPr lang="en-US" dirty="0" smtClean="0"/>
              <a:t>Moved</a:t>
            </a:r>
            <a:r>
              <a:rPr lang="en-US" b="0" dirty="0" smtClean="0"/>
              <a:t>: Assaf Kasher</a:t>
            </a:r>
          </a:p>
          <a:p>
            <a:r>
              <a:rPr lang="en-US" dirty="0" smtClean="0"/>
              <a:t>Second: </a:t>
            </a:r>
            <a:r>
              <a:rPr lang="en-US" b="0" dirty="0" smtClean="0"/>
              <a:t>Qinghua Li</a:t>
            </a:r>
          </a:p>
          <a:p>
            <a:r>
              <a:rPr lang="en-US" dirty="0" smtClean="0"/>
              <a:t>Results </a:t>
            </a:r>
            <a:r>
              <a:rPr lang="en-US" b="0" dirty="0"/>
              <a:t>(Y/N/A</a:t>
            </a:r>
            <a:r>
              <a:rPr lang="en-US" b="0" dirty="0" smtClean="0"/>
              <a:t>): 13/0/1</a:t>
            </a:r>
          </a:p>
          <a:p>
            <a:r>
              <a:rPr lang="en-US" b="0" dirty="0" smtClean="0"/>
              <a:t>Motion passes.</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40942540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89993"/>
          </a:xfrm>
        </p:spPr>
        <p:txBody>
          <a:bodyPr/>
          <a:lstStyle/>
          <a:p>
            <a:r>
              <a:rPr lang="en-US" dirty="0" smtClean="0"/>
              <a:t>Submission 11-18-2003</a:t>
            </a:r>
            <a:endParaRPr lang="en-US" dirty="0"/>
          </a:p>
        </p:txBody>
      </p:sp>
      <p:sp>
        <p:nvSpPr>
          <p:cNvPr id="3" name="Content Placeholder 2"/>
          <p:cNvSpPr>
            <a:spLocks noGrp="1"/>
          </p:cNvSpPr>
          <p:nvPr>
            <p:ph idx="1"/>
          </p:nvPr>
        </p:nvSpPr>
        <p:spPr>
          <a:xfrm>
            <a:off x="914401" y="1340768"/>
            <a:ext cx="10361084" cy="4753647"/>
          </a:xfrm>
        </p:spPr>
        <p:txBody>
          <a:bodyPr/>
          <a:lstStyle/>
          <a:p>
            <a:pPr marL="0" indent="0"/>
            <a:r>
              <a:rPr lang="en-US" b="0" dirty="0" smtClean="0"/>
              <a:t>Motion</a:t>
            </a:r>
          </a:p>
          <a:p>
            <a:pPr marL="0" indent="0"/>
            <a:r>
              <a:rPr lang="en-US" b="0" dirty="0" smtClean="0"/>
              <a:t>Move </a:t>
            </a:r>
            <a:r>
              <a:rPr lang="en-US" b="0" dirty="0"/>
              <a:t>to adopt the resolution depicted by document </a:t>
            </a:r>
            <a:r>
              <a:rPr lang="en-US" b="0" dirty="0" smtClean="0"/>
              <a:t>11-18-2003r0 </a:t>
            </a:r>
            <a:r>
              <a:rPr lang="en-US" b="0" dirty="0"/>
              <a:t>for </a:t>
            </a:r>
            <a:r>
              <a:rPr lang="en-US" b="0" dirty="0" smtClean="0"/>
              <a:t>CIDs 239 and 240</a:t>
            </a:r>
            <a:r>
              <a:rPr lang="pt-BR" b="0" dirty="0" smtClean="0"/>
              <a:t>, </a:t>
            </a:r>
            <a:r>
              <a:rPr lang="en-US" b="0" dirty="0"/>
              <a:t>instruct the technical editor to incorporate it in the 802.11az draft amendment text and grant editorial rights to the technical editor.</a:t>
            </a:r>
          </a:p>
          <a:p>
            <a:endParaRPr lang="en-US" b="0" dirty="0"/>
          </a:p>
          <a:p>
            <a:r>
              <a:rPr lang="en-US" dirty="0"/>
              <a:t>Moved</a:t>
            </a:r>
            <a:r>
              <a:rPr lang="en-US" b="0" dirty="0" smtClean="0"/>
              <a:t>: Assaf Kasher</a:t>
            </a:r>
            <a:endParaRPr lang="en-US" b="0" dirty="0"/>
          </a:p>
          <a:p>
            <a:r>
              <a:rPr lang="en-US" dirty="0"/>
              <a:t>Second</a:t>
            </a:r>
            <a:r>
              <a:rPr lang="en-US" dirty="0" smtClean="0"/>
              <a:t>: </a:t>
            </a:r>
            <a:r>
              <a:rPr lang="en-US" b="0" dirty="0" smtClean="0"/>
              <a:t>Qinghua Li</a:t>
            </a:r>
            <a:endParaRPr lang="en-US" b="0" dirty="0"/>
          </a:p>
          <a:p>
            <a:r>
              <a:rPr lang="en-US" dirty="0"/>
              <a:t>Results </a:t>
            </a:r>
            <a:r>
              <a:rPr lang="en-US" b="0" dirty="0"/>
              <a:t>(Y/N/A</a:t>
            </a:r>
            <a:r>
              <a:rPr lang="en-US" b="0" dirty="0" smtClean="0"/>
              <a:t>): 13/0/1</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3708290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89993"/>
          </a:xfrm>
        </p:spPr>
        <p:txBody>
          <a:bodyPr/>
          <a:lstStyle/>
          <a:p>
            <a:r>
              <a:rPr lang="en-US" dirty="0" smtClean="0"/>
              <a:t>Submission 11-18-1845</a:t>
            </a:r>
            <a:endParaRPr lang="en-US" dirty="0"/>
          </a:p>
        </p:txBody>
      </p:sp>
      <p:sp>
        <p:nvSpPr>
          <p:cNvPr id="3" name="Content Placeholder 2"/>
          <p:cNvSpPr>
            <a:spLocks noGrp="1"/>
          </p:cNvSpPr>
          <p:nvPr>
            <p:ph idx="1"/>
          </p:nvPr>
        </p:nvSpPr>
        <p:spPr>
          <a:xfrm>
            <a:off x="914401" y="1340768"/>
            <a:ext cx="10361084" cy="4753647"/>
          </a:xfrm>
        </p:spPr>
        <p:txBody>
          <a:bodyPr/>
          <a:lstStyle/>
          <a:p>
            <a:pPr marL="0" indent="0"/>
            <a:r>
              <a:rPr lang="en-US" b="0" dirty="0" smtClean="0"/>
              <a:t>Motion</a:t>
            </a:r>
          </a:p>
          <a:p>
            <a:pPr marL="0" indent="0"/>
            <a:r>
              <a:rPr lang="en-US" b="0" dirty="0" smtClean="0"/>
              <a:t>Move </a:t>
            </a:r>
            <a:r>
              <a:rPr lang="en-US" b="0" dirty="0"/>
              <a:t>to adopt the resolution depicted by document </a:t>
            </a:r>
            <a:r>
              <a:rPr lang="en-US" b="0" dirty="0" smtClean="0"/>
              <a:t>11-18-1845r0 </a:t>
            </a:r>
            <a:r>
              <a:rPr lang="en-US" b="0" dirty="0"/>
              <a:t>for </a:t>
            </a:r>
            <a:r>
              <a:rPr lang="en-US" b="0" dirty="0" smtClean="0"/>
              <a:t>CIDs 479,480 and 481</a:t>
            </a:r>
            <a:r>
              <a:rPr lang="pt-BR" b="0" dirty="0" smtClean="0"/>
              <a:t>, </a:t>
            </a:r>
            <a:r>
              <a:rPr lang="en-US" b="0" dirty="0"/>
              <a:t>instruct the technical editor to incorporate it in the 802.11az draft amendment text and grant editorial rights to the technical editor.</a:t>
            </a:r>
          </a:p>
          <a:p>
            <a:endParaRPr lang="en-US" b="0" dirty="0"/>
          </a:p>
          <a:p>
            <a:r>
              <a:rPr lang="en-US" dirty="0"/>
              <a:t>Moved</a:t>
            </a:r>
            <a:r>
              <a:rPr lang="en-US" b="0" dirty="0" smtClean="0"/>
              <a:t>: Assaf Kasher</a:t>
            </a:r>
          </a:p>
          <a:p>
            <a:r>
              <a:rPr lang="en-US" dirty="0" smtClean="0"/>
              <a:t>Second: </a:t>
            </a:r>
            <a:r>
              <a:rPr lang="en-US" b="0" dirty="0" smtClean="0"/>
              <a:t>Christian Berger</a:t>
            </a:r>
          </a:p>
          <a:p>
            <a:r>
              <a:rPr lang="en-US" dirty="0" smtClean="0"/>
              <a:t>Results </a:t>
            </a:r>
            <a:r>
              <a:rPr lang="en-US" b="0" dirty="0"/>
              <a:t>(Y/N/A</a:t>
            </a:r>
            <a:r>
              <a:rPr lang="en-US" b="0" dirty="0" smtClean="0"/>
              <a:t>): 13/0/1</a:t>
            </a:r>
          </a:p>
          <a:p>
            <a:r>
              <a:rPr lang="en-US" b="0" dirty="0" smtClean="0"/>
              <a:t>Motion passes.</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4859535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61131071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presentation ordering0</a:t>
            </a:r>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033620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168418549"/>
              </p:ext>
            </p:extLst>
          </p:nvPr>
        </p:nvGraphicFramePr>
        <p:xfrm>
          <a:off x="529118" y="1751014"/>
          <a:ext cx="11233247" cy="3748928"/>
        </p:xfrm>
        <a:graphic>
          <a:graphicData uri="http://schemas.openxmlformats.org/drawingml/2006/table">
            <a:tbl>
              <a:tblPr firstRow="1" bandRow="1">
                <a:tableStyleId>{21E4AEA4-8DFA-4A89-87EB-49C32662AFE0}</a:tableStyleId>
              </a:tblPr>
              <a:tblGrid>
                <a:gridCol w="1512168"/>
                <a:gridCol w="1944216"/>
                <a:gridCol w="3672408"/>
                <a:gridCol w="2592288"/>
                <a:gridCol w="1512167"/>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11-18-1384</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182876">
                <a:tc>
                  <a:txBody>
                    <a:bodyPr/>
                    <a:lstStyle/>
                    <a:p>
                      <a:r>
                        <a:rPr lang="en-US" sz="1600" dirty="0" smtClean="0"/>
                        <a:t>11-18-1781</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r>
                        <a:rPr lang="en-US" sz="1400" dirty="0" smtClean="0"/>
                        <a:t>CC28 CR Secure Non-TB Ranging Measurement Exchange Protocol</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600" dirty="0" smtClean="0"/>
                        <a:t>For</a:t>
                      </a:r>
                      <a:r>
                        <a:rPr lang="en-US" sz="1600" baseline="0" dirty="0" smtClean="0"/>
                        <a:t> completion 10min</a:t>
                      </a:r>
                      <a:endParaRPr lang="en-US" sz="1600" dirty="0"/>
                    </a:p>
                  </a:txBody>
                  <a:tcPr marT="45712" marB="45712"/>
                </a:tc>
              </a:tr>
              <a:tr h="182876">
                <a:tc>
                  <a:txBody>
                    <a:bodyPr/>
                    <a:lstStyle/>
                    <a:p>
                      <a:r>
                        <a:rPr lang="en-US" sz="1600" dirty="0" smtClean="0"/>
                        <a:t>11-18-1998</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Resolution</a:t>
                      </a:r>
                      <a:r>
                        <a:rPr lang="en-US" sz="1600" baseline="0" dirty="0" smtClean="0"/>
                        <a:t> for </a:t>
                      </a:r>
                      <a:r>
                        <a:rPr lang="en-US" sz="1600" dirty="0" smtClean="0"/>
                        <a:t>CIDs 1, 195, 196 and 525</a:t>
                      </a:r>
                      <a:endParaRPr lang="en-US" sz="1600" dirty="0"/>
                    </a:p>
                  </a:txBody>
                  <a:tcPr marT="45712" marB="45712"/>
                </a:tc>
                <a:tc>
                  <a:txBody>
                    <a:bodyPr/>
                    <a:lstStyle/>
                    <a:p>
                      <a:r>
                        <a:rPr lang="en-US" dirty="0" smtClean="0"/>
                        <a:t>CR</a:t>
                      </a:r>
                      <a:endParaRPr lang="en-US" dirty="0"/>
                    </a:p>
                  </a:txBody>
                  <a:tcPr marT="45712" marB="45712"/>
                </a:tc>
                <a:tc>
                  <a:txBody>
                    <a:bodyPr/>
                    <a:lstStyle/>
                    <a:p>
                      <a:r>
                        <a:rPr lang="en-US" dirty="0" smtClean="0"/>
                        <a:t>30min</a:t>
                      </a:r>
                      <a:endParaRPr lang="en-US" dirty="0"/>
                    </a:p>
                  </a:txBody>
                  <a:tcPr marT="45712" marB="45712"/>
                </a:tc>
              </a:tr>
              <a:tr h="320032">
                <a:tc>
                  <a:txBody>
                    <a:bodyPr/>
                    <a:lstStyle/>
                    <a:p>
                      <a:r>
                        <a:rPr lang="en-US" sz="1600" dirty="0" smtClean="0"/>
                        <a:t>11-18-1984</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Qi Wang</a:t>
                      </a:r>
                      <a:endParaRPr lang="en-US" sz="1600" dirty="0"/>
                    </a:p>
                  </a:txBody>
                  <a:tcPr marT="45712" marB="45712"/>
                </a:tc>
                <a:tc>
                  <a:txBody>
                    <a:bodyPr/>
                    <a:lstStyle/>
                    <a:p>
                      <a:r>
                        <a:rPr lang="en-US" sz="1600" dirty="0" smtClean="0"/>
                        <a:t>EVM negotiation for NDP ranging packets</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40min</a:t>
                      </a:r>
                    </a:p>
                  </a:txBody>
                  <a:tcPr marT="45712" marB="45712"/>
                </a:tc>
              </a:tr>
              <a:tr h="320032">
                <a:tc>
                  <a:txBody>
                    <a:bodyPr/>
                    <a:lstStyle/>
                    <a:p>
                      <a:r>
                        <a:rPr lang="en-US" sz="1400" dirty="0" smtClean="0"/>
                        <a:t>11-18-2005</a:t>
                      </a:r>
                      <a:endParaRPr lang="en-US" sz="1400" dirty="0"/>
                    </a:p>
                  </a:txBody>
                  <a:tcPr marT="45712" marB="45712"/>
                </a:tc>
                <a:tc>
                  <a:txBody>
                    <a:bodyPr/>
                    <a:lstStyle/>
                    <a:p>
                      <a:r>
                        <a:rPr lang="en-US" sz="1400" dirty="0" smtClean="0"/>
                        <a:t>Das Dibakar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CR for</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TB</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Ranging group related scheduling</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30min as time</a:t>
                      </a:r>
                      <a:r>
                        <a:rPr lang="en-US" sz="1600" baseline="0" dirty="0" smtClean="0"/>
                        <a:t> permits</a:t>
                      </a:r>
                      <a:endParaRPr lang="en-US" sz="1600" dirty="0"/>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effectLst/>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r>
              <a:tr h="365752">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12890181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15930017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89993"/>
          </a:xfrm>
        </p:spPr>
        <p:txBody>
          <a:bodyPr/>
          <a:lstStyle/>
          <a:p>
            <a:r>
              <a:rPr lang="en-US" dirty="0" smtClean="0"/>
              <a:t>Submission 11-18-1781</a:t>
            </a:r>
            <a:endParaRPr lang="en-US" dirty="0"/>
          </a:p>
        </p:txBody>
      </p:sp>
      <p:sp>
        <p:nvSpPr>
          <p:cNvPr id="3" name="Content Placeholder 2"/>
          <p:cNvSpPr>
            <a:spLocks noGrp="1"/>
          </p:cNvSpPr>
          <p:nvPr>
            <p:ph idx="1"/>
          </p:nvPr>
        </p:nvSpPr>
        <p:spPr>
          <a:xfrm>
            <a:off x="914401" y="1340768"/>
            <a:ext cx="10361084" cy="4753647"/>
          </a:xfrm>
        </p:spPr>
        <p:txBody>
          <a:bodyPr/>
          <a:lstStyle/>
          <a:p>
            <a:pPr marL="0" indent="0"/>
            <a:r>
              <a:rPr lang="en-US" b="0" dirty="0" smtClean="0"/>
              <a:t>Motion</a:t>
            </a:r>
          </a:p>
          <a:p>
            <a:pPr marL="0" indent="0"/>
            <a:r>
              <a:rPr lang="en-US" b="0" dirty="0" smtClean="0"/>
              <a:t>Move </a:t>
            </a:r>
            <a:r>
              <a:rPr lang="en-US" b="0" dirty="0"/>
              <a:t>to adopt the resolution depicted by document </a:t>
            </a:r>
            <a:r>
              <a:rPr lang="en-US" b="0" dirty="0" smtClean="0"/>
              <a:t>11-18-1781r3 </a:t>
            </a:r>
            <a:r>
              <a:rPr lang="en-US" b="0" dirty="0"/>
              <a:t>for </a:t>
            </a:r>
            <a:r>
              <a:rPr lang="en-US" b="0" dirty="0" smtClean="0"/>
              <a:t>CIDs </a:t>
            </a:r>
            <a:r>
              <a:rPr lang="pt-BR" b="0" dirty="0" smtClean="0"/>
              <a:t>451</a:t>
            </a:r>
            <a:r>
              <a:rPr lang="pt-BR" b="0" dirty="0"/>
              <a:t>, 452, 453, 454, 182, 443, 445, 446, 447, 449, 53, </a:t>
            </a:r>
            <a:r>
              <a:rPr lang="pt-BR" b="0" dirty="0" smtClean="0"/>
              <a:t>450 and 456, </a:t>
            </a:r>
            <a:r>
              <a:rPr lang="en-US" b="0" dirty="0"/>
              <a:t>instruct the technical editor to incorporate it in the 802.11az draft amendment text and grant editorial rights to the technical editor.</a:t>
            </a:r>
          </a:p>
          <a:p>
            <a:endParaRPr lang="en-US" b="0" dirty="0"/>
          </a:p>
          <a:p>
            <a:r>
              <a:rPr lang="en-US" dirty="0"/>
              <a:t>Moved</a:t>
            </a:r>
            <a:r>
              <a:rPr lang="en-US" b="0" dirty="0" smtClean="0"/>
              <a:t>: Yongho Seok</a:t>
            </a:r>
          </a:p>
          <a:p>
            <a:r>
              <a:rPr lang="en-US" dirty="0" smtClean="0"/>
              <a:t>Second: </a:t>
            </a:r>
            <a:r>
              <a:rPr lang="en-US" b="0" dirty="0" smtClean="0"/>
              <a:t>Qinghua Li</a:t>
            </a:r>
          </a:p>
          <a:p>
            <a:r>
              <a:rPr lang="en-US" dirty="0" smtClean="0"/>
              <a:t>Results </a:t>
            </a:r>
            <a:r>
              <a:rPr lang="en-US" b="0" dirty="0"/>
              <a:t>(Y/N/A</a:t>
            </a:r>
            <a:r>
              <a:rPr lang="en-US" b="0" dirty="0" smtClean="0"/>
              <a:t>): 14/0/0</a:t>
            </a:r>
          </a:p>
          <a:p>
            <a:r>
              <a:rPr lang="en-US" b="0" dirty="0" smtClean="0"/>
              <a:t>Motion passes</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95845858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89993"/>
          </a:xfrm>
        </p:spPr>
        <p:txBody>
          <a:bodyPr/>
          <a:lstStyle/>
          <a:p>
            <a:r>
              <a:rPr lang="en-US" dirty="0" smtClean="0"/>
              <a:t>Submission 11-18-1998</a:t>
            </a:r>
            <a:endParaRPr lang="en-US" dirty="0"/>
          </a:p>
        </p:txBody>
      </p:sp>
      <p:sp>
        <p:nvSpPr>
          <p:cNvPr id="3" name="Content Placeholder 2"/>
          <p:cNvSpPr>
            <a:spLocks noGrp="1"/>
          </p:cNvSpPr>
          <p:nvPr>
            <p:ph idx="1"/>
          </p:nvPr>
        </p:nvSpPr>
        <p:spPr>
          <a:xfrm>
            <a:off x="914401" y="1340768"/>
            <a:ext cx="10361084" cy="4753647"/>
          </a:xfrm>
        </p:spPr>
        <p:txBody>
          <a:bodyPr/>
          <a:lstStyle/>
          <a:p>
            <a:pPr marL="0" indent="0"/>
            <a:r>
              <a:rPr lang="en-US" b="0" dirty="0" smtClean="0"/>
              <a:t>Motion</a:t>
            </a:r>
          </a:p>
          <a:p>
            <a:pPr marL="0" indent="0"/>
            <a:r>
              <a:rPr lang="en-US" b="0" dirty="0" smtClean="0"/>
              <a:t>Move </a:t>
            </a:r>
            <a:r>
              <a:rPr lang="en-US" b="0" dirty="0"/>
              <a:t>to adopt the resolution depicted by document </a:t>
            </a:r>
            <a:r>
              <a:rPr lang="en-US" b="0" dirty="0" smtClean="0"/>
              <a:t>11-18-1998r1 </a:t>
            </a:r>
            <a:r>
              <a:rPr lang="en-US" b="0" dirty="0"/>
              <a:t>for </a:t>
            </a:r>
            <a:r>
              <a:rPr lang="en-US" b="0" dirty="0" smtClean="0"/>
              <a:t>CIDs 1, 2, 195,196 </a:t>
            </a:r>
            <a:r>
              <a:rPr lang="pt-BR" b="0" dirty="0" smtClean="0"/>
              <a:t>and 525, </a:t>
            </a:r>
            <a:r>
              <a:rPr lang="en-US" b="0" dirty="0"/>
              <a:t>instruct the technical editor to incorporate it in the 802.11az draft amendment text and grant editorial rights to the technical editor.</a:t>
            </a:r>
          </a:p>
          <a:p>
            <a:endParaRPr lang="en-US" b="0" dirty="0"/>
          </a:p>
          <a:p>
            <a:r>
              <a:rPr lang="en-US" dirty="0"/>
              <a:t>Moved</a:t>
            </a:r>
            <a:r>
              <a:rPr lang="en-US" b="0" dirty="0" smtClean="0"/>
              <a:t>: Ganesh </a:t>
            </a:r>
            <a:r>
              <a:rPr lang="en-US" b="0" dirty="0" err="1" smtClean="0"/>
              <a:t>Venkatesan</a:t>
            </a:r>
            <a:endParaRPr lang="en-US" b="0" dirty="0" smtClean="0"/>
          </a:p>
          <a:p>
            <a:r>
              <a:rPr lang="en-US" dirty="0" smtClean="0"/>
              <a:t>Second: </a:t>
            </a:r>
            <a:r>
              <a:rPr lang="en-US" b="0" dirty="0" err="1" smtClean="0"/>
              <a:t>Chitto</a:t>
            </a:r>
            <a:r>
              <a:rPr lang="en-US" b="0" dirty="0" smtClean="0"/>
              <a:t> Ghosh</a:t>
            </a:r>
          </a:p>
          <a:p>
            <a:r>
              <a:rPr lang="en-US" dirty="0" smtClean="0"/>
              <a:t>Results </a:t>
            </a:r>
            <a:r>
              <a:rPr lang="en-US" b="0" dirty="0"/>
              <a:t>(Y/N/A</a:t>
            </a:r>
            <a:r>
              <a:rPr lang="en-US" b="0" dirty="0" smtClean="0"/>
              <a:t>): 14/0/0</a:t>
            </a:r>
          </a:p>
          <a:p>
            <a:r>
              <a:rPr lang="en-US" b="0" dirty="0" smtClean="0"/>
              <a:t>Motion passes.</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0740968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89993"/>
          </a:xfrm>
        </p:spPr>
        <p:txBody>
          <a:bodyPr/>
          <a:lstStyle/>
          <a:p>
            <a:r>
              <a:rPr lang="en-US" dirty="0" smtClean="0"/>
              <a:t>Submission 11-18-2005</a:t>
            </a:r>
            <a:endParaRPr lang="en-US" dirty="0"/>
          </a:p>
        </p:txBody>
      </p:sp>
      <p:sp>
        <p:nvSpPr>
          <p:cNvPr id="3" name="Content Placeholder 2"/>
          <p:cNvSpPr>
            <a:spLocks noGrp="1"/>
          </p:cNvSpPr>
          <p:nvPr>
            <p:ph idx="1"/>
          </p:nvPr>
        </p:nvSpPr>
        <p:spPr>
          <a:xfrm>
            <a:off x="914401" y="1340768"/>
            <a:ext cx="10361084" cy="4753647"/>
          </a:xfrm>
        </p:spPr>
        <p:txBody>
          <a:bodyPr/>
          <a:lstStyle/>
          <a:p>
            <a:pPr marL="0" indent="0"/>
            <a:r>
              <a:rPr lang="en-US" b="0" dirty="0" smtClean="0"/>
              <a:t>Motion</a:t>
            </a:r>
          </a:p>
          <a:p>
            <a:pPr marL="0" indent="0"/>
            <a:r>
              <a:rPr lang="en-US" b="0" dirty="0" smtClean="0"/>
              <a:t>Move </a:t>
            </a:r>
            <a:r>
              <a:rPr lang="en-US" b="0" dirty="0"/>
              <a:t>to adopt the resolution depicted by document </a:t>
            </a:r>
            <a:r>
              <a:rPr lang="en-US" b="0" dirty="0" smtClean="0"/>
              <a:t>11-18-2005r2 </a:t>
            </a:r>
            <a:r>
              <a:rPr lang="en-US" b="0" dirty="0"/>
              <a:t>for </a:t>
            </a:r>
            <a:r>
              <a:rPr lang="en-US" b="0" dirty="0" smtClean="0"/>
              <a:t>CIDs 39 and 167,</a:t>
            </a:r>
            <a:r>
              <a:rPr lang="pt-BR" b="0" dirty="0" smtClean="0"/>
              <a:t> </a:t>
            </a:r>
            <a:r>
              <a:rPr lang="en-US" b="0" dirty="0"/>
              <a:t>instruct the technical editor to incorporate it in the 802.11az draft amendment text and grant editorial rights to the technical editor.</a:t>
            </a:r>
          </a:p>
          <a:p>
            <a:endParaRPr lang="en-US" b="0" dirty="0"/>
          </a:p>
          <a:p>
            <a:r>
              <a:rPr lang="en-US" dirty="0"/>
              <a:t>Moved</a:t>
            </a:r>
            <a:r>
              <a:rPr lang="en-US" b="0" dirty="0" smtClean="0"/>
              <a:t>: Ganesh </a:t>
            </a:r>
            <a:r>
              <a:rPr lang="en-US" b="0" dirty="0" err="1" smtClean="0"/>
              <a:t>Venkatesan</a:t>
            </a:r>
            <a:endParaRPr lang="en-US" b="0" dirty="0" smtClean="0"/>
          </a:p>
          <a:p>
            <a:r>
              <a:rPr lang="en-US" dirty="0" smtClean="0"/>
              <a:t>Second:</a:t>
            </a:r>
            <a:r>
              <a:rPr lang="en-US" b="0" dirty="0" smtClean="0"/>
              <a:t> </a:t>
            </a:r>
            <a:r>
              <a:rPr lang="en-US" b="0" dirty="0" err="1" smtClean="0"/>
              <a:t>Chitto</a:t>
            </a:r>
            <a:r>
              <a:rPr lang="en-US" b="0" dirty="0" smtClean="0"/>
              <a:t> Ghosh</a:t>
            </a:r>
          </a:p>
          <a:p>
            <a:r>
              <a:rPr lang="en-US" dirty="0" smtClean="0"/>
              <a:t>Results </a:t>
            </a:r>
            <a:r>
              <a:rPr lang="en-US" b="0" dirty="0"/>
              <a:t>(Y/N/A</a:t>
            </a:r>
            <a:r>
              <a:rPr lang="en-US" b="0" dirty="0" smtClean="0"/>
              <a:t>): 11/0/0 </a:t>
            </a:r>
          </a:p>
          <a:p>
            <a:r>
              <a:rPr lang="en-US" b="0" dirty="0" smtClean="0"/>
              <a:t>Motion passes.</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8420475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22809684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a:t>
            </a:r>
            <a:r>
              <a:rPr lang="en-US" altLang="en-US" sz="2000" b="0"/>
              <a:t>presentation </a:t>
            </a:r>
            <a:r>
              <a:rPr lang="en-US" altLang="en-US" sz="2000" b="0" smtClean="0"/>
              <a:t>ordering)</a:t>
            </a:r>
            <a:endParaRPr lang="en-US" alt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27389874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558836281"/>
              </p:ext>
            </p:extLst>
          </p:nvPr>
        </p:nvGraphicFramePr>
        <p:xfrm>
          <a:off x="551384" y="2060848"/>
          <a:ext cx="9649072" cy="2987576"/>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172715">
                <a:tc>
                  <a:txBody>
                    <a:bodyPr/>
                    <a:lstStyle/>
                    <a:p>
                      <a:pPr marL="0" algn="l" defTabSz="914400" rtl="0" eaLnBrk="1" latinLnBrk="0" hangingPunct="1"/>
                      <a:r>
                        <a:rPr lang="en-US" sz="1600" strike="noStrike" kern="1200" dirty="0" smtClean="0">
                          <a:solidFill>
                            <a:schemeClr val="dk1"/>
                          </a:solidFill>
                          <a:latin typeface="+mn-lt"/>
                          <a:ea typeface="+mn-ea"/>
                          <a:cs typeface="+mn-cs"/>
                        </a:rPr>
                        <a:t>11-18-1929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smtClean="0">
                          <a:solidFill>
                            <a:schemeClr val="dk1"/>
                          </a:solidFill>
                          <a:latin typeface="+mn-lt"/>
                          <a:ea typeface="+mn-ea"/>
                          <a:cs typeface="+mn-cs"/>
                        </a:rPr>
                        <a:t>Debashis </a:t>
                      </a:r>
                      <a:r>
                        <a:rPr lang="en-US" sz="1600" strike="noStrike" kern="1200" dirty="0" smtClean="0">
                          <a:solidFill>
                            <a:schemeClr val="dk1"/>
                          </a:solidFill>
                          <a:latin typeface="+mn-lt"/>
                          <a:ea typeface="+mn-ea"/>
                          <a:cs typeface="+mn-cs"/>
                        </a:rPr>
                        <a:t>Dash</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CR for FTM overview</a:t>
                      </a:r>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CR</a:t>
                      </a:r>
                    </a:p>
                  </a:txBody>
                  <a:tcPr marT="45712" marB="45712"/>
                </a:tc>
                <a:tc>
                  <a:txBody>
                    <a:bodyPr/>
                    <a:lstStyle/>
                    <a:p>
                      <a:r>
                        <a:rPr lang="en-US" sz="1600" smtClean="0"/>
                        <a:t>25min</a:t>
                      </a:r>
                      <a:endParaRPr lang="en-US" sz="1600" dirty="0"/>
                    </a:p>
                  </a:txBody>
                  <a:tcPr marT="45712" marB="45712"/>
                </a:tc>
              </a:tr>
              <a:tr h="345429">
                <a:tc>
                  <a:txBody>
                    <a:bodyPr/>
                    <a:lstStyle/>
                    <a:p>
                      <a:r>
                        <a:rPr lang="en-US" sz="1600" dirty="0" smtClean="0"/>
                        <a:t>11-18-1805</a:t>
                      </a:r>
                      <a:endParaRPr lang="en-US" sz="1600" dirty="0"/>
                    </a:p>
                  </a:txBody>
                  <a:tcPr marT="45712" marB="45712"/>
                </a:tc>
                <a:tc>
                  <a:txBody>
                    <a:bodyPr/>
                    <a:lstStyle/>
                    <a:p>
                      <a:r>
                        <a:rPr lang="en-US" sz="1600" smtClean="0"/>
                        <a:t>Das </a:t>
                      </a:r>
                      <a:r>
                        <a:rPr lang="en-US" sz="1600" smtClean="0"/>
                        <a:t>Dibakar/Ganesh</a:t>
                      </a:r>
                      <a:r>
                        <a:rPr lang="en-US" sz="1600" baseline="0" smtClean="0"/>
                        <a:t> Venkatesan</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CR Trigger frame format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CR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20min</a:t>
                      </a:r>
                    </a:p>
                  </a:txBody>
                  <a:tcPr marT="45712" marB="45712"/>
                </a:tc>
              </a:tr>
              <a:tr h="365752">
                <a:tc>
                  <a:txBody>
                    <a:bodyPr/>
                    <a:lstStyle/>
                    <a:p>
                      <a:r>
                        <a:rPr lang="en-US" sz="1600" dirty="0" smtClean="0"/>
                        <a:t>11-18-1949</a:t>
                      </a:r>
                      <a:endParaRPr lang="en-US" sz="1600" dirty="0"/>
                    </a:p>
                  </a:txBody>
                  <a:tcPr marT="45712" marB="45712"/>
                </a:tc>
                <a:tc>
                  <a:txBody>
                    <a:bodyPr/>
                    <a:lstStyle/>
                    <a:p>
                      <a:r>
                        <a:rPr lang="en-US" sz="1600" dirty="0" err="1" smtClean="0"/>
                        <a:t>Chitto</a:t>
                      </a:r>
                      <a:r>
                        <a:rPr lang="en-US" sz="1600" dirty="0" smtClean="0"/>
                        <a:t> Ghosh</a:t>
                      </a:r>
                      <a:endParaRPr lang="en-US" sz="1600" dirty="0"/>
                    </a:p>
                  </a:txBody>
                  <a:tcPr marT="45712" marB="45712"/>
                </a:tc>
                <a:tc>
                  <a:txBody>
                    <a:bodyPr/>
                    <a:lstStyle/>
                    <a:p>
                      <a:r>
                        <a:rPr lang="en-US" sz="1600" dirty="0" smtClean="0"/>
                        <a:t>PICS Section</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45min</a:t>
                      </a:r>
                      <a:endParaRPr lang="en-US" sz="1600" kern="1200" dirty="0" smtClean="0">
                        <a:solidFill>
                          <a:schemeClr val="dk1"/>
                        </a:solidFill>
                        <a:latin typeface="+mn-lt"/>
                        <a:ea typeface="+mn-ea"/>
                        <a:cs typeface="+mn-cs"/>
                      </a:endParaRPr>
                    </a:p>
                  </a:txBody>
                  <a:tcPr marT="45712" marB="45712"/>
                </a:tc>
              </a:tr>
              <a:tr h="182876">
                <a:tc>
                  <a:txBody>
                    <a:bodyPr/>
                    <a:lstStyle/>
                    <a:p>
                      <a:r>
                        <a:rPr lang="en-US" sz="1600" dirty="0" smtClean="0"/>
                        <a:t>11-18-1936</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CR for</a:t>
                      </a:r>
                      <a:r>
                        <a:rPr lang="en-US" sz="1600" baseline="0" dirty="0" smtClean="0"/>
                        <a:t> Passive Location</a:t>
                      </a:r>
                      <a:endParaRPr lang="en-US" sz="1600" dirty="0"/>
                    </a:p>
                  </a:txBody>
                  <a:tcPr marT="45712" marB="45712"/>
                </a:tc>
                <a:tc>
                  <a:txBody>
                    <a:bodyPr/>
                    <a:lstStyle/>
                    <a:p>
                      <a:r>
                        <a:rPr lang="en-US" sz="1600" dirty="0" smtClean="0"/>
                        <a:t>Comment</a:t>
                      </a:r>
                      <a:r>
                        <a:rPr lang="en-US" sz="1600" baseline="0" dirty="0" smtClean="0"/>
                        <a:t> resolution</a:t>
                      </a:r>
                      <a:endParaRPr lang="en-US" sz="1600" dirty="0"/>
                    </a:p>
                  </a:txBody>
                  <a:tcPr marT="45712" marB="45712"/>
                </a:tc>
                <a:tc>
                  <a:txBody>
                    <a:bodyPr/>
                    <a:lstStyle/>
                    <a:p>
                      <a:r>
                        <a:rPr lang="en-US" sz="1600" smtClean="0"/>
                        <a:t>30min as time</a:t>
                      </a:r>
                      <a:r>
                        <a:rPr lang="en-US" sz="1600" baseline="0" smtClean="0"/>
                        <a:t> permits</a:t>
                      </a:r>
                      <a:endParaRPr lang="en-US" sz="1600" dirty="0"/>
                    </a:p>
                  </a:txBody>
                  <a:tcPr marT="45712" marB="45712"/>
                </a:tc>
              </a:tr>
            </a:tbl>
          </a:graphicData>
        </a:graphic>
      </p:graphicFrame>
    </p:spTree>
    <p:extLst>
      <p:ext uri="{BB962C8B-B14F-4D97-AF65-F5344CB8AC3E}">
        <p14:creationId xmlns:p14="http://schemas.microsoft.com/office/powerpoint/2010/main" val="222050451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89993"/>
          </a:xfrm>
        </p:spPr>
        <p:txBody>
          <a:bodyPr/>
          <a:lstStyle/>
          <a:p>
            <a:r>
              <a:rPr lang="en-US" smtClean="0"/>
              <a:t>Submission 11-18-1929</a:t>
            </a:r>
            <a:endParaRPr lang="en-US" dirty="0"/>
          </a:p>
        </p:txBody>
      </p:sp>
      <p:sp>
        <p:nvSpPr>
          <p:cNvPr id="3" name="Content Placeholder 2"/>
          <p:cNvSpPr>
            <a:spLocks noGrp="1"/>
          </p:cNvSpPr>
          <p:nvPr>
            <p:ph idx="1"/>
          </p:nvPr>
        </p:nvSpPr>
        <p:spPr>
          <a:xfrm>
            <a:off x="914401" y="1340768"/>
            <a:ext cx="10361084" cy="4753647"/>
          </a:xfrm>
        </p:spPr>
        <p:txBody>
          <a:bodyPr/>
          <a:lstStyle/>
          <a:p>
            <a:pPr marL="0" indent="0"/>
            <a:r>
              <a:rPr lang="en-US" b="0" dirty="0" smtClean="0"/>
              <a:t>Motion</a:t>
            </a:r>
          </a:p>
          <a:p>
            <a:pPr marL="0" indent="0"/>
            <a:r>
              <a:rPr lang="en-US" b="0" dirty="0" smtClean="0"/>
              <a:t>Move </a:t>
            </a:r>
            <a:r>
              <a:rPr lang="en-US" b="0"/>
              <a:t>to </a:t>
            </a:r>
            <a:r>
              <a:rPr lang="en-US" b="0" smtClean="0"/>
              <a:t>adopt the </a:t>
            </a:r>
            <a:r>
              <a:rPr lang="en-US" b="0" dirty="0"/>
              <a:t>resolution depicted by </a:t>
            </a:r>
            <a:r>
              <a:rPr lang="en-US" b="0"/>
              <a:t>document </a:t>
            </a:r>
            <a:r>
              <a:rPr lang="en-US" b="0" smtClean="0"/>
              <a:t>11-18-1929r3 </a:t>
            </a:r>
            <a:r>
              <a:rPr lang="en-US" b="0" dirty="0"/>
              <a:t>for </a:t>
            </a:r>
            <a:r>
              <a:rPr lang="en-US" b="0" smtClean="0"/>
              <a:t>CIDs </a:t>
            </a:r>
          </a:p>
          <a:p>
            <a:pPr marL="0" indent="0"/>
            <a:r>
              <a:rPr lang="en-US" b="0" smtClean="0"/>
              <a:t>33</a:t>
            </a:r>
            <a:r>
              <a:rPr lang="en-US" b="0"/>
              <a:t>, 34, 35</a:t>
            </a:r>
            <a:r>
              <a:rPr lang="en-US" b="0"/>
              <a:t>, </a:t>
            </a:r>
            <a:r>
              <a:rPr lang="en-US" b="0" smtClean="0"/>
              <a:t>104</a:t>
            </a:r>
            <a:r>
              <a:rPr lang="en-US" b="0"/>
              <a:t>, 286, 287, 288, 289, 291, 293 </a:t>
            </a:r>
            <a:r>
              <a:rPr lang="en-US" b="0"/>
              <a:t>and </a:t>
            </a:r>
            <a:r>
              <a:rPr lang="en-US" b="0" smtClean="0"/>
              <a:t>489</a:t>
            </a:r>
            <a:r>
              <a:rPr lang="pt-BR" b="0" smtClean="0"/>
              <a:t>, </a:t>
            </a:r>
            <a:r>
              <a:rPr lang="en-US" b="0" dirty="0"/>
              <a:t>instruct the technical editor to incorporate it in the 802.11az draft amendment text and grant editorial rights to the technical editor.</a:t>
            </a:r>
          </a:p>
          <a:p>
            <a:endParaRPr lang="en-US" b="0" dirty="0"/>
          </a:p>
          <a:p>
            <a:r>
              <a:rPr lang="en-US"/>
              <a:t>Moved</a:t>
            </a:r>
            <a:r>
              <a:rPr lang="en-US" b="0" smtClean="0"/>
              <a:t>: Ganesh Venkatesan</a:t>
            </a:r>
            <a:endParaRPr lang="en-US" b="0" dirty="0" smtClean="0"/>
          </a:p>
          <a:p>
            <a:r>
              <a:rPr lang="en-US" smtClean="0"/>
              <a:t>Second: </a:t>
            </a:r>
            <a:r>
              <a:rPr lang="en-US" b="0" smtClean="0"/>
              <a:t>Erik Lindskog</a:t>
            </a:r>
            <a:endParaRPr lang="en-US" b="0" dirty="0" smtClean="0"/>
          </a:p>
          <a:p>
            <a:r>
              <a:rPr lang="en-US" dirty="0" smtClean="0"/>
              <a:t>Results </a:t>
            </a:r>
            <a:r>
              <a:rPr lang="en-US" b="0" dirty="0"/>
              <a:t>(Y/N/A</a:t>
            </a:r>
            <a:r>
              <a:rPr lang="en-US" b="0" smtClean="0"/>
              <a:t>): 12/0/0</a:t>
            </a:r>
          </a:p>
          <a:p>
            <a:r>
              <a:rPr lang="en-US" b="0" smtClean="0"/>
              <a:t>Motion passes.</a:t>
            </a:r>
            <a:endParaRPr lang="en-US" b="0" dirty="0" smtClean="0"/>
          </a:p>
          <a:p>
            <a:endParaRPr lang="en-US" b="0" dirty="0" smtClean="0"/>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90205752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241507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32893004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5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submissions (as per presentation ordering0</a:t>
            </a:r>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66261619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5</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071823899"/>
              </p:ext>
            </p:extLst>
          </p:nvPr>
        </p:nvGraphicFramePr>
        <p:xfrm>
          <a:off x="551384" y="2060848"/>
          <a:ext cx="9649072" cy="3414280"/>
        </p:xfrm>
        <a:graphic>
          <a:graphicData uri="http://schemas.openxmlformats.org/drawingml/2006/table">
            <a:tbl>
              <a:tblPr firstRow="1" bandRow="1">
                <a:tableStyleId>{21E4AEA4-8DFA-4A89-87EB-49C32662AFE0}</a:tableStyleId>
              </a:tblPr>
              <a:tblGrid>
                <a:gridCol w="1440160"/>
                <a:gridCol w="1368152"/>
                <a:gridCol w="3743562"/>
                <a:gridCol w="1942609"/>
                <a:gridCol w="1154589"/>
              </a:tblGrid>
              <a:tr h="305408">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289552">
                <a:tc>
                  <a:txBody>
                    <a:bodyPr/>
                    <a:lstStyle/>
                    <a:p>
                      <a:r>
                        <a:rPr lang="en-US" sz="1600" dirty="0" smtClean="0"/>
                        <a:t>11-18-1949</a:t>
                      </a:r>
                      <a:endParaRPr lang="en-US" sz="1600" dirty="0"/>
                    </a:p>
                  </a:txBody>
                  <a:tcPr marT="45712" marB="45712"/>
                </a:tc>
                <a:tc>
                  <a:txBody>
                    <a:bodyPr/>
                    <a:lstStyle/>
                    <a:p>
                      <a:r>
                        <a:rPr lang="en-US" sz="1600" dirty="0" err="1" smtClean="0"/>
                        <a:t>Chitto</a:t>
                      </a:r>
                      <a:r>
                        <a:rPr lang="en-US" sz="1600" dirty="0" smtClean="0"/>
                        <a:t> Ghosh</a:t>
                      </a:r>
                      <a:endParaRPr lang="en-US" sz="1600" dirty="0"/>
                    </a:p>
                  </a:txBody>
                  <a:tcPr marT="45712" marB="45712"/>
                </a:tc>
                <a:tc>
                  <a:txBody>
                    <a:bodyPr/>
                    <a:lstStyle/>
                    <a:p>
                      <a:r>
                        <a:rPr lang="en-US" sz="1600" dirty="0" smtClean="0"/>
                        <a:t>PICS Section</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45min</a:t>
                      </a:r>
                    </a:p>
                  </a:txBody>
                  <a:tcPr marT="45712" marB="45712"/>
                </a:tc>
              </a:tr>
              <a:tr h="289552">
                <a:tc>
                  <a:txBody>
                    <a:bodyPr/>
                    <a:lstStyle/>
                    <a:p>
                      <a:r>
                        <a:rPr lang="en-US" sz="1600" dirty="0" smtClean="0"/>
                        <a:t>11-18-1936</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CR for</a:t>
                      </a:r>
                      <a:r>
                        <a:rPr lang="en-US" sz="1600" baseline="0" dirty="0" smtClean="0"/>
                        <a:t> Passive Location</a:t>
                      </a:r>
                      <a:endParaRPr lang="en-US" sz="1600" dirty="0"/>
                    </a:p>
                  </a:txBody>
                  <a:tcPr marT="45712" marB="45712"/>
                </a:tc>
                <a:tc>
                  <a:txBody>
                    <a:bodyPr/>
                    <a:lstStyle/>
                    <a:p>
                      <a:r>
                        <a:rPr lang="en-US" sz="1600" dirty="0" smtClean="0"/>
                        <a:t>Comment</a:t>
                      </a:r>
                      <a:r>
                        <a:rPr lang="en-US" sz="1600" baseline="0" dirty="0" smtClean="0"/>
                        <a:t> resolution</a:t>
                      </a:r>
                      <a:endParaRPr lang="en-US" sz="1600" dirty="0"/>
                    </a:p>
                  </a:txBody>
                  <a:tcPr marT="45712" marB="45712"/>
                </a:tc>
                <a:tc>
                  <a:txBody>
                    <a:bodyPr/>
                    <a:lstStyle/>
                    <a:p>
                      <a:r>
                        <a:rPr lang="en-US" sz="1600" smtClean="0"/>
                        <a:t>30min as time</a:t>
                      </a:r>
                      <a:r>
                        <a:rPr lang="en-US" sz="1600" baseline="0" smtClean="0"/>
                        <a:t> permits</a:t>
                      </a:r>
                      <a:endParaRPr lang="en-US" sz="1600" dirty="0"/>
                    </a:p>
                  </a:txBody>
                  <a:tcPr marT="45712" marB="45712"/>
                </a:tc>
              </a:tr>
              <a:tr h="365752">
                <a:tc>
                  <a:txBody>
                    <a:bodyPr/>
                    <a:lstStyle/>
                    <a:p>
                      <a:r>
                        <a:rPr lang="en-US" sz="1600" kern="1200" dirty="0" smtClean="0">
                          <a:solidFill>
                            <a:schemeClr val="dk1"/>
                          </a:solidFill>
                          <a:effectLst/>
                          <a:latin typeface="+mn-lt"/>
                          <a:ea typeface="+mn-ea"/>
                          <a:cs typeface="+mn-cs"/>
                        </a:rPr>
                        <a:t>11-18-2004</a:t>
                      </a:r>
                      <a:endParaRPr lang="en-US" sz="1600" dirty="0"/>
                    </a:p>
                  </a:txBody>
                  <a:tcPr marT="45712" marB="45712"/>
                </a:tc>
                <a:tc>
                  <a:txBody>
                    <a:bodyPr/>
                    <a:lstStyle/>
                    <a:p>
                      <a:r>
                        <a:rPr lang="en-US" sz="1600" dirty="0" smtClean="0"/>
                        <a:t>Das Dibakar</a:t>
                      </a:r>
                      <a:endParaRPr lang="en-US" sz="1600" dirty="0"/>
                    </a:p>
                  </a:txBody>
                  <a:tcPr marT="45712" marB="45712"/>
                </a:tc>
                <a:tc>
                  <a:txBody>
                    <a:bodyPr/>
                    <a:lstStyle/>
                    <a:p>
                      <a:r>
                        <a:rPr lang="en-US" sz="1600" kern="1200" dirty="0" smtClean="0">
                          <a:solidFill>
                            <a:schemeClr val="dk1"/>
                          </a:solidFill>
                          <a:effectLst/>
                          <a:latin typeface="+mn-lt"/>
                          <a:ea typeface="+mn-ea"/>
                          <a:cs typeface="+mn-cs"/>
                        </a:rPr>
                        <a:t>Amendment text TB Ranging</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Availability</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Window</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frame</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format</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30min</a:t>
                      </a:r>
                    </a:p>
                  </a:txBody>
                  <a:tcPr marT="45712" marB="45712"/>
                </a:tc>
              </a:tr>
              <a:tr h="260792">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r>
              <a:tr h="365752">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r>
            </a:tbl>
          </a:graphicData>
        </a:graphic>
      </p:graphicFrame>
    </p:spTree>
    <p:extLst>
      <p:ext uri="{BB962C8B-B14F-4D97-AF65-F5344CB8AC3E}">
        <p14:creationId xmlns:p14="http://schemas.microsoft.com/office/powerpoint/2010/main" val="416163689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42799097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73809717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6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smtClean="0"/>
              <a:t>Agenda </a:t>
            </a:r>
            <a:r>
              <a:rPr lang="en-US" altLang="en-US" sz="2000" b="0" dirty="0"/>
              <a:t>setting and presentation ordering for </a:t>
            </a:r>
            <a:r>
              <a:rPr lang="en-US" altLang="en-US" sz="2000" b="0" dirty="0" smtClean="0"/>
              <a:t>this meeting slot (5 </a:t>
            </a:r>
            <a:r>
              <a:rPr lang="en-US" altLang="en-US" sz="2000" b="0" dirty="0"/>
              <a:t>min)</a:t>
            </a:r>
          </a:p>
          <a:p>
            <a:pPr algn="just">
              <a:spcBef>
                <a:spcPct val="20000"/>
              </a:spcBef>
              <a:buFontTx/>
              <a:buChar char="•"/>
            </a:pPr>
            <a:r>
              <a:rPr lang="en-US" altLang="en-US" sz="2000" b="0" dirty="0" smtClean="0"/>
              <a:t>Review Task Group progress and timelines (10min)</a:t>
            </a:r>
          </a:p>
          <a:p>
            <a:pPr algn="just">
              <a:spcBef>
                <a:spcPct val="20000"/>
              </a:spcBef>
              <a:buFontTx/>
              <a:buChar char="•"/>
            </a:pPr>
            <a:r>
              <a:rPr lang="en-US" altLang="en-US" sz="2000" b="0" dirty="0" smtClean="0"/>
              <a:t>Review achievements for the week (9min)</a:t>
            </a:r>
          </a:p>
          <a:p>
            <a:pPr algn="just">
              <a:spcBef>
                <a:spcPct val="20000"/>
              </a:spcBef>
              <a:buFontTx/>
              <a:buChar char="•"/>
            </a:pPr>
            <a:r>
              <a:rPr lang="en-US" altLang="en-US" sz="2000" b="0" dirty="0" smtClean="0"/>
              <a:t>Review goals for next meeting (5min)</a:t>
            </a:r>
          </a:p>
          <a:p>
            <a:pPr algn="just">
              <a:spcBef>
                <a:spcPct val="20000"/>
              </a:spcBef>
              <a:buFontTx/>
              <a:buChar char="•"/>
            </a:pPr>
            <a:r>
              <a:rPr lang="en-US" altLang="en-US" sz="2000" b="0" dirty="0" smtClean="0"/>
              <a:t>AOB? (1min)</a:t>
            </a:r>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28775831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6</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533468688"/>
              </p:ext>
            </p:extLst>
          </p:nvPr>
        </p:nvGraphicFramePr>
        <p:xfrm>
          <a:off x="551384" y="2060848"/>
          <a:ext cx="9649072" cy="2408472"/>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11-18-1667</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365752">
                <a:tc>
                  <a:txBody>
                    <a:bodyPr/>
                    <a:lstStyle/>
                    <a:p>
                      <a:r>
                        <a:rPr lang="en-US" sz="1600" dirty="0" smtClean="0"/>
                        <a:t>11-18-539</a:t>
                      </a:r>
                      <a:endParaRPr lang="en-US" sz="1600" dirty="0"/>
                    </a:p>
                  </a:txBody>
                  <a:tcPr marT="45712" marB="45712"/>
                </a:tc>
                <a:tc>
                  <a:txBody>
                    <a:bodyPr/>
                    <a:lstStyle/>
                    <a:p>
                      <a:r>
                        <a:rPr lang="en-US" sz="1600" dirty="0" smtClean="0"/>
                        <a:t>Feng Jiang</a:t>
                      </a:r>
                      <a:endParaRPr lang="en-US" sz="1600" dirty="0"/>
                    </a:p>
                  </a:txBody>
                  <a:tcPr marT="45712" marB="45712"/>
                </a:tc>
                <a:tc>
                  <a:txBody>
                    <a:bodyPr/>
                    <a:lstStyle/>
                    <a:p>
                      <a:r>
                        <a:rPr lang="en-US" sz="1600" kern="1200" dirty="0" smtClean="0">
                          <a:solidFill>
                            <a:schemeClr val="dk1"/>
                          </a:solidFill>
                          <a:effectLst/>
                          <a:latin typeface="+mn-lt"/>
                          <a:ea typeface="+mn-ea"/>
                          <a:cs typeface="+mn-cs"/>
                        </a:rPr>
                        <a:t>Existence Indication of Attacker or Jammer in LMR</a:t>
                      </a:r>
                      <a:endParaRPr lang="en-US" sz="1600" dirty="0"/>
                    </a:p>
                  </a:txBody>
                  <a:tcPr marT="45712" marB="45712"/>
                </a:tc>
                <a:tc>
                  <a:txBody>
                    <a:bodyPr/>
                    <a:lstStyle/>
                    <a:p>
                      <a:r>
                        <a:rPr lang="en-US" sz="1600" dirty="0" smtClean="0"/>
                        <a:t>Technical?</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smtClean="0">
                          <a:solidFill>
                            <a:schemeClr val="dk1"/>
                          </a:solidFill>
                          <a:latin typeface="+mn-lt"/>
                          <a:ea typeface="+mn-ea"/>
                          <a:cs typeface="+mn-cs"/>
                        </a:rPr>
                        <a:t>For</a:t>
                      </a:r>
                      <a:r>
                        <a:rPr lang="en-US" sz="1400" strike="noStrike" kern="1200" baseline="0" smtClean="0">
                          <a:solidFill>
                            <a:schemeClr val="dk1"/>
                          </a:solidFill>
                          <a:latin typeface="+mn-lt"/>
                          <a:ea typeface="+mn-ea"/>
                          <a:cs typeface="+mn-cs"/>
                        </a:rPr>
                        <a:t> completion</a:t>
                      </a:r>
                      <a:endParaRPr lang="en-US" sz="1400" strike="noStrike" kern="1200" dirty="0" smtClean="0">
                        <a:solidFill>
                          <a:schemeClr val="dk1"/>
                        </a:solidFill>
                        <a:latin typeface="+mn-lt"/>
                        <a:ea typeface="+mn-ea"/>
                        <a:cs typeface="+mn-cs"/>
                      </a:endParaRPr>
                    </a:p>
                  </a:txBody>
                  <a:tcPr marT="45712" marB="45712"/>
                </a:tc>
              </a:tr>
              <a:tr h="365752">
                <a:tc>
                  <a:txBody>
                    <a:bodyPr/>
                    <a:lstStyle/>
                    <a:p>
                      <a:r>
                        <a:rPr lang="en-US" sz="1600" dirty="0" smtClean="0"/>
                        <a:t>11-18-1986</a:t>
                      </a:r>
                      <a:endParaRPr lang="en-US" sz="1600" dirty="0"/>
                    </a:p>
                  </a:txBody>
                  <a:tcPr marT="45712" marB="45712"/>
                </a:tc>
                <a:tc>
                  <a:txBody>
                    <a:bodyPr/>
                    <a:lstStyle/>
                    <a:p>
                      <a:r>
                        <a:rPr lang="en-US" sz="1600" dirty="0" smtClean="0"/>
                        <a:t>Qi Wang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NTB ranging flow control power save</a:t>
                      </a:r>
                      <a:endParaRPr lang="en-US" sz="18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c>
                  <a:txBody>
                    <a:bodyPr/>
                    <a:lstStyle/>
                    <a:p>
                      <a:r>
                        <a:rPr lang="en-US" sz="1400" dirty="0" smtClean="0"/>
                        <a:t>40min</a:t>
                      </a:r>
                      <a:endParaRPr lang="en-US" sz="1400" dirty="0"/>
                    </a:p>
                  </a:txBody>
                  <a:tcPr marT="45712" marB="45712"/>
                </a:tc>
              </a:tr>
              <a:tr h="365752">
                <a:tc>
                  <a:txBody>
                    <a:bodyPr/>
                    <a:lstStyle/>
                    <a:p>
                      <a:r>
                        <a:rPr lang="en-US" sz="1600" dirty="0" smtClean="0"/>
                        <a:t>11-18-1996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r>
                        <a:rPr lang="en-US" sz="1600" dirty="0" smtClean="0"/>
                        <a:t>Phase roll based TOA</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45min</a:t>
                      </a:r>
                    </a:p>
                  </a:txBody>
                  <a:tcPr marT="45712" marB="45712"/>
                </a:tc>
              </a:tr>
            </a:tbl>
          </a:graphicData>
        </a:graphic>
      </p:graphicFrame>
    </p:spTree>
    <p:extLst>
      <p:ext uri="{BB962C8B-B14F-4D97-AF65-F5344CB8AC3E}">
        <p14:creationId xmlns:p14="http://schemas.microsoft.com/office/powerpoint/2010/main" val="308492041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Current TG Approved Timeline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283741209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Approval</a:t>
            </a:r>
            <a:endParaRPr lang="en-US" dirty="0"/>
          </a:p>
        </p:txBody>
      </p:sp>
      <p:sp>
        <p:nvSpPr>
          <p:cNvPr id="3" name="Content Placeholder 2"/>
          <p:cNvSpPr>
            <a:spLocks noGrp="1"/>
          </p:cNvSpPr>
          <p:nvPr>
            <p:ph idx="1"/>
          </p:nvPr>
        </p:nvSpPr>
        <p:spPr>
          <a:xfrm>
            <a:off x="914401" y="1556792"/>
            <a:ext cx="10361084" cy="4918621"/>
          </a:xfrm>
        </p:spPr>
        <p:txBody>
          <a:bodyPr/>
          <a:lstStyle/>
          <a:p>
            <a:r>
              <a:rPr lang="en-US" dirty="0" smtClean="0"/>
              <a:t>Motion (if needed)</a:t>
            </a:r>
          </a:p>
          <a:p>
            <a:r>
              <a:rPr lang="en-US" b="0" dirty="0" smtClean="0"/>
              <a:t>We commit to the project timelines as shown in slide xx of submission 11-18-yyyy r?, and approve the following process:</a:t>
            </a:r>
          </a:p>
          <a:p>
            <a:pPr marL="457200" indent="-457200">
              <a:buAutoNum type="arabicPeriod"/>
            </a:pPr>
            <a:r>
              <a:rPr lang="en-US" b="0" dirty="0" smtClean="0"/>
              <a:t>Continue focusing on comment resolution in between now and end of Jan. </a:t>
            </a:r>
            <a:r>
              <a:rPr lang="en-US" b="0" dirty="0"/>
              <a:t>IEEE </a:t>
            </a:r>
            <a:r>
              <a:rPr lang="en-US" b="0" dirty="0" smtClean="0"/>
              <a:t> meeting.</a:t>
            </a:r>
          </a:p>
          <a:p>
            <a:pPr marL="457200" indent="-457200">
              <a:buAutoNum type="arabicPeriod"/>
            </a:pPr>
            <a:r>
              <a:rPr lang="en-US" b="0" dirty="0" smtClean="0"/>
              <a:t>Consider submission targeted towards improving the quality of the protocol in the existing amendment draft.</a:t>
            </a:r>
          </a:p>
          <a:p>
            <a:pPr marL="457200" indent="-457200">
              <a:buAutoNum type="arabicPeriod"/>
            </a:pPr>
            <a:r>
              <a:rPr lang="en-US" b="0" dirty="0" smtClean="0"/>
              <a:t>Target Initial WG ballot coming out of the January meeting.</a:t>
            </a:r>
          </a:p>
          <a:p>
            <a:pPr marL="0" indent="0"/>
            <a:r>
              <a:rPr lang="en-US" dirty="0" smtClean="0"/>
              <a:t>Moved:</a:t>
            </a:r>
            <a:endParaRPr lang="en-US" b="0" dirty="0" smtClean="0"/>
          </a:p>
          <a:p>
            <a:pPr marL="0" indent="0"/>
            <a:r>
              <a:rPr lang="en-US" dirty="0" smtClean="0"/>
              <a:t>Second:</a:t>
            </a:r>
          </a:p>
          <a:p>
            <a:pPr marL="0" indent="0"/>
            <a:r>
              <a:rPr lang="en-US" dirty="0" smtClean="0"/>
              <a:t>Results (Y/N/A):</a:t>
            </a:r>
            <a:endParaRPr lang="en-US" b="0" dirty="0" smtClean="0"/>
          </a:p>
          <a:p>
            <a:pPr marL="0" indent="0"/>
            <a:endParaRPr lang="en-US" b="0" dirty="0" smtClean="0"/>
          </a:p>
          <a:p>
            <a:pPr marL="0" indent="0"/>
            <a:endParaRPr lang="en-US" b="0" dirty="0" smtClean="0"/>
          </a:p>
          <a:p>
            <a:pPr marL="0" indent="0"/>
            <a:endParaRPr lang="en-US" dirty="0" smtClean="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65035988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Jan. </a:t>
            </a:r>
            <a:r>
              <a:rPr lang="en-US" dirty="0"/>
              <a:t>Meeting Goals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Continue comment resolution for CC28.</a:t>
            </a:r>
          </a:p>
          <a:p>
            <a:pPr>
              <a:buFont typeface="Arial" panose="020B0604020202020204" pitchFamily="34" charset="0"/>
              <a:buChar char="•"/>
            </a:pPr>
            <a:r>
              <a:rPr lang="en-US" b="0" dirty="0" smtClean="0"/>
              <a:t>Consider </a:t>
            </a:r>
            <a:r>
              <a:rPr lang="en-US" b="0" dirty="0"/>
              <a:t>submission targeted towards improving the quality of the protocol in the existing amendment draft</a:t>
            </a:r>
            <a:r>
              <a:rPr lang="en-US" b="0" dirty="0" smtClean="0"/>
              <a:t>.</a:t>
            </a:r>
          </a:p>
          <a:p>
            <a:pPr>
              <a:buFont typeface="Arial" panose="020B0604020202020204" pitchFamily="34" charset="0"/>
              <a:buChar char="•"/>
            </a:pPr>
            <a:r>
              <a:rPr lang="en-US" b="0" dirty="0" smtClean="0"/>
              <a:t>Initiate initial WG ballot coming out of Jan. meeting.</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9212215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smtClean="0"/>
              <a:t>Nov. 28</a:t>
            </a:r>
            <a:r>
              <a:rPr lang="en-US" altLang="en-US" b="0" baseline="30000" dirty="0" smtClean="0"/>
              <a:t>th</a:t>
            </a:r>
            <a:r>
              <a:rPr lang="en-US" altLang="en-US" b="0" dirty="0" smtClean="0"/>
              <a:t> (Wed.) 12:00 PM ET, 1:30 hr. </a:t>
            </a:r>
          </a:p>
          <a:p>
            <a:pPr algn="just">
              <a:spcBef>
                <a:spcPct val="20000"/>
              </a:spcBef>
              <a:buFontTx/>
              <a:buChar char="•"/>
            </a:pPr>
            <a:r>
              <a:rPr lang="en-US" altLang="en-US" b="0" dirty="0" smtClean="0"/>
              <a:t>Dec. 5</a:t>
            </a:r>
            <a:r>
              <a:rPr lang="en-US" altLang="en-US" b="0" baseline="30000" dirty="0" smtClean="0"/>
              <a:t>th</a:t>
            </a:r>
            <a:r>
              <a:rPr lang="en-US" altLang="en-US" b="0" dirty="0" smtClean="0"/>
              <a:t> (Wed</a:t>
            </a:r>
            <a:r>
              <a:rPr lang="en-US" altLang="en-US" b="0" dirty="0"/>
              <a:t>.) </a:t>
            </a:r>
            <a:r>
              <a:rPr lang="en-US" altLang="en-US" b="0" dirty="0" smtClean="0"/>
              <a:t>12:00 PM </a:t>
            </a:r>
            <a:r>
              <a:rPr lang="en-US" altLang="en-US" b="0" dirty="0"/>
              <a:t>ET, </a:t>
            </a:r>
            <a:r>
              <a:rPr lang="en-US" altLang="en-US" b="0" dirty="0" smtClean="0"/>
              <a:t>1:30 </a:t>
            </a:r>
            <a:r>
              <a:rPr lang="en-US" altLang="en-US" b="0" dirty="0" err="1" smtClean="0"/>
              <a:t>hr</a:t>
            </a:r>
            <a:endParaRPr lang="en-US" altLang="en-US" b="0" dirty="0"/>
          </a:p>
          <a:p>
            <a:pPr algn="just">
              <a:spcBef>
                <a:spcPct val="20000"/>
              </a:spcBef>
              <a:buFontTx/>
              <a:buChar char="•"/>
            </a:pPr>
            <a:r>
              <a:rPr lang="en-US" altLang="en-US" b="0" dirty="0" smtClean="0"/>
              <a:t>Do </a:t>
            </a:r>
            <a:r>
              <a:rPr lang="en-US" altLang="en-US" b="0" dirty="0"/>
              <a:t>we need additional calls</a:t>
            </a:r>
            <a:r>
              <a:rPr lang="en-US" altLang="en-US" b="0" dirty="0" smtClean="0"/>
              <a:t>?</a:t>
            </a:r>
          </a:p>
          <a:p>
            <a:pPr algn="just">
              <a:spcBef>
                <a:spcPct val="20000"/>
              </a:spcBef>
              <a:buFontTx/>
              <a:buChar char="•"/>
            </a:pPr>
            <a:endParaRPr lang="en-US" altLang="en-US" b="0" dirty="0" smtClean="0"/>
          </a:p>
          <a:p>
            <a:pPr algn="just">
              <a:spcBef>
                <a:spcPct val="20000"/>
              </a:spcBef>
              <a:buFontTx/>
              <a:buChar char="•"/>
            </a:pPr>
            <a:r>
              <a:rPr lang="en-US" altLang="en-US" b="0" smtClean="0"/>
              <a:t>Continued process</a:t>
            </a:r>
            <a:r>
              <a:rPr lang="en-US" altLang="en-US" b="0" dirty="0" smtClean="0"/>
              <a:t>:</a:t>
            </a:r>
          </a:p>
          <a:p>
            <a:pPr lvl="1" algn="just">
              <a:spcBef>
                <a:spcPct val="20000"/>
              </a:spcBef>
              <a:buFontTx/>
              <a:buChar char="•"/>
            </a:pPr>
            <a:r>
              <a:rPr lang="en-US" altLang="en-US" dirty="0" smtClean="0"/>
              <a:t>Review CR submissions during </a:t>
            </a:r>
            <a:r>
              <a:rPr lang="en-US" altLang="en-US" dirty="0" err="1" smtClean="0"/>
              <a:t>telecons</a:t>
            </a:r>
            <a:r>
              <a:rPr lang="en-US" altLang="en-US" dirty="0" smtClean="0"/>
              <a:t> and </a:t>
            </a:r>
            <a:r>
              <a:rPr lang="en-US" altLang="en-US" dirty="0" err="1" smtClean="0"/>
              <a:t>strawpoll</a:t>
            </a:r>
            <a:r>
              <a:rPr lang="en-US" altLang="en-US" dirty="0" smtClean="0"/>
              <a:t> them.</a:t>
            </a:r>
          </a:p>
          <a:p>
            <a:pPr lvl="1" algn="just">
              <a:spcBef>
                <a:spcPct val="20000"/>
              </a:spcBef>
              <a:buFontTx/>
              <a:buChar char="•"/>
            </a:pPr>
            <a:r>
              <a:rPr lang="en-US" altLang="en-US" b="0" dirty="0" smtClean="0"/>
              <a:t>During the first slot for the week on the next IEEE week, conduct a motion for submission that did not had objections.</a:t>
            </a:r>
            <a:endParaRPr lang="en-US" b="0" dirty="0"/>
          </a:p>
          <a:p>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07172287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89651379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426372573"/>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12202</TotalTime>
  <Words>5089</Words>
  <Application>Microsoft Office PowerPoint</Application>
  <PresentationFormat>Widescreen</PresentationFormat>
  <Paragraphs>1233</Paragraphs>
  <Slides>79</Slides>
  <Notes>22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79</vt:i4>
      </vt:variant>
    </vt:vector>
  </HeadingPairs>
  <TitlesOfParts>
    <vt:vector size="90"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Nov.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 - TBD</vt:lpstr>
      <vt:lpstr>Agenda for the Week</vt:lpstr>
      <vt:lpstr>Submission List for the week (1)</vt:lpstr>
      <vt:lpstr>Submission List for the week (2)</vt:lpstr>
      <vt:lpstr>Submission List for the week (3)</vt:lpstr>
      <vt:lpstr>TG Process</vt:lpstr>
      <vt:lpstr>Ad Hoc Meeting Slot discussion items</vt:lpstr>
      <vt:lpstr>Presentation ordering for Ad Hoc slot</vt:lpstr>
      <vt:lpstr>Process for ad hoc presentations</vt:lpstr>
      <vt:lpstr>Reminder to do attendance</vt:lpstr>
      <vt:lpstr>Adjourn</vt:lpstr>
      <vt:lpstr>Meeting Slot # 1 discussion items</vt:lpstr>
      <vt:lpstr>Presentation ordering for slot # 1</vt:lpstr>
      <vt:lpstr>Presentation ordering for slot # 1</vt:lpstr>
      <vt:lpstr>Approval of previous meeting minutes</vt:lpstr>
      <vt:lpstr>Approval of Oct. 10th Telecon Minutes</vt:lpstr>
      <vt:lpstr>Approval of Nov. 2nd Telecon Minutes</vt:lpstr>
      <vt:lpstr>TGaz Approved Plan</vt:lpstr>
      <vt:lpstr>Current TG Approved Timelines</vt:lpstr>
      <vt:lpstr>Submission Review</vt:lpstr>
      <vt:lpstr>Submission 11-18-1623</vt:lpstr>
      <vt:lpstr>Submission 11-18-1728</vt:lpstr>
      <vt:lpstr>Submission 11-18-1742</vt:lpstr>
      <vt:lpstr>Submission 11-18-1741</vt:lpstr>
      <vt:lpstr>Reminder to do attendance</vt:lpstr>
      <vt:lpstr>Recess</vt:lpstr>
      <vt:lpstr>Meeting Slot # 2 discussion items</vt:lpstr>
      <vt:lpstr>Presentation ordering for slot # 2</vt:lpstr>
      <vt:lpstr>Reminder to do attendance</vt:lpstr>
      <vt:lpstr>Submission 11-18-1909</vt:lpstr>
      <vt:lpstr>Submission 11-18-1818</vt:lpstr>
      <vt:lpstr>Submission 11-18-2003</vt:lpstr>
      <vt:lpstr>Submission 11-18-1845</vt:lpstr>
      <vt:lpstr>Recess</vt:lpstr>
      <vt:lpstr>Meeting Slot # 3 discussion items</vt:lpstr>
      <vt:lpstr>Presentation ordering for slot # 3</vt:lpstr>
      <vt:lpstr>Reminder to do attendance</vt:lpstr>
      <vt:lpstr>Submission 11-18-1781</vt:lpstr>
      <vt:lpstr>Submission 11-18-1998</vt:lpstr>
      <vt:lpstr>Submission 11-18-2005</vt:lpstr>
      <vt:lpstr>Recess</vt:lpstr>
      <vt:lpstr>Meeting Slot # 4 discussion items</vt:lpstr>
      <vt:lpstr>Presentation ordering for slot # 4</vt:lpstr>
      <vt:lpstr>Submission 11-18-1929</vt:lpstr>
      <vt:lpstr>Reminder to do attendance</vt:lpstr>
      <vt:lpstr>Recess</vt:lpstr>
      <vt:lpstr>Meeting Slot # 5 discussion items</vt:lpstr>
      <vt:lpstr>Presentation ordering for slot # 5</vt:lpstr>
      <vt:lpstr>Reminder to do attendance</vt:lpstr>
      <vt:lpstr>Recess</vt:lpstr>
      <vt:lpstr>Meeting Slot # 6 discussion items</vt:lpstr>
      <vt:lpstr>Presentation ordering for slot # 6</vt:lpstr>
      <vt:lpstr>Current TG Approved Timeline</vt:lpstr>
      <vt:lpstr>Timelines Approval</vt:lpstr>
      <vt:lpstr>Jan. Meeting Goals</vt:lpstr>
      <vt:lpstr>Teleconference Schedule</vt:lpstr>
      <vt:lpstr>AOB?</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112</cp:revision>
  <cp:lastPrinted>1601-01-01T00:00:00Z</cp:lastPrinted>
  <dcterms:created xsi:type="dcterms:W3CDTF">2018-08-06T10:28:59Z</dcterms:created>
  <dcterms:modified xsi:type="dcterms:W3CDTF">2018-11-15T03:04:43Z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e5d38792-1f67-47cd-82cd-e79a001b9d6e</vt:lpwstr>
  </property>
  <property fmtid="{D5CDD505-2E9C-101B-9397-08002B2CF9AE}" pid="3" name="CTP_TimeStamp">
    <vt:lpwstr>2018-10-08 18:07:39Z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