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282" r:id="rId22"/>
    <p:sldId id="283" r:id="rId23"/>
    <p:sldId id="319" r:id="rId24"/>
    <p:sldId id="321" r:id="rId25"/>
    <p:sldId id="322" r:id="rId26"/>
    <p:sldId id="317" r:id="rId27"/>
    <p:sldId id="318" r:id="rId28"/>
    <p:sldId id="323" r:id="rId29"/>
    <p:sldId id="284" r:id="rId30"/>
    <p:sldId id="314" r:id="rId31"/>
    <p:sldId id="315" r:id="rId32"/>
    <p:sldId id="286" r:id="rId33"/>
    <p:sldId id="285" r:id="rId34"/>
    <p:sldId id="325" r:id="rId35"/>
    <p:sldId id="326" r:id="rId36"/>
    <p:sldId id="287" r:id="rId37"/>
    <p:sldId id="288" r:id="rId38"/>
    <p:sldId id="299" r:id="rId39"/>
    <p:sldId id="300" r:id="rId40"/>
    <p:sldId id="291" r:id="rId41"/>
    <p:sldId id="292" r:id="rId42"/>
    <p:sldId id="301" r:id="rId43"/>
    <p:sldId id="302" r:id="rId44"/>
    <p:sldId id="293" r:id="rId45"/>
    <p:sldId id="294" r:id="rId46"/>
    <p:sldId id="303" r:id="rId47"/>
    <p:sldId id="304" r:id="rId48"/>
    <p:sldId id="295" r:id="rId49"/>
    <p:sldId id="296" r:id="rId50"/>
    <p:sldId id="305" r:id="rId51"/>
    <p:sldId id="306" r:id="rId52"/>
    <p:sldId id="297" r:id="rId53"/>
    <p:sldId id="298" r:id="rId54"/>
    <p:sldId id="307" r:id="rId55"/>
    <p:sldId id="308" r:id="rId56"/>
    <p:sldId id="309" r:id="rId57"/>
    <p:sldId id="310" r:id="rId58"/>
    <p:sldId id="311" r:id="rId59"/>
    <p:sldId id="313" r:id="rId60"/>
    <p:sldId id="289" r:id="rId61"/>
    <p:sldId id="290" r:id="rId62"/>
    <p:sldId id="312" r:id="rId63"/>
    <p:sldId id="259" r:id="rId64"/>
    <p:sldId id="260" r:id="rId65"/>
    <p:sldId id="261" r:id="rId66"/>
    <p:sldId id="262" r:id="rId67"/>
    <p:sldId id="263" r:id="rId68"/>
    <p:sldId id="264"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Ad hoc" id="{D9A3C800-883D-4178-BCA5-48B4DDDCCE68}">
          <p14:sldIdLst>
            <p14:sldId id="282"/>
            <p14:sldId id="283"/>
            <p14:sldId id="319"/>
            <p14:sldId id="321"/>
            <p14:sldId id="322"/>
          </p14:sldIdLst>
        </p14:section>
        <p14:section name="Slot#1" id="{61A6E613-32DD-45F7-8FE4-F55F7FE808B5}">
          <p14:sldIdLst>
            <p14:sldId id="317"/>
            <p14:sldId id="318"/>
            <p14:sldId id="323"/>
            <p14:sldId id="284"/>
            <p14:sldId id="314"/>
            <p14:sldId id="315"/>
            <p14:sldId id="286"/>
            <p14:sldId id="285"/>
            <p14:sldId id="325"/>
            <p14:sldId id="326"/>
            <p14:sldId id="287"/>
            <p14:sldId id="288"/>
          </p14:sldIdLst>
        </p14:section>
        <p14:section name="Slot#2" id="{0E687B7E-720E-4035-8603-903AAF037B31}">
          <p14:sldIdLst>
            <p14:sldId id="299"/>
            <p14:sldId id="300"/>
            <p14:sldId id="291"/>
            <p14:sldId id="292"/>
          </p14:sldIdLst>
        </p14:section>
        <p14:section name="Slot#3" id="{5D49AB48-9724-48C6-97B3-577374A1C2CA}">
          <p14:sldIdLst>
            <p14:sldId id="301"/>
            <p14:sldId id="30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6" id="{D59D5964-9646-4C25-959D-E55F97EAE577}">
          <p14:sldIdLst>
            <p14:sldId id="307"/>
            <p14:sldId id="308"/>
            <p14:sldId id="309"/>
            <p14:sldId id="310"/>
            <p14:sldId id="311"/>
            <p14:sldId id="313"/>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16" autoAdjust="0"/>
    <p:restoredTop sz="94660"/>
  </p:normalViewPr>
  <p:slideViewPr>
    <p:cSldViewPr>
      <p:cViewPr>
        <p:scale>
          <a:sx n="75" d="100"/>
          <a:sy n="75" d="100"/>
        </p:scale>
        <p:origin x="324"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1528004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084344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802.11-18/1667r3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2018-11-12</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0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5978974"/>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dirty="0"/>
                    </a:p>
                  </a:txBody>
                  <a:tcPr marT="45746" marB="45746">
                    <a:solidFill>
                      <a:srgbClr val="92D050"/>
                    </a:solidFill>
                  </a:tcPr>
                </a:tc>
                <a:tc>
                  <a:txBody>
                    <a:bodyPr/>
                    <a:lstStyle/>
                    <a:p>
                      <a:pPr algn="ctr"/>
                      <a:endParaRPr lang="en-US"/>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dirty="0"/>
                    </a:p>
                  </a:txBody>
                  <a:tcPr marT="45746" marB="45746">
                    <a:solidFill>
                      <a:srgbClr val="92D050"/>
                    </a:solidFill>
                  </a:tcPr>
                </a:tc>
                <a:tc>
                  <a:txBody>
                    <a:bodyPr/>
                    <a:lstStyle/>
                    <a:p>
                      <a:pPr algn="ctr"/>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11-18-1627).  </a:t>
            </a:r>
            <a:endParaRPr lang="en-US" altLang="en-US" b="0" dirty="0" smtClean="0"/>
          </a:p>
          <a:p>
            <a:pPr algn="just">
              <a:spcBef>
                <a:spcPct val="20000"/>
              </a:spcBef>
              <a:buFontTx/>
              <a:buChar char="•"/>
            </a:pPr>
            <a:r>
              <a:rPr lang="en-US" altLang="en-US" b="0" dirty="0" smtClean="0"/>
              <a:t>Approve Oct. 10</a:t>
            </a:r>
            <a:r>
              <a:rPr lang="en-US" altLang="en-US" b="0" baseline="30000" dirty="0" smtClean="0"/>
              <a:t>th</a:t>
            </a:r>
            <a:r>
              <a:rPr lang="en-US" altLang="en-US" b="0" dirty="0" smtClean="0"/>
              <a:t> and Nov. 2</a:t>
            </a:r>
            <a:r>
              <a:rPr lang="en-US" altLang="en-US" b="0" baseline="30000" dirty="0" smtClean="0"/>
              <a:t>nd</a:t>
            </a:r>
            <a:r>
              <a:rPr lang="en-US" altLang="en-US" b="0" dirty="0" smtClean="0"/>
              <a:t> teleconferences </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r>
              <a:rPr lang="en-US" altLang="en-US" b="0" dirty="0" smtClean="0"/>
              <a:t>.</a:t>
            </a:r>
          </a:p>
          <a:p>
            <a:pPr algn="just">
              <a:spcBef>
                <a:spcPct val="20000"/>
              </a:spcBef>
              <a:buFontTx/>
              <a:buChar char="•"/>
            </a:pPr>
            <a:r>
              <a:rPr lang="en-US" altLang="en-US" b="0" dirty="0" smtClean="0"/>
              <a:t>Other submissions.</a:t>
            </a: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36530218"/>
              </p:ext>
            </p:extLst>
          </p:nvPr>
        </p:nvGraphicFramePr>
        <p:xfrm>
          <a:off x="914401" y="1825082"/>
          <a:ext cx="10460567" cy="374886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0">
                <a:tc>
                  <a:txBody>
                    <a:bodyPr/>
                    <a:lstStyle/>
                    <a:p>
                      <a:r>
                        <a:rPr lang="en-US" sz="1600" dirty="0" smtClean="0"/>
                        <a:t>11-18-1860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Nov. 2</a:t>
                      </a:r>
                      <a:r>
                        <a:rPr lang="en-US" sz="1600" baseline="30000" dirty="0" smtClean="0"/>
                        <a:t>nd</a:t>
                      </a:r>
                      <a:r>
                        <a:rPr lang="en-US" sz="1600" dirty="0" smtClean="0"/>
                        <a:t> </a:t>
                      </a:r>
                      <a:r>
                        <a:rPr lang="en-US" sz="1600" dirty="0" err="1" smtClean="0"/>
                        <a:t>telecon</a:t>
                      </a:r>
                      <a:r>
                        <a:rPr lang="en-US" sz="1600" dirty="0" smtClean="0"/>
                        <a:t> minutes </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r>
              <a:tr h="16763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smtClean="0"/>
                        <a:t>Amendment</a:t>
                      </a:r>
                      <a:r>
                        <a:rPr lang="en-US" sz="1600" baseline="0" smtClean="0"/>
                        <a:t> text</a:t>
                      </a:r>
                      <a:endParaRPr lang="en-US" sz="1600"/>
                    </a:p>
                  </a:txBody>
                  <a:tcPr marT="45712" marB="45712"/>
                </a:tc>
              </a:tr>
              <a:tr h="16763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r>
              <a:tr h="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endParaRPr lang="en-US" sz="1600" dirty="0" smtClean="0"/>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62550182"/>
              </p:ext>
            </p:extLst>
          </p:nvPr>
        </p:nvGraphicFramePr>
        <p:xfrm>
          <a:off x="911424" y="1772816"/>
          <a:ext cx="10478360" cy="399270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16763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smtClean="0"/>
                        <a:t>Amendment text</a:t>
                      </a:r>
                      <a:endParaRPr lang="en-US" sz="1600" dirty="0"/>
                    </a:p>
                  </a:txBody>
                  <a:tcPr marT="45712" marB="45712"/>
                </a:tc>
              </a:tr>
              <a:tr h="16763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r>
              <a:tr h="167632">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endParaRPr lang="en-US" sz="1600" dirty="0" smtClean="0"/>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11301952"/>
              </p:ext>
            </p:extLst>
          </p:nvPr>
        </p:nvGraphicFramePr>
        <p:xfrm>
          <a:off x="906562" y="1751014"/>
          <a:ext cx="10478360" cy="34136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11-18-2005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 group related scheduling</a:t>
                      </a:r>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r>
              <a:tr h="16763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a:t>
                      </a:r>
                      <a:r>
                        <a:rPr lang="en-US" sz="1600" kern="1200" dirty="0" smtClean="0">
                          <a:solidFill>
                            <a:schemeClr val="dk1"/>
                          </a:solidFill>
                          <a:effectLst/>
                          <a:latin typeface="+mn-lt"/>
                          <a:ea typeface="+mn-ea"/>
                          <a:cs typeface="+mn-cs"/>
                        </a:rPr>
                        <a:t>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Bangkok, Thailand</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Nov.  11</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- 16</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a:t>
            </a:r>
            <a:r>
              <a:rPr lang="en-US" dirty="0" smtClean="0"/>
              <a:t>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Ad </a:t>
            </a:r>
            <a:r>
              <a:rPr lang="en-US" altLang="en-US" dirty="0" smtClean="0">
                <a:solidFill>
                  <a:schemeClr val="tx2"/>
                </a:solidFill>
              </a:rPr>
              <a:t>Hoc </a:t>
            </a:r>
            <a:r>
              <a:rPr lang="en-US" altLang="en-US" dirty="0" smtClean="0">
                <a:solidFill>
                  <a:schemeClr val="tx2"/>
                </a:solidFill>
              </a:rPr>
              <a:t>Meeting </a:t>
            </a:r>
            <a:r>
              <a:rPr lang="en-US" altLang="en-US" dirty="0">
                <a:solidFill>
                  <a:schemeClr val="tx2"/>
                </a:solidFill>
              </a:rPr>
              <a:t>Slot </a:t>
            </a:r>
            <a:r>
              <a:rPr lang="en-US" altLang="en-US" dirty="0" smtClean="0">
                <a:solidFill>
                  <a:schemeClr val="tx2"/>
                </a:solidFill>
              </a:rPr>
              <a:t>discussion </a:t>
            </a:r>
            <a:r>
              <a:rPr lang="en-US" altLang="en-US" dirty="0">
                <a:solidFill>
                  <a:schemeClr val="tx2"/>
                </a:solidFill>
              </a:rPr>
              <a:t>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smtClean="0"/>
              <a:t>Ad Hoc Agenda setting:</a:t>
            </a:r>
          </a:p>
          <a:p>
            <a:pPr lvl="1" algn="just">
              <a:spcBef>
                <a:spcPct val="20000"/>
              </a:spcBef>
              <a:buFontTx/>
              <a:buChar char="•"/>
            </a:pPr>
            <a:r>
              <a:rPr lang="en-US" altLang="en-US" b="0" dirty="0" smtClean="0"/>
              <a:t>Call </a:t>
            </a:r>
            <a:r>
              <a:rPr lang="en-US" altLang="en-US" b="0" dirty="0"/>
              <a:t>Meeting to Order (1 min)</a:t>
            </a:r>
          </a:p>
          <a:p>
            <a:pPr lvl="1" algn="just">
              <a:spcBef>
                <a:spcPct val="20000"/>
              </a:spcBef>
              <a:buFontTx/>
              <a:buChar char="•"/>
            </a:pPr>
            <a:r>
              <a:rPr lang="en-US" altLang="en-US" b="0" dirty="0"/>
              <a:t>Patent Policy and Logistics (9 min)</a:t>
            </a:r>
          </a:p>
          <a:p>
            <a:pPr lvl="1" algn="just">
              <a:spcBef>
                <a:spcPct val="20000"/>
              </a:spcBef>
              <a:buFontTx/>
              <a:buChar char="•"/>
            </a:pPr>
            <a:r>
              <a:rPr lang="en-US" altLang="en-US" b="0" dirty="0" smtClean="0"/>
              <a:t>Last call for Submission for ad hoc (5 min)</a:t>
            </a:r>
          </a:p>
          <a:p>
            <a:pPr lvl="1" algn="just">
              <a:spcBef>
                <a:spcPct val="20000"/>
              </a:spcBef>
              <a:buFontTx/>
              <a:buChar char="•"/>
            </a:pPr>
            <a:r>
              <a:rPr lang="en-US" altLang="en-US" b="0" dirty="0" smtClean="0"/>
              <a:t>Review process for ad hoc (3min)</a:t>
            </a:r>
          </a:p>
          <a:p>
            <a:pPr lvl="1" algn="just">
              <a:spcBef>
                <a:spcPct val="20000"/>
              </a:spcBef>
              <a:buFontTx/>
              <a:buChar char="•"/>
            </a:pPr>
            <a:r>
              <a:rPr lang="en-US" altLang="en-US" b="0" dirty="0" smtClean="0"/>
              <a:t>Review submissions (as needed)</a:t>
            </a:r>
          </a:p>
          <a:p>
            <a:pPr lvl="1" algn="just">
              <a:spcBef>
                <a:spcPct val="20000"/>
              </a:spcBef>
              <a:buFontTx/>
              <a:buChar char="•"/>
            </a:pPr>
            <a:r>
              <a:rPr lang="en-US" altLang="en-US" sz="1800" b="0" dirty="0" smtClean="0"/>
              <a:t>Review CR data base (5min).</a:t>
            </a:r>
          </a:p>
          <a:p>
            <a:pPr lvl="1" algn="just">
              <a:spcBef>
                <a:spcPct val="20000"/>
              </a:spcBef>
              <a:buFontTx/>
              <a:buChar char="•"/>
            </a:pPr>
            <a:endParaRPr lang="en-US" altLang="en-US" sz="18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a:t>
            </a:r>
            <a:r>
              <a:rPr lang="en-US" dirty="0" smtClean="0"/>
              <a:t>Ad Hoc slot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3556693"/>
              </p:ext>
            </p:extLst>
          </p:nvPr>
        </p:nvGraphicFramePr>
        <p:xfrm>
          <a:off x="839416" y="2060848"/>
          <a:ext cx="10550369" cy="1981768"/>
        </p:xfrm>
        <a:graphic>
          <a:graphicData uri="http://schemas.openxmlformats.org/drawingml/2006/table">
            <a:tbl>
              <a:tblPr firstRow="1" bandRow="1">
                <a:tableStyleId>{21E4AEA4-8DFA-4A89-87EB-49C32662AFE0}</a:tableStyleId>
              </a:tblPr>
              <a:tblGrid>
                <a:gridCol w="1298507"/>
                <a:gridCol w="2028917"/>
                <a:gridCol w="3732245"/>
                <a:gridCol w="2189419"/>
                <a:gridCol w="130128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657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45min</a:t>
                      </a:r>
                      <a:endParaRPr lang="en-US" sz="1400" dirty="0"/>
                    </a:p>
                  </a:txBody>
                  <a:tcPr marT="45712" marB="45712"/>
                </a:tc>
              </a:tr>
              <a:tr h="3657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25min</a:t>
                      </a:r>
                      <a:endParaRPr lang="en-US" dirty="0"/>
                    </a:p>
                  </a:txBody>
                  <a:tcPr marT="45712" marB="45712"/>
                </a:tc>
              </a:tr>
              <a:tr h="365752">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ad hoc presentations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For those presenting during the ad hoc, there will be allocated time for motioning during the regular meeting time.</a:t>
            </a:r>
          </a:p>
          <a:p>
            <a:pPr>
              <a:buFont typeface="Arial" panose="020B0604020202020204" pitchFamily="34" charset="0"/>
              <a:buChar char="•"/>
            </a:pPr>
            <a:endParaRPr lang="en-US" b="0" dirty="0"/>
          </a:p>
          <a:p>
            <a:pPr>
              <a:buFont typeface="Arial" panose="020B0604020202020204" pitchFamily="34" charset="0"/>
              <a:buChar char="•"/>
            </a:pPr>
            <a:r>
              <a:rPr lang="en-US" b="0" dirty="0" err="1"/>
              <a:t>Strawpolls</a:t>
            </a:r>
            <a:r>
              <a:rPr lang="en-US" b="0" dirty="0"/>
              <a:t> for CR and amendment text submissions that run during the Mon. AM1 ad hoc meeting slot, and meet a 75% approval will be bundled to single CRs motion and amendment text motion respectively for consideration by </a:t>
            </a:r>
            <a:r>
              <a:rPr lang="en-US" b="0" dirty="0" err="1"/>
              <a:t>TGaz</a:t>
            </a:r>
            <a:r>
              <a:rPr lang="en-US" b="0" dirty="0"/>
              <a:t>.</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112286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37007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7031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2018 D1.0 publication and Initial WG ballot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28381202"/>
              </p:ext>
            </p:extLst>
          </p:nvPr>
        </p:nvGraphicFramePr>
        <p:xfrm>
          <a:off x="929215" y="1628800"/>
          <a:ext cx="10460568" cy="3687984"/>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a:t>
                      </a:r>
                      <a:r>
                        <a:rPr lang="en-US" sz="1600" dirty="0" smtClean="0"/>
                        <a:t>needed (25min)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c>
                  <a:txBody>
                    <a:bodyPr/>
                    <a:lstStyle/>
                    <a:p>
                      <a:r>
                        <a:rPr lang="en-US" sz="1600" dirty="0" smtClean="0"/>
                        <a:t>2 </a:t>
                      </a:r>
                      <a:r>
                        <a:rPr lang="en-US" sz="1600" dirty="0" smtClean="0"/>
                        <a:t>min</a:t>
                      </a:r>
                      <a:endParaRPr lang="en-US" sz="1600" dirty="0"/>
                    </a:p>
                  </a:txBody>
                  <a:tcPr marT="45712" marB="45712"/>
                </a:tc>
              </a:tr>
              <a:tr h="365752">
                <a:tc>
                  <a:txBody>
                    <a:bodyPr/>
                    <a:lstStyle/>
                    <a:p>
                      <a:r>
                        <a:rPr lang="en-US" sz="1600" strike="noStrike" kern="1200" dirty="0" smtClean="0">
                          <a:solidFill>
                            <a:schemeClr val="dk1"/>
                          </a:solidFill>
                          <a:latin typeface="+mn-lt"/>
                          <a:ea typeface="+mn-ea"/>
                          <a:cs typeface="+mn-cs"/>
                        </a:rPr>
                        <a:t>11-18-1860</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Roy Want</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Nov. 2</a:t>
                      </a:r>
                      <a:r>
                        <a:rPr lang="en-US" sz="1600" strike="noStrike" kern="1200" baseline="30000" dirty="0" smtClean="0">
                          <a:solidFill>
                            <a:schemeClr val="dk1"/>
                          </a:solidFill>
                          <a:latin typeface="+mn-lt"/>
                          <a:ea typeface="+mn-ea"/>
                          <a:cs typeface="+mn-cs"/>
                        </a:rPr>
                        <a:t>nd</a:t>
                      </a:r>
                      <a:r>
                        <a:rPr lang="en-US" sz="1600" strike="noStrike" kern="1200" dirty="0" smtClean="0">
                          <a:solidFill>
                            <a:schemeClr val="dk1"/>
                          </a:solidFill>
                          <a:latin typeface="+mn-lt"/>
                          <a:ea typeface="+mn-ea"/>
                          <a:cs typeface="+mn-cs"/>
                        </a:rPr>
                        <a:t> </a:t>
                      </a:r>
                      <a:r>
                        <a:rPr lang="en-US" sz="1600" strike="noStrike" kern="1200" dirty="0" err="1" smtClean="0">
                          <a:solidFill>
                            <a:schemeClr val="dk1"/>
                          </a:solidFill>
                          <a:latin typeface="+mn-lt"/>
                          <a:ea typeface="+mn-ea"/>
                          <a:cs typeface="+mn-cs"/>
                        </a:rPr>
                        <a:t>Telecon</a:t>
                      </a:r>
                      <a:r>
                        <a:rPr lang="en-US" sz="1600" strike="noStrike" kern="1200" baseline="0" dirty="0" smtClean="0">
                          <a:solidFill>
                            <a:schemeClr val="dk1"/>
                          </a:solidFill>
                          <a:latin typeface="+mn-lt"/>
                          <a:ea typeface="+mn-ea"/>
                          <a:cs typeface="+mn-cs"/>
                        </a:rPr>
                        <a:t> minutes </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3min</a:t>
                      </a:r>
                      <a:endParaRPr lang="en-US" sz="1600" dirty="0"/>
                    </a:p>
                  </a:txBody>
                  <a:tcPr marT="45712" marB="45712"/>
                </a:tc>
              </a:tr>
              <a:tr h="36575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17330123"/>
              </p:ext>
            </p:extLst>
          </p:nvPr>
        </p:nvGraphicFramePr>
        <p:xfrm>
          <a:off x="929217" y="1628800"/>
          <a:ext cx="9649072" cy="315762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 as time permits</a:t>
                      </a:r>
                      <a:endParaRPr lang="en-US" sz="1400" kern="1200" dirty="0" smtClean="0">
                        <a:solidFill>
                          <a:schemeClr val="dk1"/>
                        </a:solidFill>
                        <a:latin typeface="+mn-lt"/>
                        <a:ea typeface="+mn-ea"/>
                        <a:cs typeface="+mn-cs"/>
                      </a:endParaRPr>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400" dirty="0" smtClean="0"/>
                        <a:t>15min as time permits</a:t>
                      </a:r>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11-18/1627 </a:t>
            </a:r>
            <a:r>
              <a:rPr lang="en-US" b="0" dirty="0"/>
              <a:t>“</a:t>
            </a:r>
            <a:r>
              <a:rPr lang="en-US" dirty="0"/>
              <a:t>meeting minutes </a:t>
            </a:r>
            <a:r>
              <a:rPr lang="en-US" dirty="0" smtClean="0"/>
              <a:t>Sep. 2018</a:t>
            </a:r>
            <a:r>
              <a:rPr lang="en-US" b="0" dirty="0"/>
              <a:t>” posted to Mentor on </a:t>
            </a:r>
            <a:r>
              <a:rPr lang="en-US" b="0" dirty="0" smtClean="0"/>
              <a:t>Sep.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11-18/1627 r? </a:t>
            </a:r>
            <a:r>
              <a:rPr lang="en-US" b="0" dirty="0"/>
              <a:t>as </a:t>
            </a:r>
            <a:r>
              <a:rPr lang="en-US" b="0" dirty="0" err="1"/>
              <a:t>TGaz</a:t>
            </a:r>
            <a:r>
              <a:rPr lang="en-US" b="0" dirty="0"/>
              <a:t> meeting minutes for the </a:t>
            </a:r>
            <a:r>
              <a:rPr lang="en-US" b="0" dirty="0" smtClean="0"/>
              <a:t>Sep. 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November </a:t>
            </a:r>
            <a:r>
              <a:rPr lang="en-US" altLang="en-US" dirty="0" smtClean="0"/>
              <a:t>meeting as well as the agenda for the Nov. 12</a:t>
            </a:r>
            <a:r>
              <a:rPr lang="en-US" altLang="en-US" baseline="30000" dirty="0" smtClean="0"/>
              <a:t>th</a:t>
            </a:r>
            <a:r>
              <a:rPr lang="en-US" altLang="en-US" dirty="0" smtClean="0"/>
              <a:t> AM1 </a:t>
            </a:r>
            <a:r>
              <a:rPr lang="en-US" altLang="en-US" dirty="0" err="1" smtClean="0"/>
              <a:t>TGaz</a:t>
            </a:r>
            <a:r>
              <a:rPr lang="en-US" altLang="en-US" dirty="0" smtClean="0"/>
              <a:t> Ad hoc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Oct. 10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11-18/1732 “</a:t>
            </a:r>
            <a:r>
              <a:rPr lang="en-US" dirty="0" smtClean="0"/>
              <a:t>Oct. 10</a:t>
            </a:r>
            <a:r>
              <a:rPr lang="en-US" baseline="30000" dirty="0" smtClean="0"/>
              <a:t>th</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Oct. 25</a:t>
            </a:r>
            <a:r>
              <a:rPr lang="en-US" b="0" baseline="30000" dirty="0"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11-18/1732 r? </a:t>
            </a:r>
            <a:r>
              <a:rPr lang="en-US" b="0" dirty="0"/>
              <a:t>as </a:t>
            </a:r>
            <a:r>
              <a:rPr lang="en-US" b="0" dirty="0" err="1"/>
              <a:t>TGaz</a:t>
            </a:r>
            <a:r>
              <a:rPr lang="en-US" b="0" dirty="0"/>
              <a:t> </a:t>
            </a:r>
            <a:r>
              <a:rPr lang="en-US" b="0" dirty="0" smtClean="0"/>
              <a:t>meeting minutes </a:t>
            </a:r>
            <a:r>
              <a:rPr lang="en-US" b="0" dirty="0"/>
              <a:t>for the </a:t>
            </a:r>
            <a:r>
              <a:rPr lang="en-US" b="0" dirty="0" smtClean="0"/>
              <a:t>Oct. 25</a:t>
            </a:r>
            <a:r>
              <a:rPr lang="en-US" b="0" baseline="30000" dirty="0" smtClean="0"/>
              <a:t>th</a:t>
            </a:r>
            <a:r>
              <a:rPr lang="en-US" b="0" dirty="0" smtClean="0"/>
              <a:t> </a:t>
            </a:r>
            <a:r>
              <a:rPr lang="en-US" b="0" dirty="0" err="1" smtClean="0"/>
              <a:t>Telecon</a:t>
            </a:r>
            <a:r>
              <a:rPr lang="en-US" b="0" dirty="0" smtClean="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Nov. 2</a:t>
            </a:r>
            <a:r>
              <a:rPr lang="en-US" altLang="en-US" b="0" baseline="30000" dirty="0" smtClean="0"/>
              <a:t>nd</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11-18/1860 “</a:t>
            </a:r>
            <a:r>
              <a:rPr lang="en-US" dirty="0" smtClean="0"/>
              <a:t>Nov. 2</a:t>
            </a:r>
            <a:r>
              <a:rPr lang="en-US" baseline="30000" dirty="0" smtClean="0"/>
              <a:t>nd</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Nov. </a:t>
            </a:r>
            <a:r>
              <a:rPr lang="en-US" b="0" dirty="0" smtClean="0"/>
              <a:t>5</a:t>
            </a:r>
            <a:r>
              <a:rPr lang="en-US" b="0" baseline="30000" dirty="0"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11-18/1860 </a:t>
            </a:r>
            <a:r>
              <a:rPr lang="en-US" b="0" dirty="0" smtClean="0"/>
              <a:t>r? </a:t>
            </a:r>
            <a:r>
              <a:rPr lang="en-US" b="0" dirty="0"/>
              <a:t>as </a:t>
            </a:r>
            <a:r>
              <a:rPr lang="en-US" b="0" dirty="0" err="1"/>
              <a:t>TGaz</a:t>
            </a:r>
            <a:r>
              <a:rPr lang="en-US" b="0" dirty="0"/>
              <a:t> meeting minutes for the </a:t>
            </a:r>
            <a:r>
              <a:rPr lang="en-US" b="0" dirty="0" smtClean="0"/>
              <a:t>Nov. 2</a:t>
            </a:r>
            <a:r>
              <a:rPr lang="en-US" b="0" baseline="30000" dirty="0" smtClean="0"/>
              <a:t>nd</a:t>
            </a:r>
            <a:r>
              <a:rPr lang="en-US" b="0" dirty="0" smtClean="0"/>
              <a:t> </a:t>
            </a:r>
            <a:r>
              <a:rPr lang="en-US" b="0" dirty="0" err="1" smtClean="0"/>
              <a:t>Telecon</a:t>
            </a:r>
            <a:r>
              <a:rPr lang="en-US" b="0" dirty="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12517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7512557"/>
              </p:ext>
            </p:extLst>
          </p:nvPr>
        </p:nvGraphicFramePr>
        <p:xfrm>
          <a:off x="551384" y="1556793"/>
          <a:ext cx="11161240" cy="4089326"/>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7103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 needed</a:t>
                      </a:r>
                      <a:endParaRPr lang="en-US" sz="1600" strike="noStrike" kern="1200" dirty="0" smtClean="0">
                        <a:solidFill>
                          <a:schemeClr val="dk1"/>
                        </a:solidFill>
                        <a:latin typeface="+mn-lt"/>
                        <a:ea typeface="+mn-ea"/>
                        <a:cs typeface="+mn-cs"/>
                      </a:endParaRPr>
                    </a:p>
                  </a:txBody>
                  <a:tcPr marT="45712" marB="45712"/>
                </a:tc>
              </a:tr>
              <a:tr h="378288">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600" dirty="0" smtClean="0"/>
                        <a:t>For completion</a:t>
                      </a:r>
                      <a:endParaRPr lang="en-US" sz="1600" dirty="0"/>
                    </a:p>
                  </a:txBody>
                  <a:tcPr marT="45712" marB="45712"/>
                </a:tc>
              </a:tr>
              <a:tr h="371030">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404762">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sz="1600" dirty="0" smtClean="0"/>
                        <a:t>15min</a:t>
                      </a:r>
                      <a:endParaRPr lang="en-US" sz="1600" dirty="0"/>
                    </a:p>
                  </a:txBody>
                  <a:tcPr marT="45712" marB="45712"/>
                </a:tc>
              </a:tr>
              <a:tr h="371030">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dirty="0" smtClean="0"/>
                        <a:t>15min</a:t>
                      </a:r>
                      <a:endParaRPr lang="en-US" sz="1600" dirty="0"/>
                    </a:p>
                  </a:txBody>
                  <a:tcPr marT="45712" marB="45712"/>
                </a:tc>
              </a:tr>
              <a:tr h="404771">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smtClean="0">
                          <a:solidFill>
                            <a:schemeClr val="dk1"/>
                          </a:solidFill>
                          <a:latin typeface="+mn-lt"/>
                          <a:ea typeface="+mn-ea"/>
                          <a:cs typeface="+mn-cs"/>
                        </a:rPr>
                        <a:t>Debshis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sz="1600" dirty="0" smtClean="0"/>
                        <a:t>35min</a:t>
                      </a:r>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9695758"/>
              </p:ext>
            </p:extLst>
          </p:nvPr>
        </p:nvGraphicFramePr>
        <p:xfrm>
          <a:off x="551384" y="2060848"/>
          <a:ext cx="11233247" cy="3718448"/>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05408">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35min</a:t>
                      </a:r>
                      <a:endParaRPr lang="en-US" sz="1600" dirty="0"/>
                    </a:p>
                  </a:txBody>
                  <a:tcPr marT="45712" marB="45712"/>
                </a:tc>
              </a:tr>
              <a:tr h="365752">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dirty="0" smtClean="0"/>
                        <a:t>CR</a:t>
                      </a:r>
                      <a:endParaRPr lang="en-US" dirty="0"/>
                    </a:p>
                  </a:txBody>
                  <a:tcPr marT="45712" marB="45712"/>
                </a:tc>
                <a:tc>
                  <a:txBody>
                    <a:bodyPr/>
                    <a:lstStyle/>
                    <a:p>
                      <a:r>
                        <a:rPr lang="en-US" dirty="0" smtClean="0"/>
                        <a:t>??</a:t>
                      </a:r>
                      <a:endParaRPr lang="en-US" dirty="0"/>
                    </a:p>
                  </a:txBody>
                  <a:tcPr marT="45712" marB="45712"/>
                </a:tc>
              </a:tr>
              <a:tr h="365752">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dirty="0" smtClean="0"/>
                        <a:t>??</a:t>
                      </a:r>
                      <a:endParaRPr lang="en-US" dirty="0"/>
                    </a:p>
                  </a:txBody>
                  <a:tcPr marT="45712" marB="45712"/>
                </a:tc>
              </a:tr>
              <a:tr h="365752">
                <a:tc>
                  <a:txBody>
                    <a:bodyPr/>
                    <a:lstStyle/>
                    <a:p>
                      <a:r>
                        <a:rPr lang="en-US" sz="1600" dirty="0" smtClean="0"/>
                        <a:t>11-18-2005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 group related scheduling</a:t>
                      </a:r>
                    </a:p>
                  </a:txBody>
                  <a:tcPr marT="45712" marB="45712"/>
                </a:tc>
                <a:tc>
                  <a:txBody>
                    <a:bodyPr/>
                    <a:lstStyle/>
                    <a:p>
                      <a:r>
                        <a:rPr lang="en-US" sz="1600" dirty="0" smtClean="0"/>
                        <a:t>CR</a:t>
                      </a:r>
                      <a:endParaRPr lang="en-US" sz="1600" dirty="0"/>
                    </a:p>
                  </a:txBody>
                  <a:tcPr marT="45712" marB="45712"/>
                </a:tc>
                <a:tc>
                  <a:txBody>
                    <a:bodyPr/>
                    <a:lstStyle/>
                    <a:p>
                      <a:r>
                        <a:rPr lang="en-US" dirty="0" smtClean="0"/>
                        <a:t>??</a:t>
                      </a:r>
                      <a:endParaRPr lang="en-US" dirty="0"/>
                    </a:p>
                  </a:txBody>
                  <a:tcPr marT="45712" marB="45712"/>
                </a:tc>
              </a:tr>
              <a:tr h="365752">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 As time permits</a:t>
                      </a:r>
                      <a:endParaRPr lang="en-US" sz="14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03762150"/>
              </p:ext>
            </p:extLst>
          </p:nvPr>
        </p:nvGraphicFramePr>
        <p:xfrm>
          <a:off x="551384" y="2060848"/>
          <a:ext cx="9649072" cy="2774224"/>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t>
                      </a:r>
                      <a:endParaRPr lang="en-US" sz="1400" kern="1200" dirty="0" smtClean="0">
                        <a:solidFill>
                          <a:schemeClr val="dk1"/>
                        </a:solidFill>
                        <a:latin typeface="+mn-lt"/>
                        <a:ea typeface="+mn-ea"/>
                        <a:cs typeface="+mn-cs"/>
                      </a:endParaRPr>
                    </a:p>
                  </a:txBody>
                  <a:tcPr marT="45712" marB="45712"/>
                </a:tc>
              </a:tr>
              <a:tr h="365752">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endParaRPr lang="en-US" sz="1600" kern="1200" dirty="0" smtClean="0">
                        <a:solidFill>
                          <a:schemeClr val="dk1"/>
                        </a:solidFill>
                        <a:latin typeface="+mn-lt"/>
                        <a:ea typeface="+mn-ea"/>
                        <a:cs typeface="+mn-cs"/>
                      </a:endParaRPr>
                    </a:p>
                  </a:txBody>
                  <a:tcPr marT="45712" marB="45712"/>
                </a:tc>
              </a:tr>
              <a:tr h="365752">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400" dirty="0" smtClean="0"/>
                        <a:t>??</a:t>
                      </a:r>
                      <a:endParaRPr lang="en-US" sz="1400" dirty="0"/>
                    </a:p>
                  </a:txBody>
                  <a:tcPr marT="45712" marB="45712"/>
                </a:tc>
              </a:tr>
              <a:tr h="3657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8528533"/>
              </p:ext>
            </p:extLst>
          </p:nvPr>
        </p:nvGraphicFramePr>
        <p:xfrm>
          <a:off x="551384" y="2060848"/>
          <a:ext cx="9649072" cy="3566688"/>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For</a:t>
                      </a:r>
                      <a:r>
                        <a:rPr lang="en-US" sz="1400" strike="noStrike" kern="1200" baseline="0" dirty="0" smtClean="0">
                          <a:solidFill>
                            <a:schemeClr val="dk1"/>
                          </a:solidFill>
                          <a:latin typeface="+mn-lt"/>
                          <a:ea typeface="+mn-ea"/>
                          <a:cs typeface="+mn-cs"/>
                        </a:rPr>
                        <a:t> completion</a:t>
                      </a:r>
                      <a:endParaRPr lang="en-US" sz="1400" strike="noStrike" kern="1200" dirty="0" smtClean="0">
                        <a:solidFill>
                          <a:schemeClr val="dk1"/>
                        </a:solidFill>
                        <a:latin typeface="+mn-lt"/>
                        <a:ea typeface="+mn-ea"/>
                        <a:cs typeface="+mn-cs"/>
                      </a:endParaRPr>
                    </a:p>
                  </a:txBody>
                  <a:tcPr marT="45712" marB="45712"/>
                </a:tc>
              </a:tr>
              <a:tr h="2895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t>
                      </a:r>
                    </a:p>
                  </a:txBody>
                  <a:tcPr marT="45712" marB="45712"/>
                </a:tc>
              </a:tr>
              <a:tr h="365752">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z="1400" dirty="0" smtClean="0"/>
                        <a:t>??</a:t>
                      </a:r>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6416570"/>
              </p:ext>
            </p:extLst>
          </p:nvPr>
        </p:nvGraphicFramePr>
        <p:xfrm>
          <a:off x="551384" y="2060848"/>
          <a:ext cx="9649072" cy="2652928"/>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a:buFont typeface="Arial" panose="020B0604020202020204" pitchFamily="34" charset="0"/>
              <a:buChar char="•"/>
            </a:pPr>
            <a:r>
              <a:rPr lang="en-US" b="0" dirty="0" smtClean="0"/>
              <a:t>Initiate initial WG ballot coming out of Jan.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Nov. 28</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Dec. 5</a:t>
            </a:r>
            <a:r>
              <a:rPr lang="en-US" altLang="en-US" b="0" baseline="30000" dirty="0" smtClean="0"/>
              <a:t>th</a:t>
            </a:r>
            <a:r>
              <a:rPr lang="en-US" altLang="en-US" b="0" dirty="0" smtClean="0"/>
              <a:t> (Wed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smtClean="0"/>
              <a:t>Continued process</a:t>
            </a:r>
            <a:r>
              <a:rPr lang="en-US" altLang="en-US" b="0" dirty="0" smtClean="0"/>
              <a:t>:</a:t>
            </a:r>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9317</TotalTime>
  <Words>4103</Words>
  <Application>Microsoft Office PowerPoint</Application>
  <PresentationFormat>Widescreen</PresentationFormat>
  <Paragraphs>1098</Paragraphs>
  <Slides>68</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Ad Hoc Meeting Slot discussion items</vt:lpstr>
      <vt:lpstr>Presentation ordering for Ad Hoc slot</vt:lpstr>
      <vt:lpstr>Process for ad hoc presentations</vt:lpstr>
      <vt:lpstr>Reminder to do attendance</vt:lpstr>
      <vt:lpstr>Adjourn</vt:lpstr>
      <vt:lpstr>Meeting Slot # 1 discussion items</vt:lpstr>
      <vt:lpstr>Presentation ordering for slot # 1</vt:lpstr>
      <vt:lpstr>Presentation ordering for slot # 1</vt:lpstr>
      <vt:lpstr>Approval of previous meeting minutes</vt:lpstr>
      <vt:lpstr>Approval of Oct. 10th Telecon Minutes</vt:lpstr>
      <vt:lpstr>Approval of Nov. 2nd Telecon Minutes</vt:lpstr>
      <vt:lpstr>TGaz Approved Plan</vt:lpstr>
      <vt:lpstr>Current TG Approved Timelines</vt:lpstr>
      <vt:lpstr>Submission Review</vt:lpstr>
      <vt:lpstr>Submission 11-18-xxxx</vt:lpstr>
      <vt:lpstr>Reminder to do attendance</vt:lpstr>
      <vt:lpstr>Recess</vt:lpstr>
      <vt:lpstr>Meeting Slot # 2 discussion items</vt:lpstr>
      <vt:lpstr>Presentation ordering for slot # 2</vt:lpstr>
      <vt:lpstr>Reminder to do attendance</vt:lpstr>
      <vt:lpstr>Recess</vt:lpstr>
      <vt:lpstr>Meeting Slot # 3 discussion items</vt:lpstr>
      <vt:lpstr>Presentation ordering for slot # 3</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Jan. Meeting Goals</vt:lpstr>
      <vt:lpstr>Teleconference Schedule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67</cp:revision>
  <cp:lastPrinted>1601-01-01T00:00:00Z</cp:lastPrinted>
  <dcterms:created xsi:type="dcterms:W3CDTF">2018-08-06T10:28:59Z</dcterms:created>
  <dcterms:modified xsi:type="dcterms:W3CDTF">2018-11-13T02:59:16Z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2018-10-08 18:07:39Z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