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4"/>
  </p:notesMasterIdLst>
  <p:handoutMasterIdLst>
    <p:handoutMasterId r:id="rId65"/>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279" r:id="rId19"/>
    <p:sldId id="281" r:id="rId20"/>
    <p:sldId id="282" r:id="rId21"/>
    <p:sldId id="283" r:id="rId22"/>
    <p:sldId id="319" r:id="rId23"/>
    <p:sldId id="317" r:id="rId24"/>
    <p:sldId id="318" r:id="rId25"/>
    <p:sldId id="284" r:id="rId26"/>
    <p:sldId id="314" r:id="rId27"/>
    <p:sldId id="315" r:id="rId28"/>
    <p:sldId id="286" r:id="rId29"/>
    <p:sldId id="285" r:id="rId30"/>
    <p:sldId id="287" r:id="rId31"/>
    <p:sldId id="288" r:id="rId32"/>
    <p:sldId id="299" r:id="rId33"/>
    <p:sldId id="300" r:id="rId34"/>
    <p:sldId id="291" r:id="rId35"/>
    <p:sldId id="292" r:id="rId36"/>
    <p:sldId id="301" r:id="rId37"/>
    <p:sldId id="302" r:id="rId38"/>
    <p:sldId id="293" r:id="rId39"/>
    <p:sldId id="294" r:id="rId40"/>
    <p:sldId id="303" r:id="rId41"/>
    <p:sldId id="304" r:id="rId42"/>
    <p:sldId id="295" r:id="rId43"/>
    <p:sldId id="296" r:id="rId44"/>
    <p:sldId id="305" r:id="rId45"/>
    <p:sldId id="306" r:id="rId46"/>
    <p:sldId id="297" r:id="rId47"/>
    <p:sldId id="298" r:id="rId48"/>
    <p:sldId id="307" r:id="rId49"/>
    <p:sldId id="308" r:id="rId50"/>
    <p:sldId id="309" r:id="rId51"/>
    <p:sldId id="310" r:id="rId52"/>
    <p:sldId id="311" r:id="rId53"/>
    <p:sldId id="313" r:id="rId54"/>
    <p:sldId id="289" r:id="rId55"/>
    <p:sldId id="290" r:id="rId56"/>
    <p:sldId id="312" r:id="rId57"/>
    <p:sldId id="259" r:id="rId58"/>
    <p:sldId id="260" r:id="rId59"/>
    <p:sldId id="261" r:id="rId60"/>
    <p:sldId id="262" r:id="rId61"/>
    <p:sldId id="263" r:id="rId62"/>
    <p:sldId id="264" r:id="rId6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279"/>
            <p14:sldId id="281"/>
          </p14:sldIdLst>
        </p14:section>
        <p14:section name="Ad hoc" id="{D9A3C800-883D-4178-BCA5-48B4DDDCCE68}">
          <p14:sldIdLst>
            <p14:sldId id="282"/>
            <p14:sldId id="283"/>
            <p14:sldId id="319"/>
          </p14:sldIdLst>
        </p14:section>
        <p14:section name="Slot#1" id="{61A6E613-32DD-45F7-8FE4-F55F7FE808B5}">
          <p14:sldIdLst>
            <p14:sldId id="317"/>
            <p14:sldId id="318"/>
            <p14:sldId id="284"/>
            <p14:sldId id="314"/>
            <p14:sldId id="315"/>
            <p14:sldId id="286"/>
            <p14:sldId id="285"/>
            <p14:sldId id="287"/>
            <p14:sldId id="288"/>
          </p14:sldIdLst>
        </p14:section>
        <p14:section name="Slot#2" id="{0E687B7E-720E-4035-8603-903AAF037B31}">
          <p14:sldIdLst>
            <p14:sldId id="299"/>
            <p14:sldId id="300"/>
            <p14:sldId id="291"/>
            <p14:sldId id="292"/>
          </p14:sldIdLst>
        </p14:section>
        <p14:section name="Slot#3" id="{5D49AB48-9724-48C6-97B3-577374A1C2CA}">
          <p14:sldIdLst>
            <p14:sldId id="301"/>
            <p14:sldId id="302"/>
            <p14:sldId id="293"/>
            <p14:sldId id="294"/>
          </p14:sldIdLst>
        </p14:section>
        <p14:section name="Slot#4" id="{6193A2DF-E32F-40FC-A604-C1274D537662}">
          <p14:sldIdLst>
            <p14:sldId id="303"/>
            <p14:sldId id="304"/>
            <p14:sldId id="295"/>
            <p14:sldId id="296"/>
          </p14:sldIdLst>
        </p14:section>
        <p14:section name="Slot#5" id="{D51E15C0-1BE5-4B71-8375-F6B1D2A3FFBF}">
          <p14:sldIdLst>
            <p14:sldId id="305"/>
            <p14:sldId id="306"/>
            <p14:sldId id="297"/>
            <p14:sldId id="298"/>
          </p14:sldIdLst>
        </p14:section>
        <p14:section name="Slot#6" id="{D59D5964-9646-4C25-959D-E55F97EAE577}">
          <p14:sldIdLst>
            <p14:sldId id="307"/>
            <p14:sldId id="308"/>
            <p14:sldId id="309"/>
            <p14:sldId id="310"/>
            <p14:sldId id="311"/>
            <p14:sldId id="313"/>
            <p14:sldId id="289"/>
            <p14:sldId id="290"/>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4" d="100"/>
          <a:sy n="64" d="100"/>
        </p:scale>
        <p:origin x="486"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37</a:t>
            </a:fld>
            <a:endParaRPr lang="en-US"/>
          </a:p>
        </p:txBody>
      </p:sp>
    </p:spTree>
    <p:extLst>
      <p:ext uri="{BB962C8B-B14F-4D97-AF65-F5344CB8AC3E}">
        <p14:creationId xmlns:p14="http://schemas.microsoft.com/office/powerpoint/2010/main" val="33302272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41</a:t>
            </a:fld>
            <a:endParaRPr lang="en-US"/>
          </a:p>
        </p:txBody>
      </p:sp>
    </p:spTree>
    <p:extLst>
      <p:ext uri="{BB962C8B-B14F-4D97-AF65-F5344CB8AC3E}">
        <p14:creationId xmlns:p14="http://schemas.microsoft.com/office/powerpoint/2010/main" val="18075382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45</a:t>
            </a:fld>
            <a:endParaRPr lang="en-US"/>
          </a:p>
        </p:txBody>
      </p:sp>
    </p:spTree>
    <p:extLst>
      <p:ext uri="{BB962C8B-B14F-4D97-AF65-F5344CB8AC3E}">
        <p14:creationId xmlns:p14="http://schemas.microsoft.com/office/powerpoint/2010/main" val="12318694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49</a:t>
            </a:fld>
            <a:endParaRPr lang="en-US"/>
          </a:p>
        </p:txBody>
      </p:sp>
    </p:spTree>
    <p:extLst>
      <p:ext uri="{BB962C8B-B14F-4D97-AF65-F5344CB8AC3E}">
        <p14:creationId xmlns:p14="http://schemas.microsoft.com/office/powerpoint/2010/main" val="3769541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50</a:t>
            </a:fld>
            <a:endParaRPr lang="en-US"/>
          </a:p>
        </p:txBody>
      </p:sp>
    </p:spTree>
    <p:extLst>
      <p:ext uri="{BB962C8B-B14F-4D97-AF65-F5344CB8AC3E}">
        <p14:creationId xmlns:p14="http://schemas.microsoft.com/office/powerpoint/2010/main" val="22137150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19599201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14256081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24</a:t>
            </a:fld>
            <a:endParaRPr lang="en-US"/>
          </a:p>
        </p:txBody>
      </p:sp>
    </p:spTree>
    <p:extLst>
      <p:ext uri="{BB962C8B-B14F-4D97-AF65-F5344CB8AC3E}">
        <p14:creationId xmlns:p14="http://schemas.microsoft.com/office/powerpoint/2010/main" val="3084344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33</a:t>
            </a:fld>
            <a:endParaRPr lang="en-US"/>
          </a:p>
        </p:txBody>
      </p:sp>
    </p:spTree>
    <p:extLst>
      <p:ext uri="{BB962C8B-B14F-4D97-AF65-F5344CB8AC3E}">
        <p14:creationId xmlns:p14="http://schemas.microsoft.com/office/powerpoint/2010/main" val="2440182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802.11-18/1667r0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Nov.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2018-10-08</a:t>
            </a:r>
            <a:endParaRPr lang="en-GB" sz="2000" b="0" dirty="0"/>
          </a:p>
        </p:txBody>
      </p:sp>
      <p:sp>
        <p:nvSpPr>
          <p:cNvPr id="6" name="Date Placeholder 3"/>
          <p:cNvSpPr>
            <a:spLocks noGrp="1"/>
          </p:cNvSpPr>
          <p:nvPr>
            <p:ph type="dt" idx="10"/>
          </p:nvPr>
        </p:nvSpPr>
        <p:spPr/>
        <p:txBody>
          <a:bodyPr/>
          <a:lstStyle/>
          <a:p>
            <a:r>
              <a:rPr lang="en-US" smtClean="0"/>
              <a:t>Nov. 2018</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095"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 – </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 - 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925978974"/>
              </p:ext>
            </p:extLst>
          </p:nvPr>
        </p:nvGraphicFramePr>
        <p:xfrm>
          <a:off x="2927648" y="2276872"/>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457823">
                <a:tc>
                  <a:txBody>
                    <a:bodyPr/>
                    <a:lstStyle/>
                    <a:p>
                      <a:r>
                        <a:rPr lang="en-US" sz="1800" dirty="0" smtClean="0"/>
                        <a:t>AM1</a:t>
                      </a:r>
                      <a:endParaRPr lang="en-US" sz="1800" dirty="0"/>
                    </a:p>
                  </a:txBody>
                  <a:tcPr marT="45746" marB="45746"/>
                </a:tc>
                <a:tc>
                  <a:txBody>
                    <a:bodyPr/>
                    <a:lstStyle/>
                    <a:p>
                      <a:pPr algn="ctr"/>
                      <a:r>
                        <a:rPr lang="en-US" sz="1800" smtClean="0"/>
                        <a:t>AZ*</a:t>
                      </a:r>
                      <a:endParaRPr lang="en-US" sz="1800" dirty="0"/>
                    </a:p>
                  </a:txBody>
                  <a:tcPr marT="45746" marB="45746">
                    <a:solidFill>
                      <a:srgbClr val="92D050"/>
                    </a:solidFill>
                  </a:tcPr>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457823">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r>
                        <a:rPr lang="en-US" smtClean="0"/>
                        <a:t>AZ</a:t>
                      </a:r>
                      <a:endParaRPr lang="en-US" dirty="0"/>
                    </a:p>
                  </a:txBody>
                  <a:tcPr marT="45746" marB="45746">
                    <a:solidFill>
                      <a:srgbClr val="92D050"/>
                    </a:solidFill>
                  </a:tcPr>
                </a:tc>
                <a:tc>
                  <a:txBody>
                    <a:bodyPr/>
                    <a:lstStyle/>
                    <a:p>
                      <a:pPr algn="ctr"/>
                      <a:endParaRPr lang="en-US"/>
                    </a:p>
                  </a:txBody>
                  <a:tcPr marT="45746" marB="45746"/>
                </a:tc>
                <a:tc>
                  <a:txBody>
                    <a:bodyPr/>
                    <a:lstStyle/>
                    <a:p>
                      <a:pPr algn="ctr"/>
                      <a:r>
                        <a:rPr lang="en-US" smtClean="0"/>
                        <a:t>AZ</a:t>
                      </a:r>
                      <a:endParaRPr lang="en-US"/>
                    </a:p>
                  </a:txBody>
                  <a:tcPr marT="45746" marB="45746">
                    <a:solidFill>
                      <a:srgbClr val="92D050"/>
                    </a:solidFill>
                  </a:tcPr>
                </a:tc>
                <a:tc>
                  <a:txBody>
                    <a:bodyPr/>
                    <a:lstStyle/>
                    <a:p>
                      <a:pPr algn="ctr"/>
                      <a:endParaRPr lang="en-US" sz="1800" dirty="0"/>
                    </a:p>
                  </a:txBody>
                  <a:tcPr marT="45746" marB="45746"/>
                </a:tc>
              </a:tr>
              <a:tr h="519195">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a:p>
                  </a:txBody>
                  <a:tcPr marT="45746" marB="45746"/>
                </a:tc>
                <a:tc>
                  <a:txBody>
                    <a:bodyPr/>
                    <a:lstStyle/>
                    <a:p>
                      <a:pPr algn="ctr"/>
                      <a:endParaRPr lang="en-US"/>
                    </a:p>
                  </a:txBody>
                  <a:tcPr marT="45746" marB="45746"/>
                </a:tc>
                <a:tc>
                  <a:txBody>
                    <a:bodyPr/>
                    <a:lstStyle/>
                    <a:p>
                      <a:pPr algn="ctr"/>
                      <a:endParaRPr lang="en-US"/>
                    </a:p>
                  </a:txBody>
                  <a:tcPr marT="45746" marB="45746"/>
                </a:tc>
                <a:tc>
                  <a:txBody>
                    <a:bodyPr/>
                    <a:lstStyle/>
                    <a:p>
                      <a:pPr algn="ctr"/>
                      <a:endParaRPr lang="en-US" sz="1800" dirty="0"/>
                    </a:p>
                  </a:txBody>
                  <a:tcPr marT="45746" marB="45746"/>
                </a:tc>
              </a:tr>
              <a:tr h="457823">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algn="ctr"/>
                      <a:r>
                        <a:rPr lang="en-US" smtClean="0"/>
                        <a:t>AZ</a:t>
                      </a:r>
                      <a:endParaRPr lang="en-US"/>
                    </a:p>
                  </a:txBody>
                  <a:tcPr marT="45746" marB="45746">
                    <a:solidFill>
                      <a:srgbClr val="92D050"/>
                    </a:solidFill>
                  </a:tcPr>
                </a:tc>
                <a:tc>
                  <a:txBody>
                    <a:bodyPr/>
                    <a:lstStyle/>
                    <a:p>
                      <a:pPr algn="ctr"/>
                      <a:r>
                        <a:rPr lang="en-US" smtClean="0"/>
                        <a:t>AZ</a:t>
                      </a:r>
                      <a:endParaRPr lang="en-US"/>
                    </a:p>
                  </a:txBody>
                  <a:tcPr marT="45746" marB="45746">
                    <a:solidFill>
                      <a:srgbClr val="92D050"/>
                    </a:solidFill>
                  </a:tcPr>
                </a:tc>
                <a:tc>
                  <a:txBody>
                    <a:bodyPr/>
                    <a:lstStyle/>
                    <a:p>
                      <a:pPr algn="ctr"/>
                      <a:r>
                        <a:rPr lang="en-US" smtClean="0"/>
                        <a:t>AZ</a:t>
                      </a:r>
                      <a:endParaRPr lang="en-US" dirty="0"/>
                    </a:p>
                  </a:txBody>
                  <a:tcPr marT="45746" marB="45746">
                    <a:solidFill>
                      <a:srgbClr val="92D050"/>
                    </a:solidFill>
                  </a:tcPr>
                </a:tc>
                <a:tc>
                  <a:txBody>
                    <a:bodyPr/>
                    <a:lstStyle/>
                    <a:p>
                      <a:pPr algn="ctr"/>
                      <a:endParaRPr lang="en-US" dirty="0"/>
                    </a:p>
                  </a:txBody>
                  <a:tcPr marT="45746" marB="45746"/>
                </a:tc>
              </a:tr>
              <a:tr h="457823">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b="0" dirty="0"/>
              <a:t>Agenda setting for the week.</a:t>
            </a:r>
          </a:p>
          <a:p>
            <a:pPr algn="just">
              <a:spcBef>
                <a:spcPct val="20000"/>
              </a:spcBef>
              <a:buFontTx/>
              <a:buChar char="•"/>
            </a:pPr>
            <a:r>
              <a:rPr lang="en-US" altLang="en-US" b="0" dirty="0"/>
              <a:t>Approve previous meeting minutes (</a:t>
            </a:r>
            <a:r>
              <a:rPr lang="en-US" altLang="en-US" b="0" dirty="0" smtClean="0"/>
              <a:t>11-18-1627).  </a:t>
            </a:r>
            <a:endParaRPr lang="en-US" altLang="en-US" b="0" dirty="0" smtClean="0"/>
          </a:p>
          <a:p>
            <a:pPr algn="just">
              <a:spcBef>
                <a:spcPct val="20000"/>
              </a:spcBef>
              <a:buFontTx/>
              <a:buChar char="•"/>
            </a:pPr>
            <a:r>
              <a:rPr lang="en-US" altLang="en-US" b="0" dirty="0" smtClean="0"/>
              <a:t>Approve Oct. 10</a:t>
            </a:r>
            <a:r>
              <a:rPr lang="en-US" altLang="en-US" b="0" baseline="30000" dirty="0" smtClean="0"/>
              <a:t>th</a:t>
            </a:r>
            <a:r>
              <a:rPr lang="en-US" altLang="en-US" b="0" dirty="0" smtClean="0"/>
              <a:t> and Nov. 2</a:t>
            </a:r>
            <a:r>
              <a:rPr lang="en-US" altLang="en-US" b="0" baseline="30000" dirty="0" smtClean="0"/>
              <a:t>nd</a:t>
            </a:r>
            <a:r>
              <a:rPr lang="en-US" altLang="en-US" b="0" dirty="0" smtClean="0"/>
              <a:t> teleconferences </a:t>
            </a:r>
            <a:endParaRPr lang="en-US" altLang="en-US" b="0" dirty="0"/>
          </a:p>
          <a:p>
            <a:pPr algn="just">
              <a:spcBef>
                <a:spcPct val="20000"/>
              </a:spcBef>
              <a:buFontTx/>
              <a:buChar char="•"/>
            </a:pPr>
            <a:r>
              <a:rPr lang="en-US" altLang="en-US" b="0" dirty="0" smtClean="0"/>
              <a:t>Conduct comment resolution.</a:t>
            </a:r>
          </a:p>
          <a:p>
            <a:pPr algn="just">
              <a:spcBef>
                <a:spcPct val="20000"/>
              </a:spcBef>
              <a:buFontTx/>
              <a:buChar char="•"/>
            </a:pPr>
            <a:r>
              <a:rPr lang="en-US" altLang="en-US" b="0" dirty="0" smtClean="0"/>
              <a:t>Review comment collection assignment status.</a:t>
            </a:r>
          </a:p>
          <a:p>
            <a:pPr algn="just">
              <a:spcBef>
                <a:spcPct val="20000"/>
              </a:spcBef>
              <a:buFontTx/>
              <a:buChar char="•"/>
            </a:pPr>
            <a:r>
              <a:rPr lang="en-US" altLang="en-US" b="0" dirty="0" smtClean="0"/>
              <a:t>Review submissions towards amendment text</a:t>
            </a:r>
            <a:r>
              <a:rPr lang="en-US" altLang="en-US" b="0" dirty="0" smtClean="0"/>
              <a:t>.</a:t>
            </a:r>
          </a:p>
          <a:p>
            <a:pPr algn="just">
              <a:spcBef>
                <a:spcPct val="20000"/>
              </a:spcBef>
              <a:buFontTx/>
              <a:buChar char="•"/>
            </a:pPr>
            <a:r>
              <a:rPr lang="en-US" altLang="en-US" b="0" dirty="0" smtClean="0"/>
              <a:t>Other submissions.</a:t>
            </a:r>
            <a:endParaRPr lang="en-US" altLang="en-US" b="0" dirty="0" smtClean="0"/>
          </a:p>
          <a:p>
            <a:pPr algn="just">
              <a:spcBef>
                <a:spcPct val="20000"/>
              </a:spcBef>
              <a:buFontTx/>
              <a:buChar char="•"/>
            </a:pP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658551902"/>
              </p:ext>
            </p:extLst>
          </p:nvPr>
        </p:nvGraphicFramePr>
        <p:xfrm>
          <a:off x="1564218" y="1556792"/>
          <a:ext cx="8458200" cy="3992704"/>
        </p:xfrm>
        <a:graphic>
          <a:graphicData uri="http://schemas.openxmlformats.org/drawingml/2006/table">
            <a:tbl>
              <a:tblPr firstRow="1" bandRow="1">
                <a:tableStyleId>{21E4AEA4-8DFA-4A89-87EB-49C32662AFE0}</a:tableStyleId>
              </a:tblPr>
              <a:tblGrid>
                <a:gridCol w="1455490"/>
                <a:gridCol w="1872208"/>
                <a:gridCol w="3384376"/>
                <a:gridCol w="1746126"/>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11-18-1384</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11-18-1627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Assaf Kasher</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Sep. 2018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67632">
                <a:tc>
                  <a:txBody>
                    <a:bodyPr/>
                    <a:lstStyle/>
                    <a:p>
                      <a:r>
                        <a:rPr lang="en-US" sz="1600" dirty="0" smtClean="0"/>
                        <a:t>11-18-1732</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Oct. 10</a:t>
                      </a:r>
                      <a:r>
                        <a:rPr lang="en-US" sz="1600" baseline="30000" dirty="0" smtClean="0"/>
                        <a:t>th</a:t>
                      </a:r>
                      <a:r>
                        <a:rPr lang="en-US" sz="1600" dirty="0" smtClean="0"/>
                        <a:t> </a:t>
                      </a:r>
                      <a:r>
                        <a:rPr lang="en-US" sz="1600" dirty="0" err="1" smtClean="0"/>
                        <a:t>Telecon</a:t>
                      </a:r>
                      <a:r>
                        <a:rPr lang="en-US" sz="1600" dirty="0" smtClean="0"/>
                        <a:t> minutes</a:t>
                      </a:r>
                      <a:endParaRPr lang="en-US" sz="1600" dirty="0"/>
                    </a:p>
                  </a:txBody>
                  <a:tcPr marT="45712" marB="45712"/>
                </a:tc>
                <a:tc>
                  <a:txBody>
                    <a:bodyPr/>
                    <a:lstStyle/>
                    <a:p>
                      <a:r>
                        <a:rPr lang="en-US" sz="1600" dirty="0" err="1" smtClean="0"/>
                        <a:t>Telecon</a:t>
                      </a:r>
                      <a:r>
                        <a:rPr lang="en-US" sz="1600" dirty="0" smtClean="0"/>
                        <a:t> minutes</a:t>
                      </a:r>
                      <a:endParaRPr lang="en-US" sz="1600" dirty="0"/>
                    </a:p>
                  </a:txBody>
                  <a:tcPr marT="45712" marB="45712"/>
                </a:tc>
              </a:tr>
              <a:tr h="0">
                <a:tc>
                  <a:txBody>
                    <a:bodyPr/>
                    <a:lstStyle/>
                    <a:p>
                      <a:r>
                        <a:rPr lang="en-US" sz="1600" dirty="0" smtClean="0"/>
                        <a:t>11-18-1860</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smtClean="0"/>
                        <a:t>Nov. 2</a:t>
                      </a:r>
                      <a:r>
                        <a:rPr lang="en-US" sz="1600" baseline="30000" dirty="0" smtClean="0"/>
                        <a:t>nd</a:t>
                      </a:r>
                      <a:r>
                        <a:rPr lang="en-US" sz="1600" dirty="0" smtClean="0"/>
                        <a:t> </a:t>
                      </a:r>
                      <a:r>
                        <a:rPr lang="en-US" sz="1600" dirty="0" err="1" smtClean="0"/>
                        <a:t>telecon</a:t>
                      </a:r>
                      <a:r>
                        <a:rPr lang="en-US" sz="1600" dirty="0" smtClean="0"/>
                        <a:t> minutes </a:t>
                      </a:r>
                      <a:endParaRPr lang="en-US" sz="1600" dirty="0"/>
                    </a:p>
                  </a:txBody>
                  <a:tcPr marT="45712" marB="45712"/>
                </a:tc>
                <a:tc>
                  <a:txBody>
                    <a:bodyPr/>
                    <a:lstStyle/>
                    <a:p>
                      <a:r>
                        <a:rPr lang="en-US" sz="1600" dirty="0" err="1" smtClean="0"/>
                        <a:t>Telecon</a:t>
                      </a:r>
                      <a:r>
                        <a:rPr lang="en-US" sz="1600" baseline="0" dirty="0" smtClean="0"/>
                        <a:t> minutes</a:t>
                      </a:r>
                      <a:endParaRPr lang="en-US" sz="1600" dirty="0"/>
                    </a:p>
                  </a:txBody>
                  <a:tcPr marT="45712" marB="45712"/>
                </a:tc>
              </a:tr>
              <a:tr h="167632">
                <a:tc>
                  <a:txBody>
                    <a:bodyPr/>
                    <a:lstStyle/>
                    <a:p>
                      <a:r>
                        <a:rPr lang="en-US" sz="1600" dirty="0" smtClean="0"/>
                        <a:t>11-18-1623</a:t>
                      </a:r>
                      <a:endParaRPr lang="en-US" sz="1600" dirty="0"/>
                    </a:p>
                  </a:txBody>
                  <a:tcPr marT="45712" marB="45712"/>
                </a:tc>
                <a:tc>
                  <a:txBody>
                    <a:bodyPr/>
                    <a:lstStyle/>
                    <a:p>
                      <a:r>
                        <a:rPr lang="en-US" sz="1600" dirty="0" smtClean="0"/>
                        <a:t>Qinghua Li</a:t>
                      </a:r>
                      <a:endParaRPr lang="en-US" sz="1600" dirty="0"/>
                    </a:p>
                  </a:txBody>
                  <a:tcPr marT="45712" marB="45712"/>
                </a:tc>
                <a:tc>
                  <a:txBody>
                    <a:bodyPr/>
                    <a:lstStyle/>
                    <a:p>
                      <a:r>
                        <a:rPr lang="en-US" sz="1600" dirty="0" smtClean="0"/>
                        <a:t>Spec text for SC mapping in</a:t>
                      </a:r>
                      <a:r>
                        <a:rPr lang="en-US" sz="1600" baseline="0" dirty="0" smtClean="0"/>
                        <a:t> secure mode</a:t>
                      </a:r>
                      <a:endParaRPr lang="en-US" sz="1600" dirty="0"/>
                    </a:p>
                  </a:txBody>
                  <a:tcPr marT="45712" marB="45712"/>
                </a:tc>
                <a:tc>
                  <a:txBody>
                    <a:bodyPr/>
                    <a:lstStyle/>
                    <a:p>
                      <a:r>
                        <a:rPr lang="en-US" sz="1600" smtClean="0"/>
                        <a:t>Amendment</a:t>
                      </a:r>
                      <a:r>
                        <a:rPr lang="en-US" sz="1600" baseline="0" smtClean="0"/>
                        <a:t> text</a:t>
                      </a:r>
                      <a:endParaRPr lang="en-US" sz="1600"/>
                    </a:p>
                  </a:txBody>
                  <a:tcPr marT="45712" marB="45712"/>
                </a:tc>
              </a:tr>
              <a:tr h="167632">
                <a:tc>
                  <a:txBody>
                    <a:bodyPr/>
                    <a:lstStyle/>
                    <a:p>
                      <a:r>
                        <a:rPr lang="en-US" sz="1600" dirty="0" smtClean="0"/>
                        <a:t>11-18-1741</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CC28</a:t>
                      </a:r>
                      <a:r>
                        <a:rPr lang="en-US" sz="1600" baseline="0" dirty="0" smtClean="0"/>
                        <a:t> CR </a:t>
                      </a:r>
                      <a:r>
                        <a:rPr lang="en-US" sz="1600" baseline="0" dirty="0" err="1" smtClean="0"/>
                        <a:t>HEz</a:t>
                      </a:r>
                      <a:r>
                        <a:rPr lang="en-US" sz="1600" baseline="0" dirty="0" smtClean="0"/>
                        <a:t> Protocol rewrite</a:t>
                      </a:r>
                      <a:endParaRPr lang="en-US" sz="1600" dirty="0"/>
                    </a:p>
                  </a:txBody>
                  <a:tcPr marT="45712" marB="45712"/>
                </a:tc>
                <a:tc>
                  <a:txBody>
                    <a:bodyPr/>
                    <a:lstStyle/>
                    <a:p>
                      <a:r>
                        <a:rPr lang="en-US" sz="1600" smtClean="0"/>
                        <a:t>CR</a:t>
                      </a:r>
                      <a:endParaRPr lang="en-US" sz="1600" dirty="0"/>
                    </a:p>
                  </a:txBody>
                  <a:tcPr marT="45712" marB="45712"/>
                </a:tc>
              </a:tr>
              <a:tr h="0">
                <a:tc>
                  <a:txBody>
                    <a:bodyPr/>
                    <a:lstStyle/>
                    <a:p>
                      <a:r>
                        <a:rPr lang="en-US" sz="1600" smtClean="0"/>
                        <a:t>11-18-1742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smtClean="0"/>
                    </a:p>
                  </a:txBody>
                  <a:tcPr marT="45712" marB="45712"/>
                </a:tc>
                <a:tc>
                  <a:txBody>
                    <a:bodyPr/>
                    <a:lstStyle/>
                    <a:p>
                      <a:r>
                        <a:rPr lang="en-US" sz="1600" dirty="0" smtClean="0"/>
                        <a:t>CC28 CR</a:t>
                      </a:r>
                      <a:r>
                        <a:rPr lang="en-US" sz="1600" baseline="0" dirty="0" smtClean="0"/>
                        <a:t> </a:t>
                      </a:r>
                      <a:r>
                        <a:rPr lang="en-US" sz="1600" baseline="0" dirty="0" err="1" smtClean="0"/>
                        <a:t>VHTz</a:t>
                      </a:r>
                      <a:r>
                        <a:rPr lang="en-US" sz="1600" baseline="0" dirty="0" smtClean="0"/>
                        <a:t> Protocol rewrite</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mtClean="0"/>
                        <a:t>CR</a:t>
                      </a:r>
                      <a:endParaRPr lang="en-US" sz="1600" dirty="0" smtClean="0"/>
                    </a:p>
                  </a:txBody>
                  <a:tcPr marT="45712" marB="45712"/>
                </a:tc>
              </a:tr>
              <a:tr h="0">
                <a:tc>
                  <a:txBody>
                    <a:bodyPr/>
                    <a:lstStyle/>
                    <a:p>
                      <a:r>
                        <a:rPr lang="en-US" sz="1600" dirty="0" smtClean="0"/>
                        <a:t>11-18-1818</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a:p>
                  </a:txBody>
                  <a:tcPr marT="45712" marB="45712"/>
                </a:tc>
                <a:tc>
                  <a:txBody>
                    <a:bodyPr/>
                    <a:lstStyle/>
                    <a:p>
                      <a:r>
                        <a:rPr lang="en-US" sz="1600" dirty="0" smtClean="0"/>
                        <a:t>Ranging NDP-A Amendment Text</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a:t>
                      </a:r>
                      <a:r>
                        <a:rPr lang="en-US" sz="1600" baseline="0" dirty="0" smtClean="0"/>
                        <a:t> text</a:t>
                      </a:r>
                      <a:endParaRPr lang="en-US" sz="1600" dirty="0" smtClean="0"/>
                    </a:p>
                  </a:txBody>
                  <a:tcPr marT="45712" marB="45712"/>
                </a:tc>
              </a:tr>
              <a:tr h="0">
                <a:tc>
                  <a:txBody>
                    <a:bodyPr/>
                    <a:lstStyle/>
                    <a:p>
                      <a:r>
                        <a:rPr lang="en-US" sz="1600" dirty="0" smtClean="0"/>
                        <a:t>11-18-1909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Jiang</a:t>
                      </a:r>
                      <a:endParaRPr lang="en-US" sz="1600" dirty="0" smtClean="0"/>
                    </a:p>
                  </a:txBody>
                  <a:tcPr marT="45712" marB="45712"/>
                </a:tc>
                <a:tc>
                  <a:txBody>
                    <a:bodyPr/>
                    <a:lstStyle/>
                    <a:p>
                      <a:r>
                        <a:rPr lang="en-US" sz="1600" dirty="0" smtClean="0"/>
                        <a:t>CR for PHY related topics</a:t>
                      </a:r>
                      <a:endParaRPr lang="en-US" sz="1600" dirty="0"/>
                    </a:p>
                  </a:txBody>
                  <a:tcPr marT="45712" marB="45712"/>
                </a:tc>
                <a:tc>
                  <a:txBody>
                    <a:bodyPr/>
                    <a:lstStyle/>
                    <a:p>
                      <a:r>
                        <a:rPr lang="en-US" sz="1600" dirty="0" smtClean="0"/>
                        <a:t>CR</a:t>
                      </a:r>
                      <a:endParaRPr lang="en-US" sz="1600" dirty="0"/>
                    </a:p>
                  </a:txBody>
                  <a:tcPr marT="45712" marB="45712"/>
                </a:tc>
              </a:tr>
              <a:tr h="0">
                <a:tc>
                  <a:txBody>
                    <a:bodyPr/>
                    <a:lstStyle/>
                    <a:p>
                      <a:pPr marL="0" algn="l" defTabSz="914400" rtl="0" eaLnBrk="1" latinLnBrk="0" hangingPunct="1"/>
                      <a:r>
                        <a:rPr lang="en-US" sz="1600" strike="noStrike" kern="1200" smtClean="0">
                          <a:solidFill>
                            <a:schemeClr val="dk1"/>
                          </a:solidFill>
                          <a:latin typeface="+mn-lt"/>
                          <a:ea typeface="+mn-ea"/>
                          <a:cs typeface="+mn-cs"/>
                        </a:rPr>
                        <a:t>11-18-1929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Debshis</a:t>
                      </a:r>
                      <a:r>
                        <a:rPr lang="en-US" sz="1600" strike="noStrike" kern="1200" dirty="0" smtClean="0">
                          <a:solidFill>
                            <a:schemeClr val="dk1"/>
                          </a:solidFill>
                          <a:latin typeface="+mn-lt"/>
                          <a:ea typeface="+mn-ea"/>
                          <a:cs typeface="+mn-cs"/>
                        </a:rPr>
                        <a:t> Dash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smtClean="0">
                          <a:solidFill>
                            <a:schemeClr val="dk1"/>
                          </a:solidFill>
                          <a:latin typeface="+mn-lt"/>
                          <a:ea typeface="+mn-ea"/>
                          <a:cs typeface="+mn-cs"/>
                        </a:rPr>
                        <a:t>CR for FTM overview</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endParaRPr lang="en-US" sz="1600" dirty="0" smtClean="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62067263"/>
              </p:ext>
            </p:extLst>
          </p:nvPr>
        </p:nvGraphicFramePr>
        <p:xfrm>
          <a:off x="1564218" y="1556792"/>
          <a:ext cx="8458200" cy="4876576"/>
        </p:xfrm>
        <a:graphic>
          <a:graphicData uri="http://schemas.openxmlformats.org/drawingml/2006/table">
            <a:tbl>
              <a:tblPr firstRow="1" bandRow="1">
                <a:tableStyleId>{21E4AEA4-8DFA-4A89-87EB-49C32662AFE0}</a:tableStyleId>
              </a:tblPr>
              <a:tblGrid>
                <a:gridCol w="1455490"/>
                <a:gridCol w="1872208"/>
                <a:gridCol w="3384376"/>
                <a:gridCol w="1746126"/>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r>
                        <a:rPr lang="en-US" sz="1600" dirty="0" smtClean="0"/>
                        <a:t>11-18-1936</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CR for</a:t>
                      </a:r>
                      <a:r>
                        <a:rPr lang="en-US" sz="1600" baseline="0" dirty="0" smtClean="0"/>
                        <a:t> Passive Location</a:t>
                      </a:r>
                      <a:endParaRPr lang="en-US" sz="1600" dirty="0"/>
                    </a:p>
                  </a:txBody>
                  <a:tcPr marT="45712" marB="45712"/>
                </a:tc>
                <a:tc>
                  <a:txBody>
                    <a:bodyPr/>
                    <a:lstStyle/>
                    <a:p>
                      <a:r>
                        <a:rPr lang="en-US" sz="1600" dirty="0" smtClean="0"/>
                        <a:t>CR</a:t>
                      </a:r>
                      <a:endParaRPr lang="en-US" sz="1600" dirty="0"/>
                    </a:p>
                  </a:txBody>
                  <a:tcPr marT="45712" marB="45712"/>
                </a:tc>
              </a:tr>
              <a:tr h="246440">
                <a:tc>
                  <a:txBody>
                    <a:bodyPr/>
                    <a:lstStyle/>
                    <a:p>
                      <a:r>
                        <a:rPr lang="en-US" sz="1600" dirty="0" smtClean="0"/>
                        <a:t>11-18-1949</a:t>
                      </a:r>
                      <a:endParaRPr lang="en-US" sz="1600" dirty="0"/>
                    </a:p>
                  </a:txBody>
                  <a:tcPr marT="45712" marB="45712"/>
                </a:tc>
                <a:tc>
                  <a:txBody>
                    <a:bodyPr/>
                    <a:lstStyle/>
                    <a:p>
                      <a:r>
                        <a:rPr lang="en-US" sz="1600" dirty="0" err="1" smtClean="0"/>
                        <a:t>Chitto</a:t>
                      </a:r>
                      <a:r>
                        <a:rPr lang="en-US" sz="1600" dirty="0" smtClean="0"/>
                        <a:t> Ghosh</a:t>
                      </a:r>
                      <a:endParaRPr lang="en-US" sz="1600" dirty="0"/>
                    </a:p>
                  </a:txBody>
                  <a:tcPr marT="45712" marB="45712"/>
                </a:tc>
                <a:tc>
                  <a:txBody>
                    <a:bodyPr/>
                    <a:lstStyle/>
                    <a:p>
                      <a:r>
                        <a:rPr lang="en-US" sz="1600" smtClean="0"/>
                        <a:t>PICS Section</a:t>
                      </a:r>
                      <a:endParaRPr lang="en-US" sz="1600" dirty="0"/>
                    </a:p>
                  </a:txBody>
                  <a:tcPr marT="45712" marB="45712"/>
                </a:tc>
                <a:tc>
                  <a:txBody>
                    <a:bodyPr/>
                    <a:lstStyle/>
                    <a:p>
                      <a:r>
                        <a:rPr lang="en-US" sz="1600" smtClean="0"/>
                        <a:t>Amendment text</a:t>
                      </a:r>
                      <a:endParaRPr lang="en-US" sz="1600" dirty="0"/>
                    </a:p>
                  </a:txBody>
                  <a:tcPr marT="45712" marB="45712"/>
                </a:tc>
              </a:tr>
              <a:tr h="167632">
                <a:tc>
                  <a:txBody>
                    <a:bodyPr/>
                    <a:lstStyle/>
                    <a:p>
                      <a:r>
                        <a:rPr lang="en-US" sz="1600" dirty="0" smtClean="0"/>
                        <a:t>11-18-1845</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smtClean="0"/>
                        <a:t>CC28-AOA-definition-CIDs</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167632">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sz="1600" dirty="0"/>
                    </a:p>
                  </a:txBody>
                  <a:tcPr marT="45712" marB="45712"/>
                </a:tc>
              </a:tr>
              <a:tr h="16763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endParaRPr lang="en-US" sz="1600" dirty="0"/>
                    </a:p>
                  </a:txBody>
                  <a:tcPr marT="45712" marB="45712"/>
                </a:tc>
              </a:tr>
              <a:tr h="0">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Contribution material </a:t>
            </a:r>
            <a:r>
              <a:rPr lang="en-US" dirty="0"/>
              <a:t>review order:</a:t>
            </a:r>
          </a:p>
          <a:p>
            <a:pPr lvl="1">
              <a:buFont typeface="Arial" panose="020B0604020202020204" pitchFamily="34" charset="0"/>
              <a:buChar char="•"/>
            </a:pPr>
            <a:r>
              <a:rPr lang="en-US" dirty="0" smtClean="0"/>
              <a:t>Comment </a:t>
            </a:r>
            <a:r>
              <a:rPr lang="en-US" dirty="0" smtClean="0"/>
              <a:t>resolution review.</a:t>
            </a:r>
            <a:endParaRPr lang="en-US" dirty="0"/>
          </a:p>
          <a:p>
            <a:pPr lvl="1">
              <a:buFont typeface="Arial" panose="020B0604020202020204" pitchFamily="34" charset="0"/>
              <a:buChar char="•"/>
            </a:pPr>
            <a:r>
              <a:rPr lang="en-US" dirty="0" smtClean="0"/>
              <a:t>Review </a:t>
            </a:r>
            <a:r>
              <a:rPr lang="en-US" dirty="0"/>
              <a:t>and consider adoption of amendment draft text.</a:t>
            </a:r>
          </a:p>
          <a:p>
            <a:pPr lvl="1">
              <a:buFont typeface="Arial" panose="020B0604020202020204" pitchFamily="34" charset="0"/>
              <a:buChar char="•"/>
            </a:pPr>
            <a:r>
              <a:rPr lang="en-US" dirty="0"/>
              <a:t>Technical submissions.</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pSp>
        <p:nvGrpSpPr>
          <p:cNvPr id="7" name="Group 6"/>
          <p:cNvGrpSpPr/>
          <p:nvPr/>
        </p:nvGrpSpPr>
        <p:grpSpPr>
          <a:xfrm>
            <a:off x="9912424" y="2338987"/>
            <a:ext cx="1008112" cy="1726756"/>
            <a:chOff x="7164288" y="2386457"/>
            <a:chExt cx="1008112" cy="1726756"/>
          </a:xfrm>
        </p:grpSpPr>
        <p:cxnSp>
          <p:nvCxnSpPr>
            <p:cNvPr id="8" name="Straight Arrow Connector 7"/>
            <p:cNvCxnSpPr>
              <a:stCxn id="9" idx="2"/>
              <a:endCxn id="10"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0" name="TextBox 9"/>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3345843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Bangkok, Thailand</a:t>
            </a:r>
            <a:endParaRPr lang="en-US" altLang="en-US" sz="4400" dirty="0">
              <a:cs typeface="Times New Roman" panose="02020603050405020304" pitchFamily="18" charset="0"/>
            </a:endParaRPr>
          </a:p>
          <a:p>
            <a:pPr algn="ctr">
              <a:lnSpc>
                <a:spcPct val="90000"/>
              </a:lnSpc>
              <a:buFontTx/>
              <a:buNone/>
            </a:pPr>
            <a:r>
              <a:rPr lang="en-US" altLang="en-US" sz="4400" dirty="0" smtClean="0">
                <a:cs typeface="Times New Roman" panose="02020603050405020304" pitchFamily="18" charset="0"/>
              </a:rPr>
              <a:t>Nov.  11</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- 16</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2018</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solidFill>
                  <a:schemeClr val="tx2"/>
                </a:solidFill>
              </a:rPr>
              <a:t>Ad </a:t>
            </a:r>
            <a:r>
              <a:rPr lang="en-US" altLang="en-US" dirty="0" smtClean="0">
                <a:solidFill>
                  <a:schemeClr val="tx2"/>
                </a:solidFill>
              </a:rPr>
              <a:t>Hoc </a:t>
            </a:r>
            <a:r>
              <a:rPr lang="en-US" altLang="en-US" dirty="0" smtClean="0">
                <a:solidFill>
                  <a:schemeClr val="tx2"/>
                </a:solidFill>
              </a:rPr>
              <a:t>Meeting </a:t>
            </a:r>
            <a:r>
              <a:rPr lang="en-US" altLang="en-US" dirty="0">
                <a:solidFill>
                  <a:schemeClr val="tx2"/>
                </a:solidFill>
              </a:rPr>
              <a:t>Slot </a:t>
            </a:r>
            <a:r>
              <a:rPr lang="en-US" altLang="en-US" dirty="0" smtClean="0">
                <a:solidFill>
                  <a:schemeClr val="tx2"/>
                </a:solidFill>
              </a:rPr>
              <a:t>discussion </a:t>
            </a:r>
            <a:r>
              <a:rPr lang="en-US" altLang="en-US" dirty="0">
                <a:solidFill>
                  <a:schemeClr val="tx2"/>
                </a:solidFill>
              </a:rPr>
              <a:t>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Last call for Submission (5 min)</a:t>
            </a:r>
          </a:p>
          <a:p>
            <a:pPr algn="just">
              <a:spcBef>
                <a:spcPct val="20000"/>
              </a:spcBef>
              <a:buFontTx/>
              <a:buChar char="•"/>
            </a:pPr>
            <a:r>
              <a:rPr lang="en-US" altLang="en-US" sz="2000" b="0" dirty="0" smtClean="0"/>
              <a:t>Review process for </a:t>
            </a:r>
            <a:r>
              <a:rPr lang="en-US" altLang="en-US" sz="2000" b="0" dirty="0" err="1" smtClean="0"/>
              <a:t>adhoc</a:t>
            </a:r>
            <a:endParaRPr lang="en-US" altLang="en-US" sz="2000" b="0" dirty="0" smtClean="0"/>
          </a:p>
          <a:p>
            <a:pPr algn="just">
              <a:spcBef>
                <a:spcPct val="20000"/>
              </a:spcBef>
              <a:buFontTx/>
              <a:buChar char="•"/>
            </a:pPr>
            <a:r>
              <a:rPr lang="en-US" altLang="en-US" sz="2000" b="0" dirty="0" smtClean="0"/>
              <a:t>Review submissions (as needed)</a:t>
            </a:r>
            <a:endParaRPr lang="en-US" altLang="en-US" sz="2000" b="0" dirty="0"/>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471841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34341963"/>
              </p:ext>
            </p:extLst>
          </p:nvPr>
        </p:nvGraphicFramePr>
        <p:xfrm>
          <a:off x="551384" y="2060848"/>
          <a:ext cx="9649072" cy="2317032"/>
        </p:xfrm>
        <a:graphic>
          <a:graphicData uri="http://schemas.openxmlformats.org/drawingml/2006/table">
            <a:tbl>
              <a:tblPr firstRow="1" bandRow="1">
                <a:tableStyleId>{21E4AEA4-8DFA-4A89-87EB-49C32662AFE0}</a:tableStyleId>
              </a:tblPr>
              <a:tblGrid>
                <a:gridCol w="1440160"/>
                <a:gridCol w="1800200"/>
                <a:gridCol w="3311514"/>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305408">
                <a:tc>
                  <a:txBody>
                    <a:bodyPr/>
                    <a:lstStyle/>
                    <a:p>
                      <a:r>
                        <a:rPr lang="en-US" sz="1600" dirty="0" smtClean="0"/>
                        <a:t>11-18-1818</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a:p>
                  </a:txBody>
                  <a:tcPr marT="45712" marB="45712"/>
                </a:tc>
                <a:tc>
                  <a:txBody>
                    <a:bodyPr/>
                    <a:lstStyle/>
                    <a:p>
                      <a:r>
                        <a:rPr lang="en-US" sz="1600" dirty="0" smtClean="0"/>
                        <a:t>Ranging NDP-A Amendment Text</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a:t>
                      </a:r>
                      <a:r>
                        <a:rPr lang="en-US" sz="1600" baseline="0" dirty="0" smtClean="0"/>
                        <a:t> text</a:t>
                      </a:r>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35</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min</a:t>
                      </a:r>
                      <a:endParaRPr lang="en-US" sz="1400" kern="1200" dirty="0" smtClean="0">
                        <a:solidFill>
                          <a:schemeClr val="dk1"/>
                        </a:solidFill>
                        <a:latin typeface="+mn-lt"/>
                        <a:ea typeface="+mn-ea"/>
                        <a:cs typeface="+mn-cs"/>
                      </a:endParaRPr>
                    </a:p>
                  </a:txBody>
                  <a:tcPr marT="45712" marB="45712"/>
                </a:tc>
              </a:tr>
              <a:tr h="365752">
                <a:tc>
                  <a:txBody>
                    <a:bodyPr/>
                    <a:lstStyle/>
                    <a:p>
                      <a:r>
                        <a:rPr lang="en-US" sz="1600" dirty="0" smtClean="0"/>
                        <a:t>11-18-1909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Jiang</a:t>
                      </a:r>
                    </a:p>
                  </a:txBody>
                  <a:tcPr marT="45712" marB="45712"/>
                </a:tc>
                <a:tc>
                  <a:txBody>
                    <a:bodyPr/>
                    <a:lstStyle/>
                    <a:p>
                      <a:r>
                        <a:rPr lang="en-US" sz="1600" dirty="0" smtClean="0"/>
                        <a:t>CR for PHY related topics</a:t>
                      </a:r>
                      <a:endParaRPr lang="en-US" sz="1600" dirty="0"/>
                    </a:p>
                  </a:txBody>
                  <a:tcPr marT="45712" marB="45712"/>
                </a:tc>
                <a:tc>
                  <a:txBody>
                    <a:bodyPr/>
                    <a:lstStyle/>
                    <a:p>
                      <a:r>
                        <a:rPr lang="en-US" sz="1600" dirty="0" smtClean="0"/>
                        <a:t>Comment</a:t>
                      </a:r>
                      <a:r>
                        <a:rPr lang="en-US" sz="1600" baseline="0" dirty="0" smtClean="0"/>
                        <a:t> resolution</a:t>
                      </a:r>
                      <a:endParaRPr lang="en-US" sz="1600" dirty="0"/>
                    </a:p>
                  </a:txBody>
                  <a:tcPr marT="45712" marB="45712"/>
                </a:tc>
                <a:tc>
                  <a:txBody>
                    <a:bodyPr/>
                    <a:lstStyle/>
                    <a:p>
                      <a:r>
                        <a:rPr lang="en-US" smtClean="0"/>
                        <a:t>?</a:t>
                      </a:r>
                      <a:endParaRPr lang="en-US" dirty="0"/>
                    </a:p>
                  </a:txBody>
                  <a:tcPr marT="45712" marB="45712"/>
                </a:tc>
              </a:tr>
              <a:tr h="365752">
                <a:tc>
                  <a:txBody>
                    <a:bodyPr/>
                    <a:lstStyle/>
                    <a:p>
                      <a:r>
                        <a:rPr lang="en-US" sz="1600" dirty="0" smtClean="0"/>
                        <a:t>11-18-1936</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CR for</a:t>
                      </a:r>
                      <a:r>
                        <a:rPr lang="en-US" sz="1600" baseline="0" dirty="0" smtClean="0"/>
                        <a:t> Passive Location</a:t>
                      </a:r>
                      <a:endParaRPr lang="en-US" sz="1600" dirty="0"/>
                    </a:p>
                  </a:txBody>
                  <a:tcPr marT="45712" marB="45712"/>
                </a:tc>
                <a:tc>
                  <a:txBody>
                    <a:bodyPr/>
                    <a:lstStyle/>
                    <a:p>
                      <a:r>
                        <a:rPr lang="en-US" sz="1600" dirty="0" smtClean="0"/>
                        <a:t>Comment</a:t>
                      </a:r>
                      <a:r>
                        <a:rPr lang="en-US" sz="1600" baseline="0" dirty="0" smtClean="0"/>
                        <a:t> resolution</a:t>
                      </a:r>
                      <a:endParaRPr lang="en-US" sz="1600" dirty="0"/>
                    </a:p>
                  </a:txBody>
                  <a:tcPr marT="45712" marB="45712"/>
                </a:tc>
                <a:tc>
                  <a:txBody>
                    <a:bodyPr/>
                    <a:lstStyle/>
                    <a:p>
                      <a:r>
                        <a:rPr lang="en-US" sz="1400" dirty="0" smtClean="0"/>
                        <a:t>45min</a:t>
                      </a:r>
                      <a:endParaRPr lang="en-US" sz="1400" dirty="0"/>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7680020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for ad hoc presentations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For those presenting during the ad hoc, there will be allocated time for motioning during the regular meeting time.</a:t>
            </a:r>
          </a:p>
          <a:p>
            <a:pPr>
              <a:buFont typeface="Arial" panose="020B0604020202020204" pitchFamily="34" charset="0"/>
              <a:buChar char="•"/>
            </a:pPr>
            <a:endParaRPr lang="en-US" b="0" dirty="0"/>
          </a:p>
          <a:p>
            <a:pPr>
              <a:buFont typeface="Arial" panose="020B0604020202020204" pitchFamily="34" charset="0"/>
              <a:buChar char="•"/>
            </a:pPr>
            <a:r>
              <a:rPr lang="en-US" b="0" dirty="0" err="1"/>
              <a:t>Strawpolls</a:t>
            </a:r>
            <a:r>
              <a:rPr lang="en-US" b="0" dirty="0"/>
              <a:t> for CR and amendment text submissions that run during the Mon. AM1 ad hoc meeting slot, and meet a 75% approval will be bundled to single CRs motion and amendment text motion respectively for consideration by </a:t>
            </a:r>
            <a:r>
              <a:rPr lang="en-US" b="0" dirty="0" err="1"/>
              <a:t>TGaz</a:t>
            </a:r>
            <a:r>
              <a:rPr lang="en-US" b="0" dirty="0"/>
              <a:t>.</a:t>
            </a:r>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1122869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Last call for Submission (5 min)</a:t>
            </a:r>
          </a:p>
          <a:p>
            <a:pPr algn="just">
              <a:spcBef>
                <a:spcPct val="20000"/>
              </a:spcBef>
              <a:buFontTx/>
              <a:buChar char="•"/>
            </a:pPr>
            <a:r>
              <a:rPr lang="en-US" altLang="en-US" sz="2000" b="0" dirty="0"/>
              <a:t>Agenda setting and presentation ordering for the week (25 min)</a:t>
            </a:r>
          </a:p>
          <a:p>
            <a:pPr algn="just">
              <a:spcBef>
                <a:spcPct val="20000"/>
              </a:spcBef>
              <a:buFontTx/>
              <a:buChar char="•"/>
            </a:pPr>
            <a:r>
              <a:rPr lang="en-US" altLang="en-US" sz="2000" b="0" dirty="0"/>
              <a:t>Consider previous meeting minutes for </a:t>
            </a:r>
            <a:r>
              <a:rPr lang="en-US" altLang="en-US" sz="2000" b="0" dirty="0" smtClean="0"/>
              <a:t>approval </a:t>
            </a:r>
            <a:r>
              <a:rPr lang="en-US" altLang="en-US" sz="2000" b="0" dirty="0"/>
              <a:t>(5 min)</a:t>
            </a:r>
          </a:p>
          <a:p>
            <a:pPr algn="just">
              <a:spcBef>
                <a:spcPct val="20000"/>
              </a:spcBef>
              <a:buFontTx/>
              <a:buChar char="•"/>
            </a:pPr>
            <a:r>
              <a:rPr lang="en-US" altLang="en-US" sz="2000" b="0" dirty="0"/>
              <a:t>Consider previous </a:t>
            </a:r>
            <a:r>
              <a:rPr lang="en-US" altLang="en-US" sz="2000" b="0" dirty="0" err="1"/>
              <a:t>telecons</a:t>
            </a:r>
            <a:r>
              <a:rPr lang="en-US" altLang="en-US" sz="2000" b="0" dirty="0"/>
              <a:t> minutes for approval (5 min)</a:t>
            </a:r>
          </a:p>
          <a:p>
            <a:pPr algn="just">
              <a:spcBef>
                <a:spcPct val="20000"/>
              </a:spcBef>
              <a:buFontTx/>
              <a:buChar char="•"/>
            </a:pPr>
            <a:r>
              <a:rPr lang="en-US" altLang="en-US" sz="2000" b="0" dirty="0"/>
              <a:t>Review plans for the week in view of TG process towards the </a:t>
            </a:r>
            <a:r>
              <a:rPr lang="en-US" altLang="en-US" sz="2000" b="0" dirty="0" smtClean="0"/>
              <a:t>Jan. </a:t>
            </a:r>
            <a:r>
              <a:rPr lang="en-US" altLang="en-US" sz="2000" b="0" dirty="0"/>
              <a:t>2018 D1.0 publication and Initial WG </a:t>
            </a:r>
            <a:r>
              <a:rPr lang="en-US" altLang="en-US" sz="2000" b="0" dirty="0" smtClean="0"/>
              <a:t>ballot</a:t>
            </a:r>
            <a:r>
              <a:rPr lang="en-US" altLang="en-US" sz="2000" b="0" dirty="0"/>
              <a:t> </a:t>
            </a:r>
            <a:r>
              <a:rPr lang="en-US" altLang="en-US" sz="2000" b="0" dirty="0" smtClean="0"/>
              <a:t>(10min)</a:t>
            </a:r>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562209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608983100"/>
              </p:ext>
            </p:extLst>
          </p:nvPr>
        </p:nvGraphicFramePr>
        <p:xfrm>
          <a:off x="551384" y="2060848"/>
          <a:ext cx="9649072" cy="2652928"/>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11-18-1627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Assaf Kasher</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Sep. 2018 meeting minutes</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5 min</a:t>
                      </a:r>
                    </a:p>
                  </a:txBody>
                  <a:tcPr marT="45712" marB="45712"/>
                </a:tc>
              </a:tr>
              <a:tr h="365752">
                <a:tc>
                  <a:txBody>
                    <a:bodyPr/>
                    <a:lstStyle/>
                    <a:p>
                      <a:r>
                        <a:rPr lang="en-US" sz="1400" dirty="0" smtClean="0"/>
                        <a:t>11-18-1732</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r>
                        <a:rPr lang="en-US" sz="1400" dirty="0" smtClean="0"/>
                        <a:t>Oct. 10</a:t>
                      </a:r>
                      <a:r>
                        <a:rPr lang="en-US" sz="1400" baseline="30000" dirty="0" smtClean="0"/>
                        <a:t>th</a:t>
                      </a:r>
                      <a:r>
                        <a:rPr lang="en-US" sz="1400" dirty="0" smtClean="0"/>
                        <a:t> </a:t>
                      </a:r>
                      <a:r>
                        <a:rPr lang="en-US" sz="1400" dirty="0" err="1" smtClean="0"/>
                        <a:t>Telecon</a:t>
                      </a:r>
                      <a:r>
                        <a:rPr lang="en-US" sz="1400" dirty="0" smtClean="0"/>
                        <a:t> minutes</a:t>
                      </a:r>
                      <a:endParaRPr lang="en-US" sz="1400" dirty="0"/>
                    </a:p>
                  </a:txBody>
                  <a:tcPr marT="45712" marB="45712"/>
                </a:tc>
                <a:tc>
                  <a:txBody>
                    <a:bodyPr/>
                    <a:lstStyle/>
                    <a:p>
                      <a:r>
                        <a:rPr lang="en-US" sz="1400" dirty="0" err="1" smtClean="0"/>
                        <a:t>Telecon</a:t>
                      </a:r>
                      <a:r>
                        <a:rPr lang="en-US" sz="1400" dirty="0" smtClean="0"/>
                        <a:t> minutes</a:t>
                      </a:r>
                      <a:endParaRPr lang="en-US" sz="1400" dirty="0"/>
                    </a:p>
                  </a:txBody>
                  <a:tcPr marT="45712" marB="45712"/>
                </a:tc>
                <a:tc>
                  <a:txBody>
                    <a:bodyPr/>
                    <a:lstStyle/>
                    <a:p>
                      <a:r>
                        <a:rPr lang="en-US" sz="1400" dirty="0" smtClean="0"/>
                        <a:t>2 </a:t>
                      </a:r>
                      <a:r>
                        <a:rPr lang="en-US" sz="1400" dirty="0" smtClean="0"/>
                        <a:t>min</a:t>
                      </a:r>
                      <a:endParaRPr lang="en-US" sz="1400" dirty="0"/>
                    </a:p>
                  </a:txBody>
                  <a:tcPr marT="45712" marB="45712"/>
                </a:tc>
              </a:tr>
              <a:tr h="365752">
                <a:tc>
                  <a:txBody>
                    <a:bodyPr/>
                    <a:lstStyle/>
                    <a:p>
                      <a:r>
                        <a:rPr lang="en-US" sz="1400" strike="noStrike" kern="1200" dirty="0" smtClean="0">
                          <a:solidFill>
                            <a:schemeClr val="dk1"/>
                          </a:solidFill>
                          <a:latin typeface="+mn-lt"/>
                          <a:ea typeface="+mn-ea"/>
                          <a:cs typeface="+mn-cs"/>
                        </a:rPr>
                        <a:t>11-18-1860</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Roy Want</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Nov. 2</a:t>
                      </a:r>
                      <a:r>
                        <a:rPr lang="en-US" sz="1400" strike="noStrike" kern="1200" baseline="30000" dirty="0" smtClean="0">
                          <a:solidFill>
                            <a:schemeClr val="dk1"/>
                          </a:solidFill>
                          <a:latin typeface="+mn-lt"/>
                          <a:ea typeface="+mn-ea"/>
                          <a:cs typeface="+mn-cs"/>
                        </a:rPr>
                        <a:t>nd</a:t>
                      </a:r>
                      <a:r>
                        <a:rPr lang="en-US" sz="1400" strike="noStrike" kern="1200" dirty="0" smtClean="0">
                          <a:solidFill>
                            <a:schemeClr val="dk1"/>
                          </a:solidFill>
                          <a:latin typeface="+mn-lt"/>
                          <a:ea typeface="+mn-ea"/>
                          <a:cs typeface="+mn-cs"/>
                        </a:rPr>
                        <a:t> </a:t>
                      </a:r>
                      <a:r>
                        <a:rPr lang="en-US" sz="1400" strike="noStrike" kern="1200" dirty="0" err="1" smtClean="0">
                          <a:solidFill>
                            <a:schemeClr val="dk1"/>
                          </a:solidFill>
                          <a:latin typeface="+mn-lt"/>
                          <a:ea typeface="+mn-ea"/>
                          <a:cs typeface="+mn-cs"/>
                        </a:rPr>
                        <a:t>Telecon</a:t>
                      </a:r>
                      <a:r>
                        <a:rPr lang="en-US" sz="1400" strike="noStrike" kern="1200" baseline="0" dirty="0" smtClean="0">
                          <a:solidFill>
                            <a:schemeClr val="dk1"/>
                          </a:solidFill>
                          <a:latin typeface="+mn-lt"/>
                          <a:ea typeface="+mn-ea"/>
                          <a:cs typeface="+mn-cs"/>
                        </a:rPr>
                        <a:t> minutes </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err="1" smtClean="0">
                          <a:solidFill>
                            <a:schemeClr val="dk1"/>
                          </a:solidFill>
                          <a:latin typeface="+mn-lt"/>
                          <a:ea typeface="+mn-ea"/>
                          <a:cs typeface="+mn-cs"/>
                        </a:rPr>
                        <a:t>Telecon</a:t>
                      </a:r>
                      <a:r>
                        <a:rPr lang="en-US" sz="1400" strike="noStrike" kern="1200" dirty="0" smtClean="0">
                          <a:solidFill>
                            <a:schemeClr val="dk1"/>
                          </a:solidFill>
                          <a:latin typeface="+mn-lt"/>
                          <a:ea typeface="+mn-ea"/>
                          <a:cs typeface="+mn-cs"/>
                        </a:rPr>
                        <a:t> minutes</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3min</a:t>
                      </a:r>
                      <a:endParaRPr lang="en-US" sz="14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94843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11-18/1627 </a:t>
            </a:r>
            <a:r>
              <a:rPr lang="en-US" b="0" dirty="0"/>
              <a:t>“</a:t>
            </a:r>
            <a:r>
              <a:rPr lang="en-US" dirty="0"/>
              <a:t>meeting minutes </a:t>
            </a:r>
            <a:r>
              <a:rPr lang="en-US" dirty="0" smtClean="0"/>
              <a:t>Sep. 2018</a:t>
            </a:r>
            <a:r>
              <a:rPr lang="en-US" b="0" dirty="0"/>
              <a:t>” posted to Mentor on </a:t>
            </a:r>
            <a:r>
              <a:rPr lang="en-US" b="0" dirty="0" smtClean="0"/>
              <a:t>Sep. 25</a:t>
            </a:r>
            <a:r>
              <a:rPr lang="en-US" b="0" baseline="30000" dirty="0" smtClean="0"/>
              <a:t>th</a:t>
            </a:r>
            <a:r>
              <a:rPr lang="en-US" b="0" dirty="0" smtClean="0"/>
              <a:t> 2018</a:t>
            </a:r>
            <a:r>
              <a:rPr lang="en-US" b="0" dirty="0"/>
              <a:t>. </a:t>
            </a:r>
          </a:p>
          <a:p>
            <a:endParaRPr lang="en-US" dirty="0"/>
          </a:p>
          <a:p>
            <a:r>
              <a:rPr lang="en-US" dirty="0"/>
              <a:t>Motion:</a:t>
            </a:r>
          </a:p>
          <a:p>
            <a:pPr marL="0" indent="0"/>
            <a:r>
              <a:rPr lang="en-US" b="0" dirty="0"/>
              <a:t>Move to approve document </a:t>
            </a:r>
            <a:r>
              <a:rPr lang="en-US" b="0" dirty="0" smtClean="0"/>
              <a:t>11-18/1627 r? </a:t>
            </a:r>
            <a:r>
              <a:rPr lang="en-US" b="0" dirty="0"/>
              <a:t>as </a:t>
            </a:r>
            <a:r>
              <a:rPr lang="en-US" b="0" dirty="0" err="1"/>
              <a:t>TGaz</a:t>
            </a:r>
            <a:r>
              <a:rPr lang="en-US" b="0" dirty="0"/>
              <a:t> meeting minutes for the </a:t>
            </a:r>
            <a:r>
              <a:rPr lang="en-US" b="0" dirty="0" smtClean="0"/>
              <a:t>Sep. meeting</a:t>
            </a:r>
            <a:r>
              <a:rPr lang="en-US" b="0" dirty="0"/>
              <a:t>. </a:t>
            </a:r>
            <a:endParaRPr lang="en-US" b="0" dirty="0" smtClean="0"/>
          </a:p>
          <a:p>
            <a:pPr marL="0" indent="0"/>
            <a:endParaRPr lang="en-US" b="0" dirty="0"/>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Oct. 10</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11-18/1732 “</a:t>
            </a:r>
            <a:r>
              <a:rPr lang="en-US" dirty="0" smtClean="0"/>
              <a:t>Oct. 10</a:t>
            </a:r>
            <a:r>
              <a:rPr lang="en-US" baseline="30000" dirty="0" smtClean="0"/>
              <a:t>th</a:t>
            </a:r>
            <a:r>
              <a:rPr lang="en-US" dirty="0" smtClean="0"/>
              <a:t> </a:t>
            </a:r>
            <a:r>
              <a:rPr lang="en-US" dirty="0" err="1" smtClean="0"/>
              <a:t>Telecon</a:t>
            </a:r>
            <a:r>
              <a:rPr lang="en-US" dirty="0" smtClean="0"/>
              <a:t> Minutes</a:t>
            </a:r>
            <a:r>
              <a:rPr lang="en-US" b="0" dirty="0" smtClean="0"/>
              <a:t>” </a:t>
            </a:r>
            <a:r>
              <a:rPr lang="en-US" b="0" dirty="0"/>
              <a:t>posted to Mentor on </a:t>
            </a:r>
            <a:r>
              <a:rPr lang="en-US" b="0" dirty="0" smtClean="0"/>
              <a:t>Oct. 25</a:t>
            </a:r>
            <a:r>
              <a:rPr lang="en-US" b="0" baseline="30000" dirty="0" smtClean="0"/>
              <a:t>th</a:t>
            </a:r>
            <a:r>
              <a:rPr lang="en-US" b="0" dirty="0" smtClean="0"/>
              <a:t> </a:t>
            </a:r>
            <a:r>
              <a:rPr lang="en-US" b="0" dirty="0" smtClean="0"/>
              <a:t>2018</a:t>
            </a:r>
            <a:r>
              <a:rPr lang="en-US" b="0" dirty="0"/>
              <a:t>. </a:t>
            </a:r>
          </a:p>
          <a:p>
            <a:endParaRPr lang="en-US" dirty="0"/>
          </a:p>
          <a:p>
            <a:r>
              <a:rPr lang="en-US" dirty="0"/>
              <a:t>Motion:</a:t>
            </a:r>
          </a:p>
          <a:p>
            <a:pPr marL="0" indent="0"/>
            <a:r>
              <a:rPr lang="en-US" b="0" dirty="0"/>
              <a:t>Move to approve document </a:t>
            </a:r>
            <a:r>
              <a:rPr lang="en-US" b="0" dirty="0" smtClean="0"/>
              <a:t>11-18/1732 r? </a:t>
            </a:r>
            <a:r>
              <a:rPr lang="en-US" b="0" dirty="0"/>
              <a:t>as </a:t>
            </a:r>
            <a:r>
              <a:rPr lang="en-US" b="0" dirty="0" err="1"/>
              <a:t>TGaz</a:t>
            </a:r>
            <a:r>
              <a:rPr lang="en-US" b="0" dirty="0"/>
              <a:t> </a:t>
            </a:r>
            <a:r>
              <a:rPr lang="en-US" b="0" dirty="0" smtClean="0"/>
              <a:t>meeting minutes </a:t>
            </a:r>
            <a:r>
              <a:rPr lang="en-US" b="0" dirty="0"/>
              <a:t>for the </a:t>
            </a:r>
            <a:r>
              <a:rPr lang="en-US" b="0" dirty="0" smtClean="0"/>
              <a:t>Oct. 25</a:t>
            </a:r>
            <a:r>
              <a:rPr lang="en-US" b="0" baseline="30000" dirty="0" smtClean="0"/>
              <a:t>th</a:t>
            </a:r>
            <a:r>
              <a:rPr lang="en-US" b="0" dirty="0" smtClean="0"/>
              <a:t> </a:t>
            </a:r>
            <a:r>
              <a:rPr lang="en-US" b="0" dirty="0" err="1" smtClean="0"/>
              <a:t>Telecon</a:t>
            </a:r>
            <a:r>
              <a:rPr lang="en-US" b="0" dirty="0" smtClean="0"/>
              <a:t>. </a:t>
            </a:r>
            <a:endParaRPr lang="en-US" b="0" dirty="0" smtClean="0"/>
          </a:p>
          <a:p>
            <a:pPr marL="0" indent="0"/>
            <a:endParaRPr lang="en-US" b="0" dirty="0"/>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5350372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Nov. 2</a:t>
            </a:r>
            <a:r>
              <a:rPr lang="en-US" altLang="en-US" b="0" baseline="30000" dirty="0" smtClean="0"/>
              <a:t>nd</a:t>
            </a:r>
            <a:r>
              <a:rPr lang="en-US" altLang="en-US" b="0" dirty="0" smtClean="0"/>
              <a:t>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11-18/1860 “</a:t>
            </a:r>
            <a:r>
              <a:rPr lang="en-US" dirty="0" smtClean="0"/>
              <a:t>Nov. 2</a:t>
            </a:r>
            <a:r>
              <a:rPr lang="en-US" baseline="30000" dirty="0" smtClean="0"/>
              <a:t>nd</a:t>
            </a:r>
            <a:r>
              <a:rPr lang="en-US" dirty="0" smtClean="0"/>
              <a:t> </a:t>
            </a:r>
            <a:r>
              <a:rPr lang="en-US" dirty="0" err="1" smtClean="0"/>
              <a:t>Telecon</a:t>
            </a:r>
            <a:r>
              <a:rPr lang="en-US" dirty="0" smtClean="0"/>
              <a:t> Minutes</a:t>
            </a:r>
            <a:r>
              <a:rPr lang="en-US" b="0" dirty="0" smtClean="0"/>
              <a:t>” </a:t>
            </a:r>
            <a:r>
              <a:rPr lang="en-US" b="0" dirty="0"/>
              <a:t>posted to Mentor on </a:t>
            </a:r>
            <a:r>
              <a:rPr lang="en-US" b="0" dirty="0" smtClean="0"/>
              <a:t>Nov. </a:t>
            </a:r>
            <a:r>
              <a:rPr lang="en-US" b="0" dirty="0" smtClean="0"/>
              <a:t>5</a:t>
            </a:r>
            <a:r>
              <a:rPr lang="en-US" b="0" baseline="30000" dirty="0" smtClean="0"/>
              <a:t>th</a:t>
            </a:r>
            <a:r>
              <a:rPr lang="en-US" b="0" dirty="0" smtClean="0"/>
              <a:t> </a:t>
            </a:r>
            <a:r>
              <a:rPr lang="en-US" b="0" dirty="0" smtClean="0"/>
              <a:t>2018</a:t>
            </a:r>
            <a:r>
              <a:rPr lang="en-US" b="0" dirty="0"/>
              <a:t>. </a:t>
            </a:r>
          </a:p>
          <a:p>
            <a:endParaRPr lang="en-US" dirty="0"/>
          </a:p>
          <a:p>
            <a:r>
              <a:rPr lang="en-US" dirty="0"/>
              <a:t>Motion:</a:t>
            </a:r>
          </a:p>
          <a:p>
            <a:pPr marL="0" indent="0"/>
            <a:r>
              <a:rPr lang="en-US" b="0" dirty="0"/>
              <a:t>Move to approve document </a:t>
            </a:r>
            <a:r>
              <a:rPr lang="en-US" b="0" dirty="0" smtClean="0"/>
              <a:t>11-18/1860 </a:t>
            </a:r>
            <a:r>
              <a:rPr lang="en-US" b="0" dirty="0" smtClean="0"/>
              <a:t>r? </a:t>
            </a:r>
            <a:r>
              <a:rPr lang="en-US" b="0" dirty="0"/>
              <a:t>as </a:t>
            </a:r>
            <a:r>
              <a:rPr lang="en-US" b="0" dirty="0" err="1"/>
              <a:t>TGaz</a:t>
            </a:r>
            <a:r>
              <a:rPr lang="en-US" b="0" dirty="0"/>
              <a:t> meeting minutes for the </a:t>
            </a:r>
            <a:r>
              <a:rPr lang="en-US" b="0" dirty="0" smtClean="0"/>
              <a:t>Nov. 2</a:t>
            </a:r>
            <a:r>
              <a:rPr lang="en-US" b="0" baseline="30000" dirty="0" smtClean="0"/>
              <a:t>nd</a:t>
            </a:r>
            <a:r>
              <a:rPr lang="en-US" b="0" dirty="0" smtClean="0"/>
              <a:t> </a:t>
            </a:r>
            <a:r>
              <a:rPr lang="en-US" b="0" dirty="0" err="1" smtClean="0"/>
              <a:t>Telecon</a:t>
            </a:r>
            <a:r>
              <a:rPr lang="en-US" b="0" dirty="0"/>
              <a:t>. </a:t>
            </a:r>
          </a:p>
          <a:p>
            <a:pPr marL="0" indent="0"/>
            <a:endParaRPr lang="en-US" b="0" dirty="0"/>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2125174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t>TGaz</a:t>
            </a:r>
            <a:r>
              <a:rPr lang="en-US" altLang="en-US"/>
              <a:t> Approved Plan</a:t>
            </a:r>
            <a:endParaRPr lang="en-US"/>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a:t>Review/verify draft meets the 802.11 style guide (missing parts, naming conventions, normative and descriptive sections). </a:t>
            </a:r>
          </a:p>
          <a:p>
            <a:pPr>
              <a:buFont typeface="Arial" panose="020B0604020202020204" pitchFamily="34" charset="0"/>
              <a:buChar char="•"/>
            </a:pPr>
            <a:r>
              <a:rPr lang="en-US" altLang="en-US" b="0" dirty="0"/>
              <a:t>Freeze SFD and perform internal comment collection coming out of July 2018 meeting.</a:t>
            </a:r>
          </a:p>
          <a:p>
            <a:pPr>
              <a:buFont typeface="Arial" panose="020B0604020202020204" pitchFamily="34" charset="0"/>
              <a:buChar char="•"/>
            </a:pPr>
            <a:r>
              <a:rPr lang="en-US" altLang="en-US" b="0" dirty="0"/>
              <a:t>Perform internal comment resolution during the Sep. and possibly Nov. meeting (reject any remaining comments).</a:t>
            </a:r>
          </a:p>
          <a:p>
            <a:pPr>
              <a:buFont typeface="Arial" panose="020B0604020202020204" pitchFamily="34" charset="0"/>
              <a:buChar char="•"/>
            </a:pPr>
            <a:r>
              <a:rPr lang="en-US" altLang="en-US" b="0" dirty="0"/>
              <a:t>Go to Initial WG ballot coming out of Nov. 2018.</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5661823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TG Approved Timelines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pSp>
        <p:nvGrpSpPr>
          <p:cNvPr id="92" name="Group 91"/>
          <p:cNvGrpSpPr/>
          <p:nvPr/>
        </p:nvGrpSpPr>
        <p:grpSpPr>
          <a:xfrm>
            <a:off x="119336" y="1988839"/>
            <a:ext cx="11809312" cy="4176465"/>
            <a:chOff x="505758" y="1988839"/>
            <a:chExt cx="9034902" cy="4176465"/>
          </a:xfrm>
        </p:grpSpPr>
        <p:sp>
          <p:nvSpPr>
            <p:cNvPr id="7" name="Text Box 24"/>
            <p:cNvSpPr txBox="1">
              <a:spLocks noChangeArrowheads="1"/>
            </p:cNvSpPr>
            <p:nvPr/>
          </p:nvSpPr>
          <p:spPr bwMode="auto">
            <a:xfrm>
              <a:off x="3575931" y="2365538"/>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505758" y="2376129"/>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551384" y="1988840"/>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6942930" y="1995507"/>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5677436" y="1988840"/>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139329" y="1988840"/>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23996" y="1988839"/>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551384" y="1988839"/>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4403043" y="1988839"/>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8483744" y="2365538"/>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598420" y="2391027"/>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8460570" y="240595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297794" y="2396753"/>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2945053" y="3007466"/>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906588" y="2827678"/>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3618839" y="3174287"/>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3" name="Rectangle 22"/>
            <p:cNvSpPr/>
            <p:nvPr/>
          </p:nvSpPr>
          <p:spPr>
            <a:xfrm>
              <a:off x="1617315" y="2827679"/>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529543" y="2825853"/>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8236008" y="1995507"/>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0684" y="1988840"/>
              <a:ext cx="650315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6186043" y="2620811"/>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6319371" y="240834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5400460" y="2648906"/>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5534740" y="2403578"/>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2873077" y="2419906"/>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280572" y="2374846"/>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4427330" y="2607742"/>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4544208" y="2404527"/>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4511634" y="3171466"/>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528119" y="281948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2771146" y="3004734"/>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640551" y="3284984"/>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617315" y="3360789"/>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649962" y="3907940"/>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639677" y="4382360"/>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636019" y="4938964"/>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436771" y="3898398"/>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437771" y="3897765"/>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2945053" y="4551491"/>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617315" y="4364043"/>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2945053" y="5126412"/>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615919" y="4938964"/>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3618840" y="4087111"/>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898841" y="3043560"/>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615918" y="4578279"/>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631159" y="3573016"/>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631717" y="304356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601910" y="5140510"/>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780075" y="3500380"/>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850187" y="3547715"/>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533126" y="2428738"/>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444431" y="2378111"/>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434641" y="4121825"/>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2903465" y="4747116"/>
              <a:ext cx="2482117"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995483" y="3203311"/>
              <a:ext cx="2295943"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230445" y="4084054"/>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4859379" y="4077072"/>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4859378" y="4278494"/>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3625852" y="4084054"/>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3656898" y="4285476"/>
              <a:ext cx="4896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211322" y="4285476"/>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2938883" y="3550410"/>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2938195" y="3829298"/>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4833994" y="3824858"/>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231626" y="3824858"/>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3635242" y="3824858"/>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2946778" y="3547871"/>
              <a:ext cx="2482054"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4939469" y="2595995"/>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5142671" y="2411146"/>
              <a:ext cx="130791"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5183430" y="2409899"/>
              <a:ext cx="130791"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4873402" y="2363863"/>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3613158" y="3377312"/>
              <a:ext cx="156816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2963277" y="5341589"/>
              <a:ext cx="241729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5578345" y="2399169"/>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5651581" y="2379400"/>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808559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November </a:t>
            </a:r>
            <a:r>
              <a:rPr lang="en-US" altLang="en-US" dirty="0" smtClean="0"/>
              <a:t>meeting as well as the agenda for the Nov. 12</a:t>
            </a:r>
            <a:r>
              <a:rPr lang="en-US" altLang="en-US" baseline="30000" dirty="0" smtClean="0"/>
              <a:t>th</a:t>
            </a:r>
            <a:r>
              <a:rPr lang="en-US" altLang="en-US" dirty="0" smtClean="0"/>
              <a:t> AM1 </a:t>
            </a:r>
            <a:r>
              <a:rPr lang="en-US" altLang="en-US" dirty="0" err="1" smtClean="0"/>
              <a:t>TGaz</a:t>
            </a:r>
            <a:r>
              <a:rPr lang="en-US" altLang="en-US" dirty="0" smtClean="0"/>
              <a:t> Ad hoc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521896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7608092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a:t>
            </a:r>
            <a:r>
              <a:rPr lang="en-US" altLang="en-US" sz="2000" b="0" dirty="0" smtClean="0"/>
              <a:t>ordering)</a:t>
            </a: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4032698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45750298"/>
              </p:ext>
            </p:extLst>
          </p:nvPr>
        </p:nvGraphicFramePr>
        <p:xfrm>
          <a:off x="551384" y="2060848"/>
          <a:ext cx="9649072" cy="2652928"/>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r>
              <a:tr h="365752">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981108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8486080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611310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ordering0</a:t>
            </a:r>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03362046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28624401"/>
              </p:ext>
            </p:extLst>
          </p:nvPr>
        </p:nvGraphicFramePr>
        <p:xfrm>
          <a:off x="551384" y="2060848"/>
          <a:ext cx="9649072" cy="2652928"/>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r>
              <a:tr h="365752">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289018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1593001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228096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ordering0</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2738987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876362524"/>
              </p:ext>
            </p:extLst>
          </p:nvPr>
        </p:nvGraphicFramePr>
        <p:xfrm>
          <a:off x="551384" y="2060848"/>
          <a:ext cx="9649072" cy="2652928"/>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r>
              <a:tr h="365752">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2205045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2415072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3289300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submissions (as per presentation ordering0</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6626161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144091662"/>
              </p:ext>
            </p:extLst>
          </p:nvPr>
        </p:nvGraphicFramePr>
        <p:xfrm>
          <a:off x="551384" y="2060848"/>
          <a:ext cx="9649072" cy="2652928"/>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r>
              <a:tr h="365752">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16163689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4279909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7380971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smtClean="0"/>
              <a:t>Agenda </a:t>
            </a:r>
            <a:r>
              <a:rPr lang="en-US" altLang="en-US" sz="2000" b="0" dirty="0"/>
              <a:t>setting and presentation ordering for </a:t>
            </a:r>
            <a:r>
              <a:rPr lang="en-US" altLang="en-US" sz="2000" b="0" dirty="0" smtClean="0"/>
              <a:t>this meeting slot (5 </a:t>
            </a:r>
            <a:r>
              <a:rPr lang="en-US" altLang="en-US" sz="2000" b="0" dirty="0"/>
              <a:t>min)</a:t>
            </a:r>
          </a:p>
          <a:p>
            <a:pPr algn="just">
              <a:spcBef>
                <a:spcPct val="20000"/>
              </a:spcBef>
              <a:buFontTx/>
              <a:buChar char="•"/>
            </a:pPr>
            <a:r>
              <a:rPr lang="en-US" altLang="en-US" sz="2000" b="0" dirty="0" smtClean="0"/>
              <a:t>Review Task Group progress and timelines (10min)</a:t>
            </a:r>
          </a:p>
          <a:p>
            <a:pPr algn="just">
              <a:spcBef>
                <a:spcPct val="20000"/>
              </a:spcBef>
              <a:buFontTx/>
              <a:buChar char="•"/>
            </a:pPr>
            <a:r>
              <a:rPr lang="en-US" altLang="en-US" sz="2000" b="0" dirty="0" smtClean="0"/>
              <a:t>Review achievements for the week (9min)</a:t>
            </a:r>
          </a:p>
          <a:p>
            <a:pPr algn="just">
              <a:spcBef>
                <a:spcPct val="20000"/>
              </a:spcBef>
              <a:buFontTx/>
              <a:buChar char="•"/>
            </a:pPr>
            <a:r>
              <a:rPr lang="en-US" altLang="en-US" sz="2000" b="0" dirty="0" smtClean="0"/>
              <a:t>Review goals for next meeting (5min)</a:t>
            </a:r>
          </a:p>
          <a:p>
            <a:pPr algn="just">
              <a:spcBef>
                <a:spcPct val="20000"/>
              </a:spcBef>
              <a:buFontTx/>
              <a:buChar char="•"/>
            </a:pPr>
            <a:r>
              <a:rPr lang="en-US" altLang="en-US" sz="2000" b="0" dirty="0" smtClean="0"/>
              <a:t>AOB? (1min)</a:t>
            </a:r>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2877583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6</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46416570"/>
              </p:ext>
            </p:extLst>
          </p:nvPr>
        </p:nvGraphicFramePr>
        <p:xfrm>
          <a:off x="551384" y="2060848"/>
          <a:ext cx="9649072" cy="2652928"/>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r>
              <a:tr h="365752">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084920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Current TG Approved Timeline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283741209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Approval</a:t>
            </a:r>
            <a:endParaRPr lang="en-US" dirty="0"/>
          </a:p>
        </p:txBody>
      </p:sp>
      <p:sp>
        <p:nvSpPr>
          <p:cNvPr id="3" name="Content Placeholder 2"/>
          <p:cNvSpPr>
            <a:spLocks noGrp="1"/>
          </p:cNvSpPr>
          <p:nvPr>
            <p:ph idx="1"/>
          </p:nvPr>
        </p:nvSpPr>
        <p:spPr>
          <a:xfrm>
            <a:off x="914401" y="1556792"/>
            <a:ext cx="10361084" cy="4918621"/>
          </a:xfrm>
        </p:spPr>
        <p:txBody>
          <a:bodyPr/>
          <a:lstStyle/>
          <a:p>
            <a:r>
              <a:rPr lang="en-US" dirty="0" smtClean="0"/>
              <a:t>Motion (if needed)</a:t>
            </a:r>
          </a:p>
          <a:p>
            <a:r>
              <a:rPr lang="en-US" b="0" dirty="0" smtClean="0"/>
              <a:t>We commit to the project timelines as shown in slide xx of submission 11-18-yyyy r?, and approve the following process:</a:t>
            </a:r>
          </a:p>
          <a:p>
            <a:pPr marL="457200" indent="-457200">
              <a:buAutoNum type="arabicPeriod"/>
            </a:pPr>
            <a:r>
              <a:rPr lang="en-US" b="0" dirty="0" smtClean="0"/>
              <a:t>Continue focusing on comment resolution in between now and end of Jan. </a:t>
            </a:r>
            <a:r>
              <a:rPr lang="en-US" b="0" dirty="0"/>
              <a:t>IEEE </a:t>
            </a:r>
            <a:r>
              <a:rPr lang="en-US" b="0" dirty="0" smtClean="0"/>
              <a:t> meeting.</a:t>
            </a:r>
          </a:p>
          <a:p>
            <a:pPr marL="457200" indent="-457200">
              <a:buAutoNum type="arabicPeriod"/>
            </a:pPr>
            <a:r>
              <a:rPr lang="en-US" b="0" dirty="0" smtClean="0"/>
              <a:t>Consider submission targeted towards improving the quality of the protocol in the existing amendment draft.</a:t>
            </a:r>
          </a:p>
          <a:p>
            <a:pPr marL="457200" indent="-457200">
              <a:buAutoNum type="arabicPeriod"/>
            </a:pPr>
            <a:r>
              <a:rPr lang="en-US" b="0" dirty="0" smtClean="0"/>
              <a:t>Target Initial WG ballot coming out of the January meeting.</a:t>
            </a:r>
          </a:p>
          <a:p>
            <a:pPr marL="0" indent="0"/>
            <a:r>
              <a:rPr lang="en-US" dirty="0" smtClean="0"/>
              <a:t>Moved:</a:t>
            </a:r>
            <a:endParaRPr lang="en-US" b="0" dirty="0" smtClean="0"/>
          </a:p>
          <a:p>
            <a:pPr marL="0" indent="0"/>
            <a:r>
              <a:rPr lang="en-US" dirty="0" smtClean="0"/>
              <a:t>Second:</a:t>
            </a:r>
          </a:p>
          <a:p>
            <a:pPr marL="0" indent="0"/>
            <a:r>
              <a:rPr lang="en-US" dirty="0" smtClean="0"/>
              <a:t>Results (Y/N/A):</a:t>
            </a:r>
            <a:endParaRPr lang="en-US" b="0" dirty="0" smtClean="0"/>
          </a:p>
          <a:p>
            <a:pPr marL="0" indent="0"/>
            <a:endParaRPr lang="en-US" b="0" dirty="0" smtClean="0"/>
          </a:p>
          <a:p>
            <a:pPr marL="0" indent="0"/>
            <a:endParaRPr lang="en-US" b="0" dirty="0" smtClean="0"/>
          </a:p>
          <a:p>
            <a:pPr marL="0" indent="0"/>
            <a:endParaRPr lang="en-US" dirty="0" smtClean="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65035988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Jan. </a:t>
            </a:r>
            <a:r>
              <a:rPr lang="en-US" dirty="0"/>
              <a:t>Meeting Goals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Continue comment resolution for CC28.</a:t>
            </a:r>
          </a:p>
          <a:p>
            <a:pPr>
              <a:buFont typeface="Arial" panose="020B0604020202020204" pitchFamily="34" charset="0"/>
              <a:buChar char="•"/>
            </a:pPr>
            <a:r>
              <a:rPr lang="en-US" b="0" dirty="0" smtClean="0"/>
              <a:t>Consider </a:t>
            </a:r>
            <a:r>
              <a:rPr lang="en-US" b="0" dirty="0"/>
              <a:t>submission targeted towards improving the quality of the protocol in the existing amendment draft</a:t>
            </a:r>
            <a:r>
              <a:rPr lang="en-US" b="0" dirty="0" smtClean="0"/>
              <a:t>.</a:t>
            </a:r>
          </a:p>
          <a:p>
            <a:pPr>
              <a:buFont typeface="Arial" panose="020B0604020202020204" pitchFamily="34" charset="0"/>
              <a:buChar char="•"/>
            </a:pPr>
            <a:r>
              <a:rPr lang="en-US" b="0" dirty="0" smtClean="0"/>
              <a:t>Initiate initial WG ballot coming out of Jan. meeting.</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92122156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smtClean="0"/>
              <a:t>Nov. 28</a:t>
            </a:r>
            <a:r>
              <a:rPr lang="en-US" altLang="en-US" b="0" baseline="30000" dirty="0" smtClean="0"/>
              <a:t>th</a:t>
            </a:r>
            <a:r>
              <a:rPr lang="en-US" altLang="en-US" b="0" dirty="0" smtClean="0"/>
              <a:t> (Wed.) 12:00 PM ET, 1:30 hr. </a:t>
            </a:r>
          </a:p>
          <a:p>
            <a:pPr algn="just">
              <a:spcBef>
                <a:spcPct val="20000"/>
              </a:spcBef>
              <a:buFontTx/>
              <a:buChar char="•"/>
            </a:pPr>
            <a:r>
              <a:rPr lang="en-US" altLang="en-US" b="0" dirty="0" smtClean="0"/>
              <a:t>Dec. 5</a:t>
            </a:r>
            <a:r>
              <a:rPr lang="en-US" altLang="en-US" b="0" baseline="30000" dirty="0" smtClean="0"/>
              <a:t>th</a:t>
            </a:r>
            <a:r>
              <a:rPr lang="en-US" altLang="en-US" b="0" dirty="0" smtClean="0"/>
              <a:t> (Wed</a:t>
            </a:r>
            <a:r>
              <a:rPr lang="en-US" altLang="en-US" b="0" dirty="0"/>
              <a:t>.) </a:t>
            </a:r>
            <a:r>
              <a:rPr lang="en-US" altLang="en-US" b="0" dirty="0" smtClean="0"/>
              <a:t>12:00 PM </a:t>
            </a:r>
            <a:r>
              <a:rPr lang="en-US" altLang="en-US" b="0" dirty="0"/>
              <a:t>ET, </a:t>
            </a:r>
            <a:r>
              <a:rPr lang="en-US" altLang="en-US" b="0" dirty="0" smtClean="0"/>
              <a:t>1:30 </a:t>
            </a:r>
            <a:r>
              <a:rPr lang="en-US" altLang="en-US" b="0" dirty="0" err="1" smtClean="0"/>
              <a:t>hr</a:t>
            </a:r>
            <a:endParaRPr lang="en-US" altLang="en-US" b="0" dirty="0"/>
          </a:p>
          <a:p>
            <a:pPr algn="just">
              <a:spcBef>
                <a:spcPct val="20000"/>
              </a:spcBef>
              <a:buFontTx/>
              <a:buChar char="•"/>
            </a:pPr>
            <a:r>
              <a:rPr lang="en-US" altLang="en-US" b="0" dirty="0" smtClean="0"/>
              <a:t>Do </a:t>
            </a:r>
            <a:r>
              <a:rPr lang="en-US" altLang="en-US" b="0" dirty="0"/>
              <a:t>we need additional calls</a:t>
            </a:r>
            <a:r>
              <a:rPr lang="en-US" altLang="en-US" b="0" dirty="0" smtClean="0"/>
              <a:t>?</a:t>
            </a:r>
          </a:p>
          <a:p>
            <a:pPr algn="just">
              <a:spcBef>
                <a:spcPct val="20000"/>
              </a:spcBef>
              <a:buFontTx/>
              <a:buChar char="•"/>
            </a:pPr>
            <a:endParaRPr lang="en-US" altLang="en-US" b="0" dirty="0" smtClean="0"/>
          </a:p>
          <a:p>
            <a:pPr algn="just">
              <a:spcBef>
                <a:spcPct val="20000"/>
              </a:spcBef>
              <a:buFontTx/>
              <a:buChar char="•"/>
            </a:pPr>
            <a:r>
              <a:rPr lang="en-US" altLang="en-US" b="0" smtClean="0"/>
              <a:t>Continued process</a:t>
            </a:r>
            <a:r>
              <a:rPr lang="en-US" altLang="en-US" b="0" dirty="0" smtClean="0"/>
              <a:t>:</a:t>
            </a:r>
          </a:p>
          <a:p>
            <a:pPr lvl="1" algn="just">
              <a:spcBef>
                <a:spcPct val="20000"/>
              </a:spcBef>
              <a:buFontTx/>
              <a:buChar char="•"/>
            </a:pPr>
            <a:r>
              <a:rPr lang="en-US" altLang="en-US" dirty="0" smtClean="0"/>
              <a:t>Review CR submissions during </a:t>
            </a:r>
            <a:r>
              <a:rPr lang="en-US" altLang="en-US" dirty="0" err="1" smtClean="0"/>
              <a:t>telecons</a:t>
            </a:r>
            <a:r>
              <a:rPr lang="en-US" altLang="en-US" dirty="0" smtClean="0"/>
              <a:t> and </a:t>
            </a:r>
            <a:r>
              <a:rPr lang="en-US" altLang="en-US" dirty="0" err="1" smtClean="0"/>
              <a:t>strawpoll</a:t>
            </a:r>
            <a:r>
              <a:rPr lang="en-US" altLang="en-US" dirty="0" smtClean="0"/>
              <a:t> them.</a:t>
            </a:r>
          </a:p>
          <a:p>
            <a:pPr lvl="1" algn="just">
              <a:spcBef>
                <a:spcPct val="20000"/>
              </a:spcBef>
              <a:buFontTx/>
              <a:buChar char="•"/>
            </a:pPr>
            <a:r>
              <a:rPr lang="en-US" altLang="en-US" b="0" dirty="0" smtClean="0"/>
              <a:t>During the first slot for the week on the next IEEE week, conduct a motion for submission that did not had objections.</a:t>
            </a:r>
            <a:endParaRPr lang="en-US" b="0" dirty="0"/>
          </a:p>
          <a:p>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07172287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7745</TotalTime>
  <Words>3525</Words>
  <Application>Microsoft Office PowerPoint</Application>
  <PresentationFormat>Widescreen</PresentationFormat>
  <Paragraphs>884</Paragraphs>
  <Slides>62</Slides>
  <Notes>20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62</vt:i4>
      </vt:variant>
    </vt:vector>
  </HeadingPairs>
  <TitlesOfParts>
    <vt:vector size="73"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Nov.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 - TBD</vt:lpstr>
      <vt:lpstr>Agenda for the Week</vt:lpstr>
      <vt:lpstr>Submission List for the week (1)</vt:lpstr>
      <vt:lpstr>Submission List for the week (1)</vt:lpstr>
      <vt:lpstr>TG Process</vt:lpstr>
      <vt:lpstr>Ad Hoc Meeting Slot discussion items</vt:lpstr>
      <vt:lpstr>Presentation ordering for slot # 1</vt:lpstr>
      <vt:lpstr>Process for ad hoc presentations</vt:lpstr>
      <vt:lpstr>Meeting Slot # 1 discussion items</vt:lpstr>
      <vt:lpstr>Presentation ordering for slot # 1</vt:lpstr>
      <vt:lpstr>Approval of previous meeting minutes</vt:lpstr>
      <vt:lpstr>Approval of Oct. 10th Telecon Minutes</vt:lpstr>
      <vt:lpstr>Approval of Nov. 2nd Telecon Minutes</vt:lpstr>
      <vt:lpstr>TGaz Approved Plan</vt:lpstr>
      <vt:lpstr>Current TG Approved Timelines</vt:lpstr>
      <vt:lpstr>Reminder to do attendance</vt:lpstr>
      <vt:lpstr>Recess</vt:lpstr>
      <vt:lpstr>Meeting Slot # 2 discussion items</vt:lpstr>
      <vt:lpstr>Presentation ordering for slot # 2</vt:lpstr>
      <vt:lpstr>Reminder to do attendance</vt:lpstr>
      <vt:lpstr>Recess</vt:lpstr>
      <vt:lpstr>Meeting Slot # 3 discussion items</vt:lpstr>
      <vt:lpstr>Presentation ordering for slot # 3</vt:lpstr>
      <vt:lpstr>Reminder to do attendance</vt:lpstr>
      <vt:lpstr>Recess</vt:lpstr>
      <vt:lpstr>Meeting Slot # 4 discussion items</vt:lpstr>
      <vt:lpstr>Presentation ordering for slot # 4</vt:lpstr>
      <vt:lpstr>Reminder to do attendance</vt:lpstr>
      <vt:lpstr>Recess</vt:lpstr>
      <vt:lpstr>Meeting Slot # 5 discussion items</vt:lpstr>
      <vt:lpstr>Presentation ordering for slot # 5</vt:lpstr>
      <vt:lpstr>Reminder to do attendance</vt:lpstr>
      <vt:lpstr>Recess</vt:lpstr>
      <vt:lpstr>Meeting Slot # 6 discussion items</vt:lpstr>
      <vt:lpstr>Presentation ordering for slot # 6</vt:lpstr>
      <vt:lpstr>Current TG Approved Timeline</vt:lpstr>
      <vt:lpstr>Timelines Approval</vt:lpstr>
      <vt:lpstr>Jan. Meeting Goals</vt:lpstr>
      <vt:lpstr>Teleconference Schedule</vt:lpstr>
      <vt:lpstr>AOB?</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39</cp:revision>
  <cp:lastPrinted>1601-01-01T00:00:00Z</cp:lastPrinted>
  <dcterms:created xsi:type="dcterms:W3CDTF">2018-08-06T10:28:59Z</dcterms:created>
  <dcterms:modified xsi:type="dcterms:W3CDTF">2018-11-12T00:47:22Z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e5d38792-1f67-47cd-82cd-e79a001b9d6e</vt:lpwstr>
  </property>
  <property fmtid="{D5CDD505-2E9C-101B-9397-08002B2CF9AE}" pid="3" name="CTP_TimeStamp">
    <vt:lpwstr>2018-10-08 18:07:39Z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