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279" r:id="rId18"/>
    <p:sldId id="281" r:id="rId19"/>
    <p:sldId id="282" r:id="rId20"/>
    <p:sldId id="283" r:id="rId21"/>
    <p:sldId id="284" r:id="rId22"/>
    <p:sldId id="286" r:id="rId23"/>
    <p:sldId id="285" r:id="rId24"/>
    <p:sldId id="287" r:id="rId25"/>
    <p:sldId id="288" r:id="rId26"/>
    <p:sldId id="299" r:id="rId27"/>
    <p:sldId id="300" r:id="rId28"/>
    <p:sldId id="291" r:id="rId29"/>
    <p:sldId id="292" r:id="rId30"/>
    <p:sldId id="301" r:id="rId31"/>
    <p:sldId id="302" r:id="rId32"/>
    <p:sldId id="293" r:id="rId33"/>
    <p:sldId id="294" r:id="rId34"/>
    <p:sldId id="303" r:id="rId35"/>
    <p:sldId id="304" r:id="rId36"/>
    <p:sldId id="295" r:id="rId37"/>
    <p:sldId id="296" r:id="rId38"/>
    <p:sldId id="305" r:id="rId39"/>
    <p:sldId id="306" r:id="rId40"/>
    <p:sldId id="297" r:id="rId41"/>
    <p:sldId id="298" r:id="rId42"/>
    <p:sldId id="307" r:id="rId43"/>
    <p:sldId id="308" r:id="rId44"/>
    <p:sldId id="309" r:id="rId45"/>
    <p:sldId id="310" r:id="rId46"/>
    <p:sldId id="311" r:id="rId47"/>
    <p:sldId id="313" r:id="rId48"/>
    <p:sldId id="289" r:id="rId49"/>
    <p:sldId id="290" r:id="rId50"/>
    <p:sldId id="312" r:id="rId51"/>
    <p:sldId id="259" r:id="rId52"/>
    <p:sldId id="260" r:id="rId53"/>
    <p:sldId id="261" r:id="rId54"/>
    <p:sldId id="262" r:id="rId55"/>
    <p:sldId id="263" r:id="rId56"/>
    <p:sldId id="264"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279"/>
            <p14:sldId id="281"/>
          </p14:sldIdLst>
        </p14:section>
        <p14:section name="Slot#1" id="{61A6E613-32DD-45F7-8FE4-F55F7FE808B5}">
          <p14:sldIdLst>
            <p14:sldId id="282"/>
            <p14:sldId id="283"/>
            <p14:sldId id="284"/>
            <p14:sldId id="286"/>
            <p14:sldId id="285"/>
            <p14:sldId id="287"/>
            <p14:sldId id="288"/>
          </p14:sldIdLst>
        </p14:section>
        <p14:section name="Slot#2" id="{0E687B7E-720E-4035-8603-903AAF037B31}">
          <p14:sldIdLst>
            <p14:sldId id="299"/>
            <p14:sldId id="300"/>
            <p14:sldId id="291"/>
            <p14:sldId id="292"/>
          </p14:sldIdLst>
        </p14:section>
        <p14:section name="Slot#3" id="{5D49AB48-9724-48C6-97B3-577374A1C2CA}">
          <p14:sldIdLst>
            <p14:sldId id="301"/>
            <p14:sldId id="30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6" id="{D59D5964-9646-4C25-959D-E55F97EAE577}">
          <p14:sldIdLst>
            <p14:sldId id="307"/>
            <p14:sldId id="308"/>
            <p14:sldId id="309"/>
            <p14:sldId id="310"/>
            <p14:sldId id="311"/>
            <p14:sldId id="313"/>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5" d="100"/>
          <a:sy n="85" d="100"/>
        </p:scale>
        <p:origin x="288"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1807538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802.11-18/1667r0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2018-10-08</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08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26088787"/>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a:p>
                  </a:txBody>
                  <a:tcPr marT="45746" marB="45746"/>
                </a:tc>
                <a:tc>
                  <a:txBody>
                    <a:bodyPr/>
                    <a:lstStyle/>
                    <a:p>
                      <a:endParaRPr lang="en-US"/>
                    </a:p>
                  </a:txBody>
                  <a:tcPr marT="45746" marB="45746"/>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endParaRPr lang="en-US"/>
                    </a:p>
                  </a:txBody>
                  <a:tcPr marT="45746" marB="45746"/>
                </a:tc>
                <a:tc>
                  <a:txBody>
                    <a:bodyPr/>
                    <a:lstStyle/>
                    <a:p>
                      <a:endParaRPr lang="en-US"/>
                    </a:p>
                  </a:txBody>
                  <a:tcPr marT="45746" marB="45746"/>
                </a:tc>
                <a:tc>
                  <a:txBody>
                    <a:bodyPr/>
                    <a:lstStyle/>
                    <a:p>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endParaRPr lang="en-US"/>
                    </a:p>
                  </a:txBody>
                  <a:tcPr marT="45746" marB="45746"/>
                </a:tc>
                <a:tc>
                  <a:txBody>
                    <a:bodyPr/>
                    <a:lstStyle/>
                    <a:p>
                      <a:endParaRPr lang="en-US"/>
                    </a:p>
                  </a:txBody>
                  <a:tcPr marT="45746" marB="45746"/>
                </a:tc>
                <a:tc>
                  <a:txBody>
                    <a:bodyPr/>
                    <a:lstStyle/>
                    <a:p>
                      <a:endParaRPr lang="en-US" dirty="0"/>
                    </a:p>
                  </a:txBody>
                  <a:tcPr marT="45746" marB="45746"/>
                </a:tc>
                <a:tc>
                  <a:txBody>
                    <a:bodyPr/>
                    <a:lstStyle/>
                    <a:p>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endParaRPr lang="en-US" altLang="en-US" b="0" dirty="0"/>
          </a:p>
          <a:p>
            <a:pPr algn="just">
              <a:spcBef>
                <a:spcPct val="20000"/>
              </a:spcBef>
              <a:buFontTx/>
              <a:buChar char="•"/>
            </a:pPr>
            <a:r>
              <a:rPr lang="en-US" altLang="en-US" b="0" dirty="0" smtClean="0"/>
              <a:t>Conduct comment resolution.</a:t>
            </a:r>
            <a:endParaRPr lang="en-US" altLang="en-US" b="0" dirty="0" smtClean="0"/>
          </a:p>
          <a:p>
            <a:pPr algn="just">
              <a:spcBef>
                <a:spcPct val="20000"/>
              </a:spcBef>
              <a:buFontTx/>
              <a:buChar char="•"/>
            </a:pPr>
            <a:r>
              <a:rPr lang="en-US" altLang="en-US" b="0" dirty="0" smtClean="0"/>
              <a:t>Review </a:t>
            </a:r>
            <a:r>
              <a:rPr lang="en-US" altLang="en-US" b="0" dirty="0" smtClean="0"/>
              <a:t>comment collection assignment </a:t>
            </a:r>
            <a:r>
              <a:rPr lang="en-US" altLang="en-US" b="0" dirty="0" smtClean="0"/>
              <a:t>status.</a:t>
            </a:r>
            <a:endParaRPr lang="en-US" altLang="en-US" b="0" dirty="0" smtClean="0"/>
          </a:p>
          <a:p>
            <a:pPr algn="just">
              <a:spcBef>
                <a:spcPct val="20000"/>
              </a:spcBef>
              <a:buFontTx/>
              <a:buChar char="•"/>
            </a:pPr>
            <a:r>
              <a:rPr lang="en-US" altLang="en-US" b="0" dirty="0" smtClean="0"/>
              <a:t>Review submissions towards amendment text.</a:t>
            </a: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98663370"/>
              </p:ext>
            </p:extLst>
          </p:nvPr>
        </p:nvGraphicFramePr>
        <p:xfrm>
          <a:off x="1564218" y="1556792"/>
          <a:ext cx="8458200" cy="3411059"/>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11-18-1627</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Assaf Kasher</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Sep. 2018 meeting </a:t>
                      </a:r>
                      <a:r>
                        <a:rPr lang="en-US" sz="1400" strike="noStrike" kern="1200" dirty="0" smtClean="0">
                          <a:solidFill>
                            <a:schemeClr val="dk1"/>
                          </a:solidFill>
                          <a:latin typeface="+mn-lt"/>
                          <a:ea typeface="+mn-ea"/>
                          <a:cs typeface="+mn-cs"/>
                        </a:rPr>
                        <a:t>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11-18-1732</a:t>
                      </a:r>
                      <a:endParaRPr lang="en-US" sz="1400" dirty="0"/>
                    </a:p>
                  </a:txBody>
                  <a:tcPr marT="45712" marB="45712"/>
                </a:tc>
                <a:tc>
                  <a:txBody>
                    <a:bodyPr/>
                    <a:lstStyle/>
                    <a:p>
                      <a:endParaRPr lang="en-US" sz="1400" dirty="0"/>
                    </a:p>
                  </a:txBody>
                  <a:tcPr marT="45712" marB="45712"/>
                </a:tc>
                <a:tc>
                  <a:txBody>
                    <a:bodyPr/>
                    <a:lstStyle/>
                    <a:p>
                      <a:r>
                        <a:rPr lang="en-US" sz="1400" dirty="0" smtClean="0"/>
                        <a:t>Oct. 10</a:t>
                      </a:r>
                      <a:r>
                        <a:rPr lang="en-US" sz="1400" baseline="30000" dirty="0" smtClean="0"/>
                        <a:t>th</a:t>
                      </a:r>
                      <a:r>
                        <a:rPr lang="en-US" sz="1400" dirty="0" smtClean="0"/>
                        <a:t> </a:t>
                      </a:r>
                      <a:r>
                        <a:rPr lang="en-US" sz="1400" dirty="0" err="1" smtClean="0"/>
                        <a:t>Telecon</a:t>
                      </a:r>
                      <a:r>
                        <a:rPr lang="en-US" sz="1400" dirty="0" smtClean="0"/>
                        <a:t> minutes</a:t>
                      </a:r>
                      <a:endParaRPr lang="en-US" sz="1400" dirty="0"/>
                    </a:p>
                  </a:txBody>
                  <a:tcPr marT="45712" marB="45712"/>
                </a:tc>
                <a:tc>
                  <a:txBody>
                    <a:bodyPr/>
                    <a:lstStyle/>
                    <a:p>
                      <a:r>
                        <a:rPr lang="en-US" sz="1400" dirty="0" err="1" smtClean="0"/>
                        <a:t>Telecon</a:t>
                      </a:r>
                      <a:r>
                        <a:rPr lang="en-US" sz="1400" dirty="0" smtClean="0"/>
                        <a:t> minutes</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100" dirty="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Technical material review order:</a:t>
            </a:r>
          </a:p>
          <a:p>
            <a:pPr lvl="1">
              <a:buFont typeface="Arial" panose="020B0604020202020204" pitchFamily="34" charset="0"/>
              <a:buChar char="•"/>
            </a:pPr>
            <a:r>
              <a:rPr lang="en-US" dirty="0" smtClean="0"/>
              <a:t>Comment collection review results assignment</a:t>
            </a:r>
            <a:endParaRPr lang="en-US" dirty="0"/>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p>
          <a:p>
            <a:pPr algn="just">
              <a:spcBef>
                <a:spcPct val="20000"/>
              </a:spcBef>
              <a:buFontTx/>
              <a:buChar char="•"/>
            </a:pPr>
            <a:r>
              <a:rPr lang="en-US" altLang="en-US" sz="2000" b="0" dirty="0"/>
              <a:t>Review plans for the week in view of TG process towards the </a:t>
            </a:r>
            <a:r>
              <a:rPr lang="en-US" altLang="en-US" sz="2000" b="0" dirty="0" smtClean="0"/>
              <a:t>Jan. </a:t>
            </a:r>
            <a:r>
              <a:rPr lang="en-US" altLang="en-US" sz="2000" b="0" dirty="0"/>
              <a:t>2018 D1.0 publication and Initial WG </a:t>
            </a:r>
            <a:r>
              <a:rPr lang="en-US" altLang="en-US" sz="2000" b="0" dirty="0" smtClean="0"/>
              <a:t>ballot</a:t>
            </a:r>
            <a:r>
              <a:rPr lang="en-US" altLang="en-US" sz="2000" b="0" dirty="0"/>
              <a:t> </a:t>
            </a:r>
            <a:r>
              <a:rPr lang="en-US" altLang="en-US" sz="2000" b="0" dirty="0" smtClean="0"/>
              <a:t>(10min)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a:t>
            </a:r>
            <a:r>
              <a:rPr lang="en-US" altLang="en-US" sz="4400" dirty="0" smtClean="0">
                <a:cs typeface="Times New Roman" panose="02020603050405020304" pitchFamily="18" charset="0"/>
              </a:rPr>
              <a:t>- </a:t>
            </a:r>
            <a:r>
              <a:rPr lang="en-US" altLang="en-US" sz="4400" dirty="0" smtClean="0">
                <a:cs typeface="Times New Roman" panose="02020603050405020304" pitchFamily="18" charset="0"/>
              </a:rPr>
              <a:t>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59150403"/>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Sep. 2018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dirty="0" smtClean="0"/>
                        <a:t>11-18-1732</a:t>
                      </a:r>
                      <a:endParaRPr lang="en-US" sz="1400" dirty="0"/>
                    </a:p>
                  </a:txBody>
                  <a:tcPr marT="45712" marB="45712"/>
                </a:tc>
                <a:tc>
                  <a:txBody>
                    <a:bodyPr/>
                    <a:lstStyle/>
                    <a:p>
                      <a:endParaRPr lang="en-US" sz="1400" dirty="0"/>
                    </a:p>
                  </a:txBody>
                  <a:tcPr marT="45712" marB="45712"/>
                </a:tc>
                <a:tc>
                  <a:txBody>
                    <a:bodyPr/>
                    <a:lstStyle/>
                    <a:p>
                      <a:r>
                        <a:rPr lang="en-US" sz="1400" dirty="0" smtClean="0"/>
                        <a:t>Oct. 10</a:t>
                      </a:r>
                      <a:r>
                        <a:rPr lang="en-US" sz="1400" baseline="30000" dirty="0" smtClean="0"/>
                        <a:t>th</a:t>
                      </a:r>
                      <a:r>
                        <a:rPr lang="en-US" sz="1400" dirty="0" smtClean="0"/>
                        <a:t> </a:t>
                      </a:r>
                      <a:r>
                        <a:rPr lang="en-US" sz="1400" dirty="0" err="1" smtClean="0"/>
                        <a:t>Telecon</a:t>
                      </a:r>
                      <a:r>
                        <a:rPr lang="en-US" sz="1400" dirty="0" smtClean="0"/>
                        <a:t> minutes</a:t>
                      </a:r>
                      <a:endParaRPr lang="en-US" sz="1400" dirty="0"/>
                    </a:p>
                  </a:txBody>
                  <a:tcPr marT="45712" marB="45712"/>
                </a:tc>
                <a:tc>
                  <a:txBody>
                    <a:bodyPr/>
                    <a:lstStyle/>
                    <a:p>
                      <a:r>
                        <a:rPr lang="en-US" sz="1400" dirty="0" err="1" smtClean="0"/>
                        <a:t>Telecon</a:t>
                      </a:r>
                      <a:r>
                        <a:rPr lang="en-US" sz="1400" dirty="0" smtClean="0"/>
                        <a:t> minutes</a:t>
                      </a:r>
                      <a:endParaRPr lang="en-US" sz="1400" dirty="0"/>
                    </a:p>
                  </a:txBody>
                  <a:tcPr marT="45712" marB="45712"/>
                </a:tc>
                <a:tc>
                  <a:txBody>
                    <a:bodyPr/>
                    <a:lstStyle/>
                    <a:p>
                      <a:r>
                        <a:rPr lang="en-US" sz="1400" dirty="0" smtClean="0"/>
                        <a:t>5 min</a:t>
                      </a:r>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r? </a:t>
            </a:r>
            <a:r>
              <a:rPr lang="en-US" b="0" dirty="0"/>
              <a:t>as </a:t>
            </a:r>
            <a:r>
              <a:rPr lang="en-US" b="0" dirty="0" err="1"/>
              <a:t>TGaz</a:t>
            </a:r>
            <a:r>
              <a:rPr lang="en-US" b="0" dirty="0"/>
              <a:t> meeting minutes for the </a:t>
            </a:r>
            <a:r>
              <a:rPr lang="en-US" b="0" dirty="0" smtClean="0"/>
              <a:t>July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5750298"/>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meeting</a:t>
            </a:r>
            <a:r>
              <a:rPr lang="en-US" altLang="en-US"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8624401"/>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76362524"/>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44091662"/>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6416570"/>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a:t>
            </a:r>
            <a:r>
              <a:rPr lang="en-US" dirty="0" smtClean="0"/>
              <a:t>TG Approved </a:t>
            </a:r>
            <a:r>
              <a:rPr lang="en-US" dirty="0" smtClean="0"/>
              <a:t>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endParaRPr lang="en-US" dirty="0" smtClean="0"/>
          </a:p>
          <a:p>
            <a:r>
              <a:rPr lang="en-US" b="0" dirty="0" smtClean="0"/>
              <a:t>We commit to the project timelines as shown in slide </a:t>
            </a:r>
            <a:r>
              <a:rPr lang="en-US" b="0" dirty="0" smtClean="0"/>
              <a:t>xx </a:t>
            </a:r>
            <a:r>
              <a:rPr lang="en-US" b="0" dirty="0" smtClean="0"/>
              <a:t>of submission </a:t>
            </a:r>
            <a:r>
              <a:rPr lang="en-US" b="0" dirty="0" smtClean="0"/>
              <a:t>11-18-yyyy r?, </a:t>
            </a:r>
            <a:r>
              <a:rPr lang="en-US" b="0" dirty="0" smtClean="0"/>
              <a:t>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r>
              <a:rPr lang="en-US" dirty="0" smtClean="0"/>
              <a:t>:</a:t>
            </a:r>
            <a:endParaRPr lang="en-US" b="0" dirty="0" smtClean="0"/>
          </a:p>
          <a:p>
            <a:pPr marL="0" indent="0"/>
            <a:r>
              <a:rPr lang="en-US" dirty="0" smtClean="0"/>
              <a:t>Second:</a:t>
            </a:r>
          </a:p>
          <a:p>
            <a:pPr marL="0" indent="0"/>
            <a:r>
              <a:rPr lang="en-US" dirty="0" smtClean="0"/>
              <a:t>Results </a:t>
            </a:r>
            <a:r>
              <a:rPr lang="en-US" dirty="0" smtClean="0"/>
              <a:t>(Y/N/A</a:t>
            </a:r>
            <a:r>
              <a:rPr lang="en-US" dirty="0" smtClean="0"/>
              <a:t>):</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initial WG ballot coming out of Jan. meeting.</a:t>
            </a: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Nov. 28</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Dec. 5</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smtClean="0"/>
              <a:t>Continued process</a:t>
            </a:r>
            <a:r>
              <a:rPr lang="en-US" altLang="en-US" b="0" dirty="0" smtClean="0"/>
              <a:t>:</a:t>
            </a:r>
            <a:endParaRPr lang="en-US" altLang="en-US" b="0" dirty="0" smtClean="0"/>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r>
              <a:rPr lang="en-US" altLang="en-US" b="0" dirty="0" smtClean="0"/>
              <a:t>.</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246</TotalTime>
  <Words>3020</Words>
  <Application>Microsoft Office PowerPoint</Application>
  <PresentationFormat>Widescreen</PresentationFormat>
  <Paragraphs>738</Paragraphs>
  <Slides>56</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7" baseType="lpstr">
      <vt:lpstr>Arial Unicode MS</vt:lpstr>
      <vt:lpstr>MS Gothic</vt:lpstr>
      <vt:lpstr>MS PGothic</vt:lpstr>
      <vt:lpstr>Arial</vt:lpstr>
      <vt:lpstr>Calibri</vt:lpstr>
      <vt:lpstr>DejaVu Sans</vt:lpstr>
      <vt:lpstr>Monotype Sorts</vt:lpstr>
      <vt:lpstr>Times</vt:lpstr>
      <vt:lpstr>Times New Roman</vt:lpstr>
      <vt:lpstr>Office Theme</vt:lpstr>
      <vt:lpstr>Microsoft Word 97 - 2003 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TG Process</vt:lpstr>
      <vt:lpstr>Meeting Slot # 1 discussion items</vt:lpstr>
      <vt:lpstr>Presentation ordering for slot # 1</vt:lpstr>
      <vt:lpstr>Approval of previous meeting minutes</vt:lpstr>
      <vt:lpstr>TGaz Approved Plan</vt:lpstr>
      <vt:lpstr>Current TG Approved Timelines</vt:lpstr>
      <vt:lpstr>Reminder to do attendance</vt:lpstr>
      <vt:lpstr>Recess</vt:lpstr>
      <vt:lpstr>Meeting Slot # 2 discussion items</vt:lpstr>
      <vt:lpstr>Presentation ordering for slot # 2</vt:lpstr>
      <vt:lpstr>Reminder to do attendance</vt:lpstr>
      <vt:lpstr>Recess</vt:lpstr>
      <vt:lpstr>Meeting Slot # 3 discussion items</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Jan. Meeting Goals</vt:lpstr>
      <vt:lpstr>Teleconference Schedule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27</cp:revision>
  <cp:lastPrinted>1601-01-01T00:00:00Z</cp:lastPrinted>
  <dcterms:created xsi:type="dcterms:W3CDTF">2018-08-06T10:28:59Z</dcterms:created>
  <dcterms:modified xsi:type="dcterms:W3CDTF">2018-10-08T18:07:39Z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2018-10-08 18:07:39Z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