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Lst>
  <p:notesMasterIdLst>
    <p:notesMasterId r:id="rId15"/>
  </p:notesMasterIdLst>
  <p:handoutMasterIdLst>
    <p:handoutMasterId r:id="rId16"/>
  </p:handoutMasterIdLst>
  <p:sldIdLst>
    <p:sldId id="256" r:id="rId2"/>
    <p:sldId id="257" r:id="rId3"/>
    <p:sldId id="258" r:id="rId4"/>
    <p:sldId id="259" r:id="rId5"/>
    <p:sldId id="297" r:id="rId6"/>
    <p:sldId id="260" r:id="rId7"/>
    <p:sldId id="300" r:id="rId8"/>
    <p:sldId id="293" r:id="rId9"/>
    <p:sldId id="294" r:id="rId10"/>
    <p:sldId id="295" r:id="rId11"/>
    <p:sldId id="298" r:id="rId12"/>
    <p:sldId id="299" r:id="rId13"/>
    <p:sldId id="291" r:id="rId14"/>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A1A19DCD-474F-49A0-BD6E-79F9A4CA8838}">
  <a:tblStyle styleId="{A1A19DCD-474F-49A0-BD6E-79F9A4CA8838}"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392" y="3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1" d="100"/>
          <a:sy n="51" d="100"/>
        </p:scale>
        <p:origin x="-2716" y="-8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52E3C189-4302-4B95-A356-209735BB4331}" type="datetimeFigureOut">
              <a:rPr lang="en-US" smtClean="0"/>
              <a:t>9/12/2018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F7E0132C-FB33-4BA1-9E40-323B478DFC0F}" type="slidenum">
              <a:rPr lang="en-US" smtClean="0"/>
              <a:t>‹#›</a:t>
            </a:fld>
            <a:endParaRPr lang="en-US"/>
          </a:p>
        </p:txBody>
      </p:sp>
    </p:spTree>
    <p:extLst>
      <p:ext uri="{BB962C8B-B14F-4D97-AF65-F5344CB8AC3E}">
        <p14:creationId xmlns:p14="http://schemas.microsoft.com/office/powerpoint/2010/main" val="2940327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4" name="Shape 4"/>
          <p:cNvSpPr txBox="1">
            <a:spLocks noGrp="1"/>
          </p:cNvSpPr>
          <p:nvPr>
            <p:ph type="hdr" idx="2"/>
          </p:nvPr>
        </p:nvSpPr>
        <p:spPr>
          <a:xfrm>
            <a:off x="5640388" y="96838"/>
            <a:ext cx="639762" cy="211137"/>
          </a:xfrm>
          <a:prstGeom prst="rect">
            <a:avLst/>
          </a:prstGeom>
          <a:noFill/>
          <a:ln>
            <a:noFill/>
          </a:ln>
        </p:spPr>
        <p:txBody>
          <a:bodyPr spcFirstLastPara="1" wrap="square" lIns="91425" tIns="91425" rIns="91425" bIns="91425" anchor="b" anchorCtr="0"/>
          <a:lstStyle>
            <a:lvl1pPr marR="0" lvl="0" algn="r"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dirty="0"/>
          </a:p>
        </p:txBody>
      </p:sp>
      <p:sp>
        <p:nvSpPr>
          <p:cNvPr id="5" name="Shape 5"/>
          <p:cNvSpPr txBox="1">
            <a:spLocks noGrp="1"/>
          </p:cNvSpPr>
          <p:nvPr>
            <p:ph type="dt" idx="10"/>
          </p:nvPr>
        </p:nvSpPr>
        <p:spPr>
          <a:xfrm>
            <a:off x="654050" y="96838"/>
            <a:ext cx="825500" cy="21113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Shape 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Shape 7"/>
          <p:cNvSpPr txBox="1">
            <a:spLocks noGrp="1"/>
          </p:cNvSpPr>
          <p:nvPr>
            <p:ph type="body" idx="1"/>
          </p:nvPr>
        </p:nvSpPr>
        <p:spPr>
          <a:xfrm>
            <a:off x="923925" y="4408488"/>
            <a:ext cx="5084763" cy="417512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5357813" y="8985250"/>
            <a:ext cx="92233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Shape 9"/>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Shape 10"/>
          <p:cNvSpPr/>
          <p:nvPr/>
        </p:nvSpPr>
        <p:spPr>
          <a:xfrm>
            <a:off x="722313" y="8985250"/>
            <a:ext cx="714375" cy="18256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Shape 11"/>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Shape 12"/>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Tree>
    <p:extLst>
      <p:ext uri="{BB962C8B-B14F-4D97-AF65-F5344CB8AC3E}">
        <p14:creationId xmlns:p14="http://schemas.microsoft.com/office/powerpoint/2010/main" val="225424846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80" name="Shape 80"/>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81" name="Shape 81"/>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82" name="Shape 82"/>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3" name="Shape 83"/>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Shape 84"/>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85" name="Shape 85"/>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29" name="Shape 129"/>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29" name="Shape 129"/>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29" name="Shape 129"/>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Shape 280"/>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281" name="Shape 281"/>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282" name="Shape 282"/>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283" name="Shape 283"/>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13</a:t>
            </a:fld>
            <a:endParaRPr sz="1200">
              <a:solidFill>
                <a:srgbClr val="000000"/>
              </a:solidFill>
              <a:latin typeface="Times New Roman"/>
              <a:ea typeface="Times New Roman"/>
              <a:cs typeface="Times New Roman"/>
              <a:sym typeface="Times New Roman"/>
            </a:endParaRPr>
          </a:p>
        </p:txBody>
      </p:sp>
      <p:sp>
        <p:nvSpPr>
          <p:cNvPr id="284" name="Shape 284"/>
          <p:cNvSpPr>
            <a:spLocks noGrp="1" noRot="1" noChangeAspect="1"/>
          </p:cNvSpPr>
          <p:nvPr>
            <p:ph type="sldImg" idx="3"/>
          </p:nvPr>
        </p:nvSpPr>
        <p:spPr>
          <a:xfrm>
            <a:off x="384175" y="701675"/>
            <a:ext cx="6165850" cy="3468688"/>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285" name="Shape 285"/>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95" name="Shape 95"/>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96" name="Shape 96"/>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97" name="Shape 97"/>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98" name="Shape 98"/>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99" name="Shape 99"/>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00" name="Shape 100"/>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29" name="Shape 129"/>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29" name="Shape 129"/>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29" name="Shape 129"/>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29" name="Shape 129"/>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September 2018</a:t>
            </a:r>
            <a:endParaRPr lang="en-US" dirty="0"/>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
        <p:nvSpPr>
          <p:cNvPr id="33" name="Shape 33"/>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9" name="Shape 5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0" name="Shape 6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1" name="Shape 6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September 2018</a:t>
            </a:r>
            <a:endParaRPr lang="en-US" dirty="0"/>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600" b="1" i="0" u="none" strike="noStrike" cap="none" dirty="0" smtClean="0">
                <a:solidFill>
                  <a:srgbClr val="000000"/>
                </a:solidFill>
                <a:effectLst/>
                <a:latin typeface="Arial"/>
                <a:ea typeface="Arial"/>
                <a:cs typeface="Arial"/>
                <a:sym typeface="Arial"/>
              </a:rPr>
              <a:t>doc.: IEEE 802.11-18/1642r0</a:t>
            </a:r>
            <a:endParaRPr sz="2000" b="1" i="0" u="none" strike="noStrike" cap="none"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914400" y="663575"/>
            <a:ext cx="10363200" cy="8721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800" dirty="0"/>
              <a:t>3GPP </a:t>
            </a:r>
            <a:r>
              <a:rPr lang="en-US" sz="2800" dirty="0" smtClean="0"/>
              <a:t>RAN1, RAN2 and RAN4 status </a:t>
            </a:r>
            <a:r>
              <a:rPr lang="en-US" sz="2800" dirty="0"/>
              <a:t>on </a:t>
            </a:r>
            <a:r>
              <a:rPr lang="en-US" sz="2800" dirty="0" smtClean="0"/>
              <a:t>NR-Unlicensed and LAA</a:t>
            </a:r>
            <a:endParaRPr sz="2800" b="1" i="0" u="none" strike="noStrike" cap="none" dirty="0">
              <a:solidFill>
                <a:srgbClr val="000000"/>
              </a:solidFill>
              <a:latin typeface="Times New Roman"/>
              <a:ea typeface="Times New Roman"/>
              <a:cs typeface="Times New Roman"/>
              <a:sym typeface="Times New Roman"/>
            </a:endParaRPr>
          </a:p>
        </p:txBody>
      </p:sp>
      <p:sp>
        <p:nvSpPr>
          <p:cNvPr id="88" name="Shape 88"/>
          <p:cNvSpPr txBox="1">
            <a:spLocks noGrp="1"/>
          </p:cNvSpPr>
          <p:nvPr>
            <p:ph type="subTitle" idx="1"/>
          </p:nvPr>
        </p:nvSpPr>
        <p:spPr>
          <a:xfrm>
            <a:off x="1828800" y="1463675"/>
            <a:ext cx="8534400" cy="476100"/>
          </a:xfrm>
          <a:prstGeom prst="rect">
            <a:avLst/>
          </a:prstGeom>
          <a:noFill/>
          <a:ln>
            <a:noFill/>
          </a:ln>
        </p:spPr>
        <p:txBody>
          <a:bodyPr spcFirstLastPara="1" wrap="square" lIns="92150" tIns="46075" rIns="92150" bIns="46075" anchor="t" anchorCtr="0">
            <a:noAutofit/>
          </a:bodyPr>
          <a:lstStyle/>
          <a:p>
            <a:pPr marL="0" marR="0" lvl="0" indent="0" algn="ctr" rtl="0">
              <a:spcBef>
                <a:spcPts val="0"/>
              </a:spcBef>
              <a:spcAft>
                <a:spcPts val="0"/>
              </a:spcAft>
              <a:buClr>
                <a:srgbClr val="000000"/>
              </a:buClr>
              <a:buSzPts val="2000"/>
              <a:buFont typeface="Times New Roman"/>
              <a:buNone/>
            </a:pPr>
            <a:r>
              <a:rPr lang="en-US" sz="2000" b="1" i="0" u="none" strike="noStrike" cap="none" dirty="0">
                <a:solidFill>
                  <a:srgbClr val="000000"/>
                </a:solidFill>
                <a:latin typeface="Times New Roman"/>
                <a:ea typeface="Times New Roman"/>
                <a:cs typeface="Times New Roman"/>
                <a:sym typeface="Times New Roman"/>
              </a:rPr>
              <a:t>Date:</a:t>
            </a:r>
            <a:r>
              <a:rPr lang="en-US" sz="2000" b="0" i="0" u="none" strike="noStrike" cap="none" dirty="0">
                <a:solidFill>
                  <a:srgbClr val="000000"/>
                </a:solidFill>
                <a:latin typeface="Times New Roman"/>
                <a:ea typeface="Times New Roman"/>
                <a:cs typeface="Times New Roman"/>
                <a:sym typeface="Times New Roman"/>
              </a:rPr>
              <a:t> </a:t>
            </a:r>
            <a:r>
              <a:rPr lang="en-US" sz="2000" b="0" i="0" u="none" strike="noStrike" cap="none" dirty="0" smtClean="0">
                <a:solidFill>
                  <a:srgbClr val="000000"/>
                </a:solidFill>
                <a:latin typeface="Times New Roman"/>
                <a:ea typeface="Times New Roman"/>
                <a:cs typeface="Times New Roman"/>
                <a:sym typeface="Times New Roman"/>
              </a:rPr>
              <a:t>2018-09-1</a:t>
            </a:r>
            <a:r>
              <a:rPr lang="en-US" sz="2000" b="0" dirty="0"/>
              <a:t>2</a:t>
            </a:r>
            <a:endParaRPr sz="2000" b="0" i="0" u="none" strike="noStrike" cap="none" dirty="0">
              <a:solidFill>
                <a:srgbClr val="000000"/>
              </a:solidFill>
              <a:latin typeface="Times New Roman"/>
              <a:ea typeface="Times New Roman"/>
              <a:cs typeface="Times New Roman"/>
              <a:sym typeface="Times New Roman"/>
            </a:endParaRPr>
          </a:p>
        </p:txBody>
      </p:sp>
      <p:sp>
        <p:nvSpPr>
          <p:cNvPr id="89" name="Shape 89"/>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September</a:t>
            </a:r>
            <a:r>
              <a:rPr lang="en-US" sz="1800" b="1" dirty="0" smtClean="0">
                <a:solidFill>
                  <a:srgbClr val="000000"/>
                </a:solidFill>
                <a:latin typeface="Times New Roman"/>
                <a:ea typeface="Times New Roman"/>
                <a:cs typeface="Times New Roman"/>
                <a:sym typeface="Times New Roman"/>
              </a:rPr>
              <a:t>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
        <p:nvSpPr>
          <p:cNvPr id="90" name="Shape 90"/>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91" name="Shape 91"/>
          <p:cNvSpPr/>
          <p:nvPr/>
        </p:nvSpPr>
        <p:spPr>
          <a:xfrm>
            <a:off x="993775" y="1972991"/>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a:solidFill>
                  <a:srgbClr val="000000"/>
                </a:solidFill>
                <a:latin typeface="Times New Roman"/>
                <a:ea typeface="Times New Roman"/>
                <a:cs typeface="Times New Roman"/>
                <a:sym typeface="Times New Roman"/>
              </a:rPr>
              <a:t>Authors:</a:t>
            </a:r>
            <a:endParaRPr/>
          </a:p>
        </p:txBody>
      </p:sp>
      <p:graphicFrame>
        <p:nvGraphicFramePr>
          <p:cNvPr id="92" name="Shape 92"/>
          <p:cNvGraphicFramePr/>
          <p:nvPr>
            <p:extLst>
              <p:ext uri="{D42A27DB-BD31-4B8C-83A1-F6EECF244321}">
                <p14:modId xmlns:p14="http://schemas.microsoft.com/office/powerpoint/2010/main" val="3105918406"/>
              </p:ext>
            </p:extLst>
          </p:nvPr>
        </p:nvGraphicFramePr>
        <p:xfrm>
          <a:off x="1044400" y="2471150"/>
          <a:ext cx="10826200" cy="2192250"/>
        </p:xfrm>
        <a:graphic>
          <a:graphicData uri="http://schemas.openxmlformats.org/drawingml/2006/table">
            <a:tbl>
              <a:tblPr>
                <a:noFill/>
                <a:tableStyleId>{A1A19DCD-474F-49A0-BD6E-79F9A4CA8838}</a:tableStyleId>
              </a:tblPr>
              <a:tblGrid>
                <a:gridCol w="2163300"/>
                <a:gridCol w="1840650"/>
                <a:gridCol w="2078525"/>
                <a:gridCol w="1314475"/>
                <a:gridCol w="3429250"/>
              </a:tblGrid>
              <a:tr h="1019575">
                <a:tc>
                  <a:txBody>
                    <a:bodyPr/>
                    <a:lstStyle/>
                    <a:p>
                      <a:pPr marL="0" lvl="0" indent="0" rtl="0">
                        <a:lnSpc>
                          <a:spcPct val="115000"/>
                        </a:lnSpc>
                        <a:spcBef>
                          <a:spcPts val="2400"/>
                        </a:spcBef>
                        <a:spcAft>
                          <a:spcPts val="600"/>
                        </a:spcAft>
                        <a:buNone/>
                      </a:pPr>
                      <a:r>
                        <a:rPr lang="en-US" sz="2300" b="1" dirty="0"/>
                        <a:t>Name</a:t>
                      </a:r>
                      <a:endParaRPr sz="2300" b="1"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Affiliations</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Address</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Phone</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email</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r>
              <a:tr h="455350">
                <a:tc>
                  <a:txBody>
                    <a:bodyPr/>
                    <a:lstStyle/>
                    <a:p>
                      <a:pPr marL="0" marR="0" lvl="0" indent="0" algn="l" rtl="0">
                        <a:lnSpc>
                          <a:spcPct val="115000"/>
                        </a:lnSpc>
                        <a:spcBef>
                          <a:spcPts val="0"/>
                        </a:spcBef>
                        <a:spcAft>
                          <a:spcPts val="0"/>
                        </a:spcAft>
                        <a:buNone/>
                      </a:pPr>
                      <a:r>
                        <a:rPr lang="en-US" dirty="0" smtClean="0"/>
                        <a:t>Shubhodeep Adhikari</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dirty="0"/>
                        <a:t>Broadcom</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 </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 </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lang="en-US" dirty="0" smtClean="0"/>
                        <a:t>shubhodeep.adhikari@broadcom.com</a:t>
                      </a: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r>
              <a:tr h="717325">
                <a:tc>
                  <a:txBody>
                    <a:bodyPr/>
                    <a:lstStyle/>
                    <a:p>
                      <a:pPr marL="0" marR="0" lvl="0" indent="0" algn="l" rtl="0">
                        <a:lnSpc>
                          <a:spcPct val="115000"/>
                        </a:lnSpc>
                        <a:spcBef>
                          <a:spcPts val="0"/>
                        </a:spcBef>
                        <a:spcAft>
                          <a:spcPts val="0"/>
                        </a:spcAft>
                        <a:buNone/>
                      </a:pPr>
                      <a:r>
                        <a:rPr lang="en-US" dirty="0" smtClean="0"/>
                        <a:t>Sindhu</a:t>
                      </a:r>
                      <a:r>
                        <a:rPr lang="en-US" baseline="0" dirty="0" smtClean="0"/>
                        <a:t> Verma</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Broadcom</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 </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 </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dirty="0" smtClean="0"/>
                        <a:t> sindhu.verma@broadcom.com</a:t>
                      </a: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0" y="457200"/>
            <a:ext cx="11582400" cy="763500"/>
          </a:xfrm>
          <a:prstGeom prst="rect">
            <a:avLst/>
          </a:prstGeom>
          <a:noFill/>
          <a:ln>
            <a:noFill/>
          </a:ln>
        </p:spPr>
        <p:txBody>
          <a:bodyPr spcFirstLastPara="1" wrap="square" lIns="92150" tIns="46075" rIns="92150" bIns="46075" anchor="ctr" anchorCtr="0">
            <a:noAutofit/>
          </a:bodyPr>
          <a:lstStyle/>
          <a:p>
            <a:pPr lvl="0"/>
            <a:r>
              <a:rPr lang="en-US" sz="2000" dirty="0" smtClean="0"/>
              <a:t>RAN4: Invalid band combinations defined for LAA in 5GHz(3)</a:t>
            </a:r>
            <a:endParaRPr sz="2000" b="1" i="0" u="none" strike="noStrike" cap="none" dirty="0">
              <a:solidFill>
                <a:srgbClr val="000000"/>
              </a:solidFill>
              <a:sym typeface="Times New Roman"/>
            </a:endParaRPr>
          </a:p>
        </p:txBody>
      </p:sp>
      <p:sp>
        <p:nvSpPr>
          <p:cNvPr id="132" name="Shape 132"/>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133" name="Shape 133"/>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September</a:t>
            </a:r>
            <a:r>
              <a:rPr lang="en-US" sz="1800" b="1" dirty="0" smtClean="0">
                <a:solidFill>
                  <a:srgbClr val="000000"/>
                </a:solidFill>
                <a:latin typeface="Times New Roman"/>
                <a:ea typeface="Times New Roman"/>
                <a:cs typeface="Times New Roman"/>
                <a:sym typeface="Times New Roman"/>
              </a:rPr>
              <a:t>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
        <p:nvSpPr>
          <p:cNvPr id="134" name="Shape 134"/>
          <p:cNvSpPr txBox="1">
            <a:spLocks noGrp="1"/>
          </p:cNvSpPr>
          <p:nvPr>
            <p:ph type="body" idx="1"/>
          </p:nvPr>
        </p:nvSpPr>
        <p:spPr>
          <a:xfrm>
            <a:off x="175575" y="1031950"/>
            <a:ext cx="11901600" cy="5445050"/>
          </a:xfrm>
          <a:prstGeom prst="rect">
            <a:avLst/>
          </a:prstGeom>
          <a:noFill/>
          <a:ln>
            <a:noFill/>
          </a:ln>
        </p:spPr>
        <p:txBody>
          <a:bodyPr spcFirstLastPara="1" wrap="square" lIns="92150" tIns="46075" rIns="92150" bIns="46075" anchor="t" anchorCtr="0">
            <a:noAutofit/>
          </a:bodyPr>
          <a:lstStyle/>
          <a:p>
            <a:pPr marL="514350" indent="-285750">
              <a:buFont typeface="Arial" panose="020B0604020202020204" pitchFamily="34" charset="0"/>
              <a:buChar char="•"/>
            </a:pPr>
            <a:r>
              <a:rPr lang="en-US" sz="1800" b="0" dirty="0" smtClean="0"/>
              <a:t>Based on discussions in the </a:t>
            </a:r>
            <a:r>
              <a:rPr lang="en-US" sz="1800" b="0" dirty="0"/>
              <a:t>802.11 Coexistence SC </a:t>
            </a:r>
            <a:r>
              <a:rPr lang="en-US" sz="1800" b="0" dirty="0" smtClean="0"/>
              <a:t>in the last meeting, IEEE 802.11 had sent an LS to 3GPP RAN4 seeking its opinion on the given band combinations for LAA.</a:t>
            </a:r>
            <a:endParaRPr lang="en-US" sz="1800" b="0" dirty="0"/>
          </a:p>
          <a:p>
            <a:pPr marL="514350" indent="-285750">
              <a:buFont typeface="Arial" panose="020B0604020202020204" pitchFamily="34" charset="0"/>
              <a:buChar char="•"/>
            </a:pPr>
            <a:r>
              <a:rPr lang="en-US" sz="1800" b="0" dirty="0" smtClean="0"/>
              <a:t>Broadcom, Charter and </a:t>
            </a:r>
            <a:r>
              <a:rPr lang="en-US" sz="1800" b="0" dirty="0" err="1" smtClean="0"/>
              <a:t>CableLabs</a:t>
            </a:r>
            <a:r>
              <a:rPr lang="en-US" sz="1800" b="0" dirty="0" smtClean="0"/>
              <a:t> had also separately submitted a contribution to RAN4 proposing that LAA DL be updated to do either of the following:</a:t>
            </a:r>
          </a:p>
          <a:p>
            <a:pPr marL="971550" lvl="1" indent="-285750">
              <a:buFont typeface="Arial" panose="020B0604020202020204" pitchFamily="34" charset="0"/>
              <a:buChar char="•"/>
            </a:pPr>
            <a:r>
              <a:rPr lang="en-US" sz="1800" b="0" dirty="0" smtClean="0"/>
              <a:t>Proposal 1: Follow </a:t>
            </a:r>
            <a:r>
              <a:rPr lang="en-US" sz="1800" b="0" dirty="0"/>
              <a:t>the </a:t>
            </a:r>
            <a:r>
              <a:rPr lang="en-US" sz="1800" b="0" dirty="0" smtClean="0"/>
              <a:t>802.11 </a:t>
            </a:r>
            <a:r>
              <a:rPr lang="en-US" sz="1800" b="0" dirty="0"/>
              <a:t>bonded multi-carrier transmission scheme if the </a:t>
            </a:r>
            <a:r>
              <a:rPr lang="en-US" sz="1800" b="0" dirty="0" smtClean="0"/>
              <a:t>LAA multi-carrier </a:t>
            </a:r>
            <a:r>
              <a:rPr lang="en-US" sz="1800" b="0" dirty="0"/>
              <a:t>LBT scheme is the same as 802.11</a:t>
            </a:r>
            <a:r>
              <a:rPr lang="en-US" sz="1800" b="0" dirty="0" smtClean="0"/>
              <a:t>.</a:t>
            </a:r>
          </a:p>
          <a:p>
            <a:pPr marL="971550" lvl="1" indent="-285750">
              <a:buFont typeface="Arial" panose="020B0604020202020204" pitchFamily="34" charset="0"/>
              <a:buChar char="•"/>
            </a:pPr>
            <a:r>
              <a:rPr lang="en-US" sz="1800" b="0" dirty="0" smtClean="0"/>
              <a:t>Proposal 2: Perform CAT4 LBT on each carrier in a multi-carrier transmission if the maximum frequency separation between any two carriers is &gt; 62MHz.</a:t>
            </a:r>
          </a:p>
          <a:p>
            <a:pPr marL="514350" indent="-285750">
              <a:buFont typeface="Arial" panose="020B0604020202020204" pitchFamily="34" charset="0"/>
              <a:buChar char="•"/>
            </a:pPr>
            <a:r>
              <a:rPr lang="en-US" sz="1800" b="0" dirty="0" smtClean="0"/>
              <a:t>After much discussion, RAN4 agreed to mandate a multi-carrier transmission scheme for LAA DL which is similar to Proposal 1.</a:t>
            </a:r>
          </a:p>
          <a:p>
            <a:pPr marL="514350" indent="-285750">
              <a:buFont typeface="Arial" panose="020B0604020202020204" pitchFamily="34" charset="0"/>
              <a:buChar char="•"/>
            </a:pPr>
            <a:r>
              <a:rPr lang="en-US" sz="1800" b="0" dirty="0" smtClean="0"/>
              <a:t>The RAN4 decision has been communicated to IEEE 802.11 via an LS </a:t>
            </a:r>
            <a:r>
              <a:rPr lang="en-US" sz="1800" b="0" dirty="0"/>
              <a:t>(reference R4-1811880 </a:t>
            </a:r>
            <a:r>
              <a:rPr lang="en-US" sz="1800" b="0" dirty="0" smtClean="0"/>
              <a:t>[4])</a:t>
            </a:r>
            <a:endParaRPr lang="en-US" sz="1800" b="0" dirty="0" smtClean="0"/>
          </a:p>
          <a:p>
            <a:pPr marL="514350" indent="-285750">
              <a:buFont typeface="Arial" panose="020B0604020202020204" pitchFamily="34" charset="0"/>
              <a:buChar char="•"/>
            </a:pPr>
            <a:r>
              <a:rPr lang="en-US" sz="1800" b="0" u="sng" dirty="0" smtClean="0">
                <a:solidFill>
                  <a:schemeClr val="tx1"/>
                </a:solidFill>
              </a:rPr>
              <a:t>However, the RAN4 agreement is now being challenged by Nokia in the ongoing </a:t>
            </a:r>
            <a:r>
              <a:rPr lang="en-US" sz="1800" b="0" u="sng" dirty="0">
                <a:solidFill>
                  <a:schemeClr val="tx1"/>
                </a:solidFill>
              </a:rPr>
              <a:t>RAN Plenary (RAN#81, </a:t>
            </a:r>
            <a:r>
              <a:rPr lang="en-US" sz="1800" b="0" u="sng" dirty="0" smtClean="0">
                <a:solidFill>
                  <a:schemeClr val="tx1"/>
                </a:solidFill>
              </a:rPr>
              <a:t>Sep </a:t>
            </a:r>
            <a:r>
              <a:rPr lang="en-US" sz="1800" b="0" u="sng" dirty="0">
                <a:solidFill>
                  <a:schemeClr val="tx1"/>
                </a:solidFill>
              </a:rPr>
              <a:t>10-13, </a:t>
            </a:r>
            <a:r>
              <a:rPr lang="en-US" sz="1800" b="0" u="sng" dirty="0" smtClean="0">
                <a:solidFill>
                  <a:schemeClr val="tx1"/>
                </a:solidFill>
              </a:rPr>
              <a:t>2018).</a:t>
            </a:r>
          </a:p>
          <a:p>
            <a:pPr marL="514350" indent="-285750">
              <a:buFont typeface="Arial" panose="020B0604020202020204" pitchFamily="34" charset="0"/>
              <a:buChar char="•"/>
            </a:pPr>
            <a:r>
              <a:rPr lang="en-US" sz="1800" b="0" dirty="0" smtClean="0">
                <a:solidFill>
                  <a:schemeClr val="tx1"/>
                </a:solidFill>
              </a:rPr>
              <a:t>The discussion </a:t>
            </a:r>
            <a:r>
              <a:rPr lang="en-US" sz="1800" b="0" dirty="0" smtClean="0"/>
              <a:t>on this challenge may happen on 13/Sep and companies may try to roll back the agreement to the detriment of fair coexistence between LAA and 802.11 </a:t>
            </a:r>
          </a:p>
          <a:p>
            <a:pPr marL="514350" indent="-285750">
              <a:buFont typeface="Arial" panose="020B0604020202020204" pitchFamily="34" charset="0"/>
              <a:buChar char="•"/>
            </a:pPr>
            <a:endParaRPr lang="en-US" sz="1600" b="0" dirty="0" smtClean="0"/>
          </a:p>
          <a:p>
            <a:pPr marL="514350" indent="-285750">
              <a:buFont typeface="Arial" panose="020B0604020202020204" pitchFamily="34" charset="0"/>
              <a:buChar char="•"/>
            </a:pPr>
            <a:endParaRPr lang="en-US" sz="1600" b="0" dirty="0"/>
          </a:p>
          <a:p>
            <a:pPr marL="514350" indent="-285750">
              <a:buFont typeface="Arial" panose="020B0604020202020204" pitchFamily="34" charset="0"/>
              <a:buChar char="•"/>
            </a:pPr>
            <a:endParaRPr lang="en-US" sz="1600" b="0" dirty="0" smtClean="0"/>
          </a:p>
          <a:p>
            <a:pPr marL="514350" indent="-285750">
              <a:buFont typeface="Arial" panose="020B0604020202020204" pitchFamily="34" charset="0"/>
              <a:buChar char="•"/>
            </a:pPr>
            <a:endParaRPr lang="en-US" sz="1600" b="0" dirty="0" smtClean="0"/>
          </a:p>
        </p:txBody>
      </p:sp>
    </p:spTree>
    <p:extLst>
      <p:ext uri="{BB962C8B-B14F-4D97-AF65-F5344CB8AC3E}">
        <p14:creationId xmlns:p14="http://schemas.microsoft.com/office/powerpoint/2010/main" val="3357681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0" y="457200"/>
            <a:ext cx="11582400" cy="763500"/>
          </a:xfrm>
          <a:prstGeom prst="rect">
            <a:avLst/>
          </a:prstGeom>
          <a:noFill/>
          <a:ln>
            <a:noFill/>
          </a:ln>
        </p:spPr>
        <p:txBody>
          <a:bodyPr spcFirstLastPara="1" wrap="square" lIns="92150" tIns="46075" rIns="92150" bIns="46075" anchor="ctr" anchorCtr="0">
            <a:noAutofit/>
          </a:bodyPr>
          <a:lstStyle/>
          <a:p>
            <a:pPr lvl="0"/>
            <a:r>
              <a:rPr lang="en-US" sz="2000" dirty="0" smtClean="0"/>
              <a:t>RAN2: Start of NR-U standardization (1)</a:t>
            </a:r>
            <a:endParaRPr sz="2000" b="1" i="0" u="none" strike="noStrike" cap="none" dirty="0">
              <a:solidFill>
                <a:srgbClr val="000000"/>
              </a:solidFill>
              <a:sym typeface="Times New Roman"/>
            </a:endParaRPr>
          </a:p>
        </p:txBody>
      </p:sp>
      <p:sp>
        <p:nvSpPr>
          <p:cNvPr id="132" name="Shape 132"/>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11</a:t>
            </a:fld>
            <a:endParaRPr sz="1200">
              <a:solidFill>
                <a:srgbClr val="000000"/>
              </a:solidFill>
              <a:latin typeface="Times New Roman"/>
              <a:ea typeface="Times New Roman"/>
              <a:cs typeface="Times New Roman"/>
              <a:sym typeface="Times New Roman"/>
            </a:endParaRPr>
          </a:p>
        </p:txBody>
      </p:sp>
      <p:sp>
        <p:nvSpPr>
          <p:cNvPr id="133" name="Shape 133"/>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September</a:t>
            </a:r>
            <a:r>
              <a:rPr lang="en-US" sz="1800" b="1" dirty="0" smtClean="0">
                <a:solidFill>
                  <a:srgbClr val="000000"/>
                </a:solidFill>
                <a:latin typeface="Times New Roman"/>
                <a:ea typeface="Times New Roman"/>
                <a:cs typeface="Times New Roman"/>
                <a:sym typeface="Times New Roman"/>
              </a:rPr>
              <a:t>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
        <p:nvSpPr>
          <p:cNvPr id="134" name="Shape 134"/>
          <p:cNvSpPr txBox="1">
            <a:spLocks noGrp="1"/>
          </p:cNvSpPr>
          <p:nvPr>
            <p:ph type="body" idx="1"/>
          </p:nvPr>
        </p:nvSpPr>
        <p:spPr>
          <a:xfrm>
            <a:off x="175575" y="1031950"/>
            <a:ext cx="11901600" cy="5445050"/>
          </a:xfrm>
          <a:prstGeom prst="rect">
            <a:avLst/>
          </a:prstGeom>
          <a:noFill/>
          <a:ln>
            <a:noFill/>
          </a:ln>
        </p:spPr>
        <p:txBody>
          <a:bodyPr spcFirstLastPara="1" wrap="square" lIns="92150" tIns="46075" rIns="92150" bIns="46075" anchor="t" anchorCtr="0">
            <a:noAutofit/>
          </a:bodyPr>
          <a:lstStyle/>
          <a:p>
            <a:pPr marL="514350" indent="-285750">
              <a:buFont typeface="Arial" panose="020B0604020202020204" pitchFamily="34" charset="0"/>
              <a:buChar char="•"/>
            </a:pPr>
            <a:r>
              <a:rPr lang="en-US" sz="2000" b="0" dirty="0" smtClean="0"/>
              <a:t>RAN2 has also started working on NR-U standardization. </a:t>
            </a:r>
          </a:p>
          <a:p>
            <a:pPr marL="514350" indent="-285750">
              <a:buFont typeface="Arial" panose="020B0604020202020204" pitchFamily="34" charset="0"/>
              <a:buChar char="•"/>
            </a:pPr>
            <a:r>
              <a:rPr lang="en-US" sz="2000" b="0" dirty="0" smtClean="0"/>
              <a:t>It will look at MAC and higher layer aspects of NR-U</a:t>
            </a:r>
          </a:p>
          <a:p>
            <a:pPr marL="514350" indent="-285750">
              <a:buFont typeface="Arial" panose="020B0604020202020204" pitchFamily="34" charset="0"/>
              <a:buChar char="•"/>
            </a:pPr>
            <a:r>
              <a:rPr lang="en-US" sz="2000" b="0" dirty="0" smtClean="0"/>
              <a:t>Even though the standardization effort in RAN2 is lower than RAN1 (which is the lead working group for NR-U), it is useful to have a delegate representing 802.11 interests in RAN2. </a:t>
            </a:r>
            <a:endParaRPr lang="en-US" sz="1800" b="0" dirty="0" smtClean="0"/>
          </a:p>
          <a:p>
            <a:pPr marL="514350" indent="-285750">
              <a:buFont typeface="Arial" panose="020B0604020202020204" pitchFamily="34" charset="0"/>
              <a:buChar char="•"/>
            </a:pPr>
            <a:endParaRPr lang="en-US" sz="1600" b="0" dirty="0"/>
          </a:p>
          <a:p>
            <a:pPr marL="514350" indent="-285750">
              <a:buFont typeface="Arial" panose="020B0604020202020204" pitchFamily="34" charset="0"/>
              <a:buChar char="•"/>
            </a:pPr>
            <a:endParaRPr lang="en-US" sz="1600" b="0" dirty="0" smtClean="0"/>
          </a:p>
          <a:p>
            <a:pPr marL="514350" indent="-285750">
              <a:buFont typeface="Arial" panose="020B0604020202020204" pitchFamily="34" charset="0"/>
              <a:buChar char="•"/>
            </a:pPr>
            <a:endParaRPr lang="en-US" sz="1600" b="0" dirty="0" smtClean="0"/>
          </a:p>
        </p:txBody>
      </p:sp>
    </p:spTree>
    <p:extLst>
      <p:ext uri="{BB962C8B-B14F-4D97-AF65-F5344CB8AC3E}">
        <p14:creationId xmlns:p14="http://schemas.microsoft.com/office/powerpoint/2010/main" val="2012761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0" y="457200"/>
            <a:ext cx="11582400" cy="763500"/>
          </a:xfrm>
          <a:prstGeom prst="rect">
            <a:avLst/>
          </a:prstGeom>
          <a:noFill/>
          <a:ln>
            <a:noFill/>
          </a:ln>
        </p:spPr>
        <p:txBody>
          <a:bodyPr spcFirstLastPara="1" wrap="square" lIns="92150" tIns="46075" rIns="92150" bIns="46075" anchor="ctr" anchorCtr="0">
            <a:noAutofit/>
          </a:bodyPr>
          <a:lstStyle/>
          <a:p>
            <a:pPr lvl="0"/>
            <a:r>
              <a:rPr lang="en-US" sz="2000" dirty="0" smtClean="0"/>
              <a:t>Next Steps (1)</a:t>
            </a:r>
            <a:endParaRPr sz="2000" b="1" i="0" u="none" strike="noStrike" cap="none" dirty="0">
              <a:solidFill>
                <a:srgbClr val="000000"/>
              </a:solidFill>
              <a:sym typeface="Times New Roman"/>
            </a:endParaRPr>
          </a:p>
        </p:txBody>
      </p:sp>
      <p:sp>
        <p:nvSpPr>
          <p:cNvPr id="132" name="Shape 132"/>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12</a:t>
            </a:fld>
            <a:endParaRPr sz="1200">
              <a:solidFill>
                <a:srgbClr val="000000"/>
              </a:solidFill>
              <a:latin typeface="Times New Roman"/>
              <a:ea typeface="Times New Roman"/>
              <a:cs typeface="Times New Roman"/>
              <a:sym typeface="Times New Roman"/>
            </a:endParaRPr>
          </a:p>
        </p:txBody>
      </p:sp>
      <p:sp>
        <p:nvSpPr>
          <p:cNvPr id="133" name="Shape 133"/>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September</a:t>
            </a:r>
            <a:r>
              <a:rPr lang="en-US" sz="1800" b="1" dirty="0" smtClean="0">
                <a:solidFill>
                  <a:srgbClr val="000000"/>
                </a:solidFill>
                <a:latin typeface="Times New Roman"/>
                <a:ea typeface="Times New Roman"/>
                <a:cs typeface="Times New Roman"/>
                <a:sym typeface="Times New Roman"/>
              </a:rPr>
              <a:t>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
        <p:nvSpPr>
          <p:cNvPr id="134" name="Shape 134"/>
          <p:cNvSpPr txBox="1">
            <a:spLocks noGrp="1"/>
          </p:cNvSpPr>
          <p:nvPr>
            <p:ph type="body" idx="1"/>
          </p:nvPr>
        </p:nvSpPr>
        <p:spPr>
          <a:xfrm>
            <a:off x="175575" y="1031950"/>
            <a:ext cx="11901600" cy="5445050"/>
          </a:xfrm>
          <a:prstGeom prst="rect">
            <a:avLst/>
          </a:prstGeom>
          <a:noFill/>
          <a:ln>
            <a:noFill/>
          </a:ln>
        </p:spPr>
        <p:txBody>
          <a:bodyPr spcFirstLastPara="1" wrap="square" lIns="92150" tIns="46075" rIns="92150" bIns="46075" anchor="t" anchorCtr="0">
            <a:noAutofit/>
          </a:bodyPr>
          <a:lstStyle/>
          <a:p>
            <a:pPr marL="514350" indent="-285750">
              <a:buFont typeface="Arial" panose="020B0604020202020204" pitchFamily="34" charset="0"/>
              <a:buChar char="•"/>
            </a:pPr>
            <a:r>
              <a:rPr lang="en-US" sz="2000" b="0" dirty="0" smtClean="0"/>
              <a:t>It is necessary for companies with Wi-Fi interests to participate in NR-U standardization in RAN1 and also (to a smaller extent) in RAN2 and RAN4.</a:t>
            </a:r>
          </a:p>
          <a:p>
            <a:pPr marL="514350" indent="-285750">
              <a:buFont typeface="Arial" panose="020B0604020202020204" pitchFamily="34" charset="0"/>
              <a:buChar char="•"/>
            </a:pPr>
            <a:r>
              <a:rPr lang="en-US" sz="2000" b="0" dirty="0" smtClean="0"/>
              <a:t>The next two RAN1/RAN2/RAN4 meetings are collocated and will be held between 8-12/October in Chengdu, China and 12-16/November in Spokane, US.</a:t>
            </a:r>
          </a:p>
          <a:p>
            <a:pPr marL="514350" indent="-285750">
              <a:buFont typeface="Arial" panose="020B0604020202020204" pitchFamily="34" charset="0"/>
              <a:buChar char="•"/>
            </a:pPr>
            <a:r>
              <a:rPr lang="en-US" sz="2000" b="0" dirty="0" smtClean="0"/>
              <a:t>Broadcom may not attend the November </a:t>
            </a:r>
            <a:r>
              <a:rPr lang="en-US" sz="2000" b="0" dirty="0" err="1" smtClean="0"/>
              <a:t>RANx</a:t>
            </a:r>
            <a:r>
              <a:rPr lang="en-US" sz="2000" b="0" dirty="0" smtClean="0"/>
              <a:t> meetings.</a:t>
            </a:r>
          </a:p>
          <a:p>
            <a:pPr marL="514350" indent="-285750">
              <a:buFont typeface="Arial" panose="020B0604020202020204" pitchFamily="34" charset="0"/>
              <a:buChar char="•"/>
            </a:pPr>
            <a:r>
              <a:rPr lang="en-US" sz="2000" b="0" dirty="0" smtClean="0"/>
              <a:t>If there are no other Wi-Fi friendly companies participating in the November </a:t>
            </a:r>
            <a:r>
              <a:rPr lang="en-US" sz="2000" b="0" dirty="0" err="1" smtClean="0"/>
              <a:t>RANx</a:t>
            </a:r>
            <a:r>
              <a:rPr lang="en-US" sz="2000" b="0" dirty="0" smtClean="0"/>
              <a:t> meetings, given the standardization procedure in 3GPP, it is very probable that adverse standardization decisions will be made with significant adverse impact on coexistence with 802.11.</a:t>
            </a:r>
          </a:p>
          <a:p>
            <a:pPr marL="514350" indent="-285750">
              <a:buFont typeface="Arial" panose="020B0604020202020204" pitchFamily="34" charset="0"/>
              <a:buChar char="•"/>
            </a:pPr>
            <a:r>
              <a:rPr lang="en-US" sz="2000" b="0" dirty="0" smtClean="0"/>
              <a:t>So, this is also a request for participants in the Coexistence SC  to please consider attending the November </a:t>
            </a:r>
            <a:r>
              <a:rPr lang="en-US" sz="2000" b="0" dirty="0" err="1" smtClean="0"/>
              <a:t>RANx</a:t>
            </a:r>
            <a:r>
              <a:rPr lang="en-US" sz="2000" b="0" dirty="0" smtClean="0"/>
              <a:t> meetings. It will be held in the same week as the November IEEE 802.11 meeting. </a:t>
            </a:r>
          </a:p>
          <a:p>
            <a:pPr marL="514350" indent="-285750">
              <a:buFont typeface="Arial" panose="020B0604020202020204" pitchFamily="34" charset="0"/>
              <a:buChar char="•"/>
            </a:pPr>
            <a:endParaRPr lang="en-US" sz="1600" b="0" dirty="0" smtClean="0"/>
          </a:p>
        </p:txBody>
      </p:sp>
    </p:spTree>
    <p:extLst>
      <p:ext uri="{BB962C8B-B14F-4D97-AF65-F5344CB8AC3E}">
        <p14:creationId xmlns:p14="http://schemas.microsoft.com/office/powerpoint/2010/main" val="2043821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Shape 287"/>
          <p:cNvSpPr txBox="1">
            <a:spLocks noGrp="1"/>
          </p:cNvSpPr>
          <p:nvPr>
            <p:ph type="title"/>
          </p:nvPr>
        </p:nvSpPr>
        <p:spPr>
          <a:xfrm>
            <a:off x="381000" y="685800"/>
            <a:ext cx="10361100" cy="5454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dirty="0">
                <a:solidFill>
                  <a:srgbClr val="000000"/>
                </a:solidFill>
                <a:latin typeface="Times New Roman"/>
                <a:ea typeface="Times New Roman"/>
                <a:cs typeface="Times New Roman"/>
                <a:sym typeface="Times New Roman"/>
              </a:rPr>
              <a:t>References</a:t>
            </a:r>
            <a:endParaRPr dirty="0"/>
          </a:p>
        </p:txBody>
      </p:sp>
      <p:sp>
        <p:nvSpPr>
          <p:cNvPr id="288" name="Shape 288"/>
          <p:cNvSpPr txBox="1">
            <a:spLocks noGrp="1"/>
          </p:cNvSpPr>
          <p:nvPr>
            <p:ph type="body" idx="1"/>
          </p:nvPr>
        </p:nvSpPr>
        <p:spPr>
          <a:xfrm>
            <a:off x="609600" y="1295400"/>
            <a:ext cx="11002500" cy="4876800"/>
          </a:xfrm>
          <a:prstGeom prst="rect">
            <a:avLst/>
          </a:prstGeom>
          <a:noFill/>
          <a:ln>
            <a:noFill/>
          </a:ln>
        </p:spPr>
        <p:txBody>
          <a:bodyPr spcFirstLastPara="1" wrap="square" lIns="92150" tIns="46075" rIns="92150" bIns="46075" anchor="t" anchorCtr="0">
            <a:noAutofit/>
          </a:bodyPr>
          <a:lstStyle/>
          <a:p>
            <a:pPr marL="342900" lvl="0" indent="-342900">
              <a:spcBef>
                <a:spcPts val="0"/>
              </a:spcBef>
            </a:pPr>
            <a:r>
              <a:rPr lang="en-US" sz="1800" b="0" i="0" u="none" strike="noStrike" cap="none" dirty="0">
                <a:solidFill>
                  <a:srgbClr val="000000"/>
                </a:solidFill>
                <a:latin typeface="Times New Roman"/>
                <a:ea typeface="Times New Roman"/>
                <a:cs typeface="Times New Roman"/>
                <a:sym typeface="Times New Roman"/>
              </a:rPr>
              <a:t>[1] </a:t>
            </a:r>
            <a:r>
              <a:rPr lang="en-US" sz="1800" b="0" dirty="0"/>
              <a:t>Chairman’s notes RAN1 </a:t>
            </a:r>
            <a:r>
              <a:rPr lang="en-US" sz="1800" b="0" dirty="0" smtClean="0"/>
              <a:t>94 final, </a:t>
            </a:r>
            <a:r>
              <a:rPr lang="de-DE" sz="1800" b="0" dirty="0" smtClean="0"/>
              <a:t>RAN1#94, 20-24/August </a:t>
            </a:r>
            <a:r>
              <a:rPr lang="de-DE" sz="1800" b="0" dirty="0"/>
              <a:t>in </a:t>
            </a:r>
            <a:r>
              <a:rPr lang="de-DE" sz="1800" b="0" dirty="0" smtClean="0"/>
              <a:t>Gothenburg, Sweden</a:t>
            </a:r>
            <a:endParaRPr sz="1800" b="0" i="0" u="none" strike="noStrike" cap="none" dirty="0">
              <a:solidFill>
                <a:srgbClr val="000000"/>
              </a:solidFill>
              <a:latin typeface="Times New Roman"/>
              <a:ea typeface="Times New Roman"/>
              <a:cs typeface="Times New Roman"/>
              <a:sym typeface="Times New Roman"/>
            </a:endParaRPr>
          </a:p>
          <a:p>
            <a:pPr marL="342900" lvl="0" indent="-342900"/>
            <a:r>
              <a:rPr lang="en-US" sz="1800" b="0" i="0" u="none" strike="noStrike" cap="none" dirty="0">
                <a:solidFill>
                  <a:srgbClr val="000000"/>
                </a:solidFill>
                <a:latin typeface="Times New Roman"/>
                <a:ea typeface="Times New Roman"/>
                <a:cs typeface="Times New Roman"/>
                <a:sym typeface="Times New Roman"/>
              </a:rPr>
              <a:t>[2</a:t>
            </a:r>
            <a:r>
              <a:rPr lang="en-US" sz="1800" b="0" dirty="0"/>
              <a:t>] </a:t>
            </a:r>
            <a:r>
              <a:rPr lang="en-US" sz="1800" b="0" dirty="0" smtClean="0"/>
              <a:t>ETSI </a:t>
            </a:r>
            <a:r>
              <a:rPr lang="en-US" sz="1800" b="0" dirty="0"/>
              <a:t>EN 301 893, 5 GHz RLAN  </a:t>
            </a:r>
            <a:r>
              <a:rPr lang="en-US" sz="1800" b="0" dirty="0" err="1"/>
              <a:t>Harmonised</a:t>
            </a:r>
            <a:r>
              <a:rPr lang="en-US" sz="1800" b="0" dirty="0"/>
              <a:t> Standard covering the essential requirements of article 3.2 of Directive 2014/53/EU.</a:t>
            </a:r>
            <a:endParaRPr lang="en-US" sz="1800" b="0" dirty="0" smtClean="0"/>
          </a:p>
          <a:p>
            <a:pPr marL="342900" lvl="0" indent="-342900"/>
            <a:r>
              <a:rPr lang="en-US" sz="1800" b="0" dirty="0"/>
              <a:t>[3</a:t>
            </a:r>
            <a:r>
              <a:rPr lang="en-US" sz="1800" b="0"/>
              <a:t>] </a:t>
            </a:r>
            <a:r>
              <a:rPr lang="en-US" sz="1800" b="0"/>
              <a:t>3GPP TS 36.101, E-UTRA UE radio transmission and reception V15.2.0 (2018-03)[4] “Study on channel model for frequencies from 0.5 to 100 GHz”, 3GPP TR 38.901 V14.3.0 (</a:t>
            </a:r>
            <a:r>
              <a:rPr lang="en-US" sz="1800" b="0"/>
              <a:t>2017-12</a:t>
            </a:r>
            <a:r>
              <a:rPr lang="en-US" sz="1800" b="0" smtClean="0"/>
              <a:t>)</a:t>
            </a:r>
            <a:endParaRPr lang="en-US" sz="1800" b="0" dirty="0" smtClean="0"/>
          </a:p>
          <a:p>
            <a:pPr marL="342900" lvl="0" indent="-342900"/>
            <a:r>
              <a:rPr lang="en-US" sz="1800" b="0" dirty="0" smtClean="0"/>
              <a:t>[4] </a:t>
            </a:r>
            <a:r>
              <a:rPr lang="en-US" sz="1800" b="0" dirty="0" smtClean="0"/>
              <a:t>R4-1811880</a:t>
            </a:r>
            <a:r>
              <a:rPr lang="en-US" sz="1800" b="0" dirty="0" smtClean="0"/>
              <a:t>, Reply </a:t>
            </a:r>
            <a:r>
              <a:rPr lang="en-US" sz="1800" b="0" dirty="0"/>
              <a:t>LS to IEEE 802.11 working group in relation to certain channel combinations for LAA in </a:t>
            </a:r>
            <a:r>
              <a:rPr lang="en-US" sz="1800" b="0" dirty="0" smtClean="0"/>
              <a:t>5GHz</a:t>
            </a:r>
            <a:endParaRPr lang="en-US" sz="1800" b="0" dirty="0"/>
          </a:p>
        </p:txBody>
      </p:sp>
      <p:sp>
        <p:nvSpPr>
          <p:cNvPr id="289" name="Shape 289"/>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13</a:t>
            </a:fld>
            <a:endParaRPr sz="1200">
              <a:solidFill>
                <a:srgbClr val="000000"/>
              </a:solidFill>
              <a:latin typeface="Times New Roman"/>
              <a:ea typeface="Times New Roman"/>
              <a:cs typeface="Times New Roman"/>
              <a:sym typeface="Times New Roman"/>
            </a:endParaRPr>
          </a:p>
        </p:txBody>
      </p:sp>
      <p:sp>
        <p:nvSpPr>
          <p:cNvPr id="290" name="Shape 290"/>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September</a:t>
            </a:r>
            <a:r>
              <a:rPr lang="en-US" sz="1800" b="1" dirty="0" smtClean="0">
                <a:solidFill>
                  <a:srgbClr val="000000"/>
                </a:solidFill>
                <a:latin typeface="Times New Roman"/>
                <a:ea typeface="Times New Roman"/>
                <a:cs typeface="Times New Roman"/>
                <a:sym typeface="Times New Roman"/>
              </a:rPr>
              <a:t>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31299895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914401" y="685801"/>
            <a:ext cx="10361084" cy="609599"/>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a:solidFill>
                  <a:srgbClr val="000000"/>
                </a:solidFill>
                <a:latin typeface="Times New Roman"/>
                <a:ea typeface="Times New Roman"/>
                <a:cs typeface="Times New Roman"/>
                <a:sym typeface="Times New Roman"/>
              </a:rPr>
              <a:t>Abstract</a:t>
            </a:r>
            <a:endParaRPr/>
          </a:p>
        </p:txBody>
      </p:sp>
      <p:sp>
        <p:nvSpPr>
          <p:cNvPr id="103" name="Shape 103"/>
          <p:cNvSpPr txBox="1">
            <a:spLocks noGrp="1"/>
          </p:cNvSpPr>
          <p:nvPr>
            <p:ph type="body" idx="1"/>
          </p:nvPr>
        </p:nvSpPr>
        <p:spPr>
          <a:xfrm>
            <a:off x="838200" y="1371600"/>
            <a:ext cx="10361084" cy="4113213"/>
          </a:xfrm>
          <a:prstGeom prst="rect">
            <a:avLst/>
          </a:prstGeom>
          <a:noFill/>
          <a:ln>
            <a:noFill/>
          </a:ln>
        </p:spPr>
        <p:txBody>
          <a:bodyPr spcFirstLastPara="1" wrap="square" lIns="92150" tIns="46075" rIns="92150" bIns="46075" anchor="t" anchorCtr="0">
            <a:noAutofit/>
          </a:bodyPr>
          <a:lstStyle/>
          <a:p>
            <a:pPr marL="342900" lvl="0" indent="-342900">
              <a:spcBef>
                <a:spcPts val="0"/>
              </a:spcBef>
              <a:buSzPts val="2400"/>
              <a:buFont typeface="Arial"/>
              <a:buChar char="•"/>
            </a:pPr>
            <a:r>
              <a:rPr lang="en-US" sz="2400" b="0" i="0" u="none" strike="noStrike" cap="none" dirty="0">
                <a:solidFill>
                  <a:srgbClr val="000000"/>
                </a:solidFill>
              </a:rPr>
              <a:t>This </a:t>
            </a:r>
            <a:r>
              <a:rPr lang="en-US" b="0" dirty="0"/>
              <a:t>presentation</a:t>
            </a:r>
            <a:r>
              <a:rPr lang="en-US" sz="2400" b="0" i="0" u="none" strike="noStrike" cap="none" dirty="0">
                <a:solidFill>
                  <a:srgbClr val="000000"/>
                </a:solidFill>
              </a:rPr>
              <a:t> provides </a:t>
            </a:r>
            <a:r>
              <a:rPr lang="en-US" sz="2400" b="0" i="0" u="none" strike="noStrike" cap="none" dirty="0" smtClean="0">
                <a:solidFill>
                  <a:srgbClr val="000000"/>
                </a:solidFill>
              </a:rPr>
              <a:t>updates from the latest 3GPP RAN1, RAN2 and RAN4 meetings (RAN1#94</a:t>
            </a:r>
            <a:r>
              <a:rPr lang="en-US" b="0" dirty="0"/>
              <a:t>, </a:t>
            </a:r>
            <a:r>
              <a:rPr lang="en-US" b="0" dirty="0" smtClean="0"/>
              <a:t>RAN2#103 and RAN4#88 held between </a:t>
            </a:r>
            <a:r>
              <a:rPr lang="en-US" sz="2400" b="0" i="0" u="none" strike="noStrike" cap="none" dirty="0" smtClean="0">
                <a:solidFill>
                  <a:srgbClr val="000000"/>
                </a:solidFill>
              </a:rPr>
              <a:t>20-24/August in </a:t>
            </a:r>
            <a:r>
              <a:rPr lang="en-US" b="0" dirty="0" smtClean="0"/>
              <a:t>Gothenburg</a:t>
            </a:r>
            <a:r>
              <a:rPr lang="en-US" sz="2400" b="0" i="0" u="none" strike="noStrike" cap="none" dirty="0" smtClean="0">
                <a:solidFill>
                  <a:srgbClr val="000000"/>
                </a:solidFill>
              </a:rPr>
              <a:t>, Sweden) on the standardization of </a:t>
            </a:r>
            <a:r>
              <a:rPr lang="en-US" b="0" dirty="0" smtClean="0"/>
              <a:t>NR-Unlicensed and LAA, with a focus on fair coexistence with 802.11. </a:t>
            </a:r>
            <a:endParaRPr sz="2400" b="0" i="0" u="none" strike="noStrike" cap="none" dirty="0">
              <a:solidFill>
                <a:srgbClr val="000000"/>
              </a:solidFill>
            </a:endParaRPr>
          </a:p>
        </p:txBody>
      </p:sp>
      <p:sp>
        <p:nvSpPr>
          <p:cNvPr id="104" name="Shape 10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105" name="Shape 10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September</a:t>
            </a:r>
            <a:r>
              <a:rPr lang="en-US" sz="1800" b="1" dirty="0" smtClean="0">
                <a:solidFill>
                  <a:srgbClr val="000000"/>
                </a:solidFill>
                <a:latin typeface="Times New Roman"/>
                <a:ea typeface="Times New Roman"/>
                <a:cs typeface="Times New Roman"/>
                <a:sym typeface="Times New Roman"/>
              </a:rPr>
              <a:t>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Outline</a:t>
            </a:r>
            <a:endParaRPr sz="240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0" lvl="0" indent="0" algn="l" rtl="0">
              <a:spcBef>
                <a:spcPts val="0"/>
              </a:spcBef>
              <a:spcAft>
                <a:spcPts val="0"/>
              </a:spcAft>
              <a:buNone/>
            </a:pPr>
            <a:r>
              <a:rPr lang="en-US" sz="2000" b="0" dirty="0">
                <a:solidFill>
                  <a:schemeClr val="dk1"/>
                </a:solidFill>
                <a:latin typeface="Times New Roman" panose="02020603050405020304" pitchFamily="18" charset="0"/>
                <a:ea typeface="Arial"/>
                <a:cs typeface="Times New Roman" panose="02020603050405020304" pitchFamily="18" charset="0"/>
                <a:sym typeface="Arial"/>
              </a:rPr>
              <a:t>The presentation discusses the following </a:t>
            </a:r>
            <a:r>
              <a:rPr lang="en-US" sz="2000" b="0" dirty="0" smtClean="0">
                <a:solidFill>
                  <a:schemeClr val="dk1"/>
                </a:solidFill>
                <a:latin typeface="Times New Roman" panose="02020603050405020304" pitchFamily="18" charset="0"/>
                <a:ea typeface="Arial"/>
                <a:cs typeface="Times New Roman" panose="02020603050405020304" pitchFamily="18" charset="0"/>
                <a:sym typeface="Arial"/>
              </a:rPr>
              <a:t>topics</a:t>
            </a:r>
            <a:r>
              <a:rPr lang="en-US" sz="2000" b="0" dirty="0" smtClean="0">
                <a:latin typeface="Times New Roman" panose="02020603050405020304" pitchFamily="18" charset="0"/>
                <a:ea typeface="Arial"/>
                <a:cs typeface="Times New Roman" panose="02020603050405020304" pitchFamily="18" charset="0"/>
                <a:sym typeface="Arial"/>
              </a:rPr>
              <a:t>:</a:t>
            </a:r>
            <a:endParaRPr sz="2000" b="0" dirty="0">
              <a:latin typeface="Times New Roman" panose="02020603050405020304" pitchFamily="18" charset="0"/>
              <a:ea typeface="Arial"/>
              <a:cs typeface="Times New Roman" panose="02020603050405020304" pitchFamily="18" charset="0"/>
              <a:sym typeface="Arial"/>
            </a:endParaRPr>
          </a:p>
          <a:p>
            <a:pPr marL="469900" indent="-342900">
              <a:spcBef>
                <a:spcPts val="0"/>
              </a:spcBef>
              <a:buClr>
                <a:schemeClr val="dk1"/>
              </a:buClr>
              <a:buSzPts val="1600"/>
              <a:buFont typeface="+mj-lt"/>
              <a:buAutoNum type="arabicPeriod"/>
            </a:pPr>
            <a:r>
              <a:rPr lang="en-US" sz="2000" b="0" dirty="0" smtClean="0">
                <a:latin typeface="Times New Roman" panose="02020603050405020304" pitchFamily="18" charset="0"/>
                <a:ea typeface="Arial"/>
                <a:cs typeface="Times New Roman" panose="02020603050405020304" pitchFamily="18" charset="0"/>
                <a:sym typeface="Arial"/>
              </a:rPr>
              <a:t>RAN1</a:t>
            </a:r>
          </a:p>
          <a:p>
            <a:pPr marL="927100" lvl="1" indent="-342900">
              <a:spcBef>
                <a:spcPts val="0"/>
              </a:spcBef>
              <a:buClr>
                <a:schemeClr val="dk1"/>
              </a:buClr>
              <a:buSzPts val="1600"/>
              <a:buFont typeface="Arial" panose="020B0604020202020204" pitchFamily="34" charset="0"/>
              <a:buChar char="•"/>
            </a:pPr>
            <a:r>
              <a:rPr lang="en-US" dirty="0" smtClean="0">
                <a:latin typeface="Times New Roman" panose="02020603050405020304" pitchFamily="18" charset="0"/>
                <a:ea typeface="Arial"/>
                <a:cs typeface="Times New Roman" panose="02020603050405020304" pitchFamily="18" charset="0"/>
                <a:sym typeface="Arial"/>
              </a:rPr>
              <a:t>No-LBT </a:t>
            </a:r>
            <a:r>
              <a:rPr lang="en-US" dirty="0">
                <a:latin typeface="Times New Roman" panose="02020603050405020304" pitchFamily="18" charset="0"/>
                <a:ea typeface="Arial"/>
                <a:cs typeface="Times New Roman" panose="02020603050405020304" pitchFamily="18" charset="0"/>
                <a:sym typeface="Arial"/>
              </a:rPr>
              <a:t>or 25us LBT for transmission of control </a:t>
            </a:r>
            <a:r>
              <a:rPr lang="en-US" dirty="0" smtClean="0">
                <a:latin typeface="Times New Roman" panose="02020603050405020304" pitchFamily="18" charset="0"/>
                <a:ea typeface="Arial"/>
                <a:cs typeface="Times New Roman" panose="02020603050405020304" pitchFamily="18" charset="0"/>
                <a:sym typeface="Arial"/>
              </a:rPr>
              <a:t>messages in</a:t>
            </a:r>
            <a:r>
              <a:rPr lang="en-US" b="0" dirty="0" smtClean="0">
                <a:latin typeface="Times New Roman" panose="02020603050405020304" pitchFamily="18" charset="0"/>
                <a:ea typeface="Arial"/>
                <a:cs typeface="Times New Roman" panose="02020603050405020304" pitchFamily="18" charset="0"/>
                <a:sym typeface="Arial"/>
              </a:rPr>
              <a:t> NR-U</a:t>
            </a:r>
          </a:p>
          <a:p>
            <a:pPr marL="927100" lvl="1" indent="-342900">
              <a:spcBef>
                <a:spcPts val="0"/>
              </a:spcBef>
              <a:buSzPts val="1600"/>
              <a:buFont typeface="Arial" panose="020B0604020202020204" pitchFamily="34" charset="0"/>
              <a:buChar char="•"/>
            </a:pPr>
            <a:r>
              <a:rPr lang="en-US" b="0" dirty="0" smtClean="0">
                <a:latin typeface="Times New Roman" panose="02020603050405020304" pitchFamily="18" charset="0"/>
                <a:ea typeface="Arial"/>
                <a:cs typeface="Times New Roman" panose="02020603050405020304" pitchFamily="18" charset="0"/>
                <a:sym typeface="Arial"/>
              </a:rPr>
              <a:t>Simulation configuration for Outdoor sub-7GHz for NR-U</a:t>
            </a:r>
          </a:p>
          <a:p>
            <a:pPr marL="927100" lvl="1" indent="-342900">
              <a:spcBef>
                <a:spcPts val="0"/>
              </a:spcBef>
              <a:buSzPts val="1600"/>
              <a:buFont typeface="Arial" panose="020B0604020202020204" pitchFamily="34" charset="0"/>
              <a:buChar char="•"/>
            </a:pPr>
            <a:r>
              <a:rPr lang="en-US" dirty="0" smtClean="0">
                <a:latin typeface="Times New Roman" panose="02020603050405020304" pitchFamily="18" charset="0"/>
                <a:ea typeface="Arial"/>
                <a:cs typeface="Times New Roman" panose="02020603050405020304" pitchFamily="18" charset="0"/>
                <a:sym typeface="Arial"/>
              </a:rPr>
              <a:t>Adoption of 802.11a preamble</a:t>
            </a:r>
            <a:endParaRPr b="0" dirty="0">
              <a:latin typeface="Times New Roman" panose="02020603050405020304" pitchFamily="18" charset="0"/>
              <a:ea typeface="Arial"/>
              <a:cs typeface="Times New Roman" panose="02020603050405020304" pitchFamily="18" charset="0"/>
              <a:sym typeface="Arial"/>
            </a:endParaRPr>
          </a:p>
          <a:p>
            <a:pPr marL="469900" indent="-342900">
              <a:spcBef>
                <a:spcPts val="0"/>
              </a:spcBef>
              <a:buSzPts val="1600"/>
              <a:buFont typeface="+mj-lt"/>
              <a:buAutoNum type="arabicPeriod"/>
            </a:pPr>
            <a:r>
              <a:rPr lang="en-US" sz="2000" b="0" dirty="0" smtClean="0">
                <a:latin typeface="Times New Roman" panose="02020603050405020304" pitchFamily="18" charset="0"/>
                <a:ea typeface="Arial"/>
                <a:cs typeface="Times New Roman" panose="02020603050405020304" pitchFamily="18" charset="0"/>
                <a:sym typeface="Arial"/>
              </a:rPr>
              <a:t>RAN4 </a:t>
            </a:r>
          </a:p>
          <a:p>
            <a:pPr marL="927100" lvl="1" indent="-342900">
              <a:spcBef>
                <a:spcPts val="0"/>
              </a:spcBef>
              <a:buSzPts val="1600"/>
              <a:buFont typeface="Arial" panose="020B0604020202020204" pitchFamily="34" charset="0"/>
              <a:buChar char="•"/>
            </a:pPr>
            <a:r>
              <a:rPr lang="en-US" b="0" dirty="0" smtClean="0">
                <a:latin typeface="Times New Roman" panose="02020603050405020304" pitchFamily="18" charset="0"/>
                <a:ea typeface="Arial"/>
                <a:cs typeface="Times New Roman" panose="02020603050405020304" pitchFamily="18" charset="0"/>
                <a:sym typeface="Arial"/>
              </a:rPr>
              <a:t>Invalid band combinations in LAA</a:t>
            </a:r>
          </a:p>
          <a:p>
            <a:pPr marL="469900" indent="-342900">
              <a:spcBef>
                <a:spcPts val="0"/>
              </a:spcBef>
              <a:buSzPts val="1600"/>
              <a:buFont typeface="+mj-lt"/>
              <a:buAutoNum type="arabicPeriod"/>
            </a:pPr>
            <a:r>
              <a:rPr lang="en-US" sz="2000" b="0" dirty="0" smtClean="0">
                <a:latin typeface="Times New Roman" panose="02020603050405020304" pitchFamily="18" charset="0"/>
                <a:ea typeface="Arial"/>
                <a:cs typeface="Times New Roman" panose="02020603050405020304" pitchFamily="18" charset="0"/>
                <a:sym typeface="Arial"/>
              </a:rPr>
              <a:t>RAN2: </a:t>
            </a:r>
          </a:p>
          <a:p>
            <a:pPr marL="927100" lvl="1" indent="-342900">
              <a:spcBef>
                <a:spcPts val="0"/>
              </a:spcBef>
              <a:buSzPts val="1600"/>
              <a:buFont typeface="Arial" panose="020B0604020202020204" pitchFamily="34" charset="0"/>
              <a:buChar char="•"/>
            </a:pPr>
            <a:r>
              <a:rPr lang="en-US" b="0" dirty="0" smtClean="0">
                <a:latin typeface="Times New Roman" panose="02020603050405020304" pitchFamily="18" charset="0"/>
                <a:ea typeface="Arial"/>
                <a:cs typeface="Times New Roman" panose="02020603050405020304" pitchFamily="18" charset="0"/>
                <a:sym typeface="Arial"/>
              </a:rPr>
              <a:t>Start of NR-U standardization</a:t>
            </a:r>
          </a:p>
          <a:p>
            <a:pPr marL="469900" indent="-342900">
              <a:spcBef>
                <a:spcPts val="0"/>
              </a:spcBef>
              <a:buSzPts val="1600"/>
              <a:buFont typeface="+mj-lt"/>
              <a:buAutoNum type="arabicPeriod"/>
            </a:pPr>
            <a:r>
              <a:rPr lang="en-US" sz="2000" b="0" dirty="0" smtClean="0">
                <a:latin typeface="Times New Roman" panose="02020603050405020304" pitchFamily="18" charset="0"/>
                <a:ea typeface="Arial"/>
                <a:cs typeface="Times New Roman" panose="02020603050405020304" pitchFamily="18" charset="0"/>
                <a:sym typeface="Arial"/>
              </a:rPr>
              <a:t>Next Steps</a:t>
            </a:r>
          </a:p>
          <a:p>
            <a:pPr marL="584200" lvl="1" indent="0" algn="l" rtl="0">
              <a:spcBef>
                <a:spcPts val="0"/>
              </a:spcBef>
              <a:spcAft>
                <a:spcPts val="0"/>
              </a:spcAft>
              <a:buSzPts val="1600"/>
            </a:pPr>
            <a:endParaRPr sz="1600" dirty="0">
              <a:latin typeface="Arial"/>
              <a:ea typeface="Arial"/>
              <a:cs typeface="Arial"/>
              <a:sym typeface="Arial"/>
            </a:endParaRPr>
          </a:p>
          <a:p>
            <a:pPr marL="457200" lvl="0" indent="0" algn="l" rtl="0">
              <a:spcBef>
                <a:spcPts val="0"/>
              </a:spcBef>
              <a:spcAft>
                <a:spcPts val="0"/>
              </a:spcAft>
              <a:buNone/>
            </a:pPr>
            <a:endParaRPr sz="1600" dirty="0">
              <a:latin typeface="Arial"/>
              <a:ea typeface="Arial"/>
              <a:cs typeface="Arial"/>
              <a:sym typeface="Arial"/>
            </a:endParaRPr>
          </a:p>
          <a:p>
            <a:pPr marL="0" marR="0" lvl="0" indent="0" algn="l" rtl="0">
              <a:lnSpc>
                <a:spcPct val="100000"/>
              </a:lnSpc>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September</a:t>
            </a:r>
            <a:r>
              <a:rPr lang="en-US" sz="1800" b="1" dirty="0" smtClean="0">
                <a:solidFill>
                  <a:srgbClr val="000000"/>
                </a:solidFill>
                <a:latin typeface="Times New Roman"/>
                <a:ea typeface="Times New Roman"/>
                <a:cs typeface="Times New Roman"/>
                <a:sym typeface="Times New Roman"/>
              </a:rPr>
              <a:t>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0" y="609600"/>
            <a:ext cx="11275500" cy="4572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000" dirty="0" smtClean="0"/>
              <a:t>RAN1: NR-Unlicensed: No-LBT or 25us LBT for transmission of control messages (1)</a:t>
            </a:r>
            <a:endParaRPr sz="2000" b="1" i="0" u="none" strike="noStrike" cap="none" dirty="0">
              <a:solidFill>
                <a:srgbClr val="000000"/>
              </a:solidFill>
              <a:sym typeface="Times New Roman"/>
            </a:endParaRPr>
          </a:p>
        </p:txBody>
      </p:sp>
      <p:sp>
        <p:nvSpPr>
          <p:cNvPr id="124" name="Shape 12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September</a:t>
            </a:r>
            <a:r>
              <a:rPr lang="en-US" sz="1800" b="1" dirty="0" smtClean="0">
                <a:solidFill>
                  <a:srgbClr val="000000"/>
                </a:solidFill>
                <a:latin typeface="Times New Roman"/>
                <a:ea typeface="Times New Roman"/>
                <a:cs typeface="Times New Roman"/>
                <a:sym typeface="Times New Roman"/>
              </a:rPr>
              <a:t>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
        <p:nvSpPr>
          <p:cNvPr id="126" name="Shape 126"/>
          <p:cNvSpPr txBox="1">
            <a:spLocks noGrp="1"/>
          </p:cNvSpPr>
          <p:nvPr>
            <p:ph type="body" idx="1"/>
          </p:nvPr>
        </p:nvSpPr>
        <p:spPr>
          <a:xfrm>
            <a:off x="533400" y="990600"/>
            <a:ext cx="11430000" cy="5410200"/>
          </a:xfrm>
          <a:prstGeom prst="rect">
            <a:avLst/>
          </a:prstGeom>
          <a:noFill/>
          <a:ln>
            <a:noFill/>
          </a:ln>
        </p:spPr>
        <p:txBody>
          <a:bodyPr spcFirstLastPara="1" wrap="square" lIns="92150" tIns="46075" rIns="92150" bIns="46075" anchor="t" anchorCtr="0">
            <a:noAutofit/>
          </a:bodyPr>
          <a:lstStyle/>
          <a:p>
            <a:pPr lvl="0"/>
            <a:r>
              <a:rPr lang="en-US" sz="1800" b="0" dirty="0" smtClean="0"/>
              <a:t>In LAA, the unlicensed carrier(s) are supported in carrier aggregation mode with a licensed carrier. So, most control messages are transmitted on the licensed carrier.</a:t>
            </a:r>
          </a:p>
          <a:p>
            <a:pPr lvl="0"/>
            <a:r>
              <a:rPr lang="en-US" sz="1800" b="0" dirty="0" smtClean="0"/>
              <a:t>Unlike LAA, NR-U is being standardized in two additional modes: </a:t>
            </a:r>
          </a:p>
          <a:p>
            <a:pPr marL="571500" lvl="0" indent="-342900">
              <a:buSzPct val="90000"/>
              <a:buAutoNum type="alphaLcParenR"/>
            </a:pPr>
            <a:r>
              <a:rPr lang="en-US" sz="1800" b="0" u="sng" dirty="0" smtClean="0"/>
              <a:t>Dual Connectivity</a:t>
            </a:r>
            <a:r>
              <a:rPr lang="en-US" sz="1800" b="0" dirty="0" smtClean="0"/>
              <a:t> between the unlicensed carrier(s) and the licensed carrier, where Dual Connectivity is a 3GPP terminology to support comparatively courser alignment between the carriers. </a:t>
            </a:r>
          </a:p>
          <a:p>
            <a:pPr marL="571500" lvl="0" indent="-342900">
              <a:buSzPct val="90000"/>
              <a:buAutoNum type="alphaLcParenR"/>
            </a:pPr>
            <a:r>
              <a:rPr lang="en-US" sz="1800" b="0" u="sng" dirty="0" smtClean="0"/>
              <a:t>Standalone</a:t>
            </a:r>
            <a:r>
              <a:rPr lang="en-US" sz="1800" b="0" dirty="0" smtClean="0"/>
              <a:t>, where the unlicensed carrier(s) operate without the support of any licensed carrier.</a:t>
            </a:r>
          </a:p>
          <a:p>
            <a:pPr marL="228600" lvl="0" indent="0"/>
            <a:r>
              <a:rPr lang="en-US" sz="1800" b="0" dirty="0" smtClean="0"/>
              <a:t>In both the modes, it is necessary that a large part (for dual connectivity) or all (for standalone) of the NR-U control messages are transmitted over the unlicensed carrier(s).</a:t>
            </a:r>
          </a:p>
          <a:p>
            <a:pPr marL="228600" lvl="0" indent="0"/>
            <a:r>
              <a:rPr lang="en-US" sz="1800" b="0" dirty="0" smtClean="0"/>
              <a:t>Most companies in 3GPP RAN1 favor transmitting these control messages either without LBT (unfortunately such transmission without LBT for up to 5% of the time is allowed per device by ETSI-BRAN) or with only 25us LBT.</a:t>
            </a:r>
          </a:p>
          <a:p>
            <a:pPr marL="228600" lvl="0" indent="0"/>
            <a:r>
              <a:rPr lang="en-US" sz="1800" b="0" dirty="0" smtClean="0"/>
              <a:t>This poses a grave coexistence risk to 802.11 where almost </a:t>
            </a:r>
            <a:r>
              <a:rPr lang="en-US" sz="1800" b="0" dirty="0"/>
              <a:t>all </a:t>
            </a:r>
            <a:r>
              <a:rPr lang="en-US" sz="1800" b="0" dirty="0" smtClean="0"/>
              <a:t>messages on the primary channel are </a:t>
            </a:r>
            <a:r>
              <a:rPr lang="en-US" sz="1800" b="0" dirty="0"/>
              <a:t>transmitted using Cat 4 LBT. These messages include beacons, probe/association request and response messages </a:t>
            </a:r>
            <a:r>
              <a:rPr lang="en-US" sz="1800" b="0" dirty="0" smtClean="0"/>
              <a:t>for which the equivalent messages in NR-U are being proposed to be transmitted without LBT or 25us LBT.</a:t>
            </a:r>
            <a:endParaRPr lang="en-US" sz="1800" b="0" dirty="0"/>
          </a:p>
          <a:p>
            <a:pPr marL="514350" lvl="0" indent="-285750">
              <a:buSzPct val="90000"/>
              <a:buFont typeface="Arial" panose="020B0604020202020204" pitchFamily="34" charset="0"/>
              <a:buChar char="•"/>
            </a:pPr>
            <a:r>
              <a:rPr lang="en-US" sz="1800" b="0" dirty="0"/>
              <a:t>The only messages transmitted in </a:t>
            </a:r>
            <a:r>
              <a:rPr lang="en-US" sz="1800" b="0" dirty="0" smtClean="0"/>
              <a:t>802.11 </a:t>
            </a:r>
            <a:r>
              <a:rPr lang="en-US" sz="1800" b="0" dirty="0"/>
              <a:t>with </a:t>
            </a:r>
            <a:r>
              <a:rPr lang="en-US" sz="1800" b="0" dirty="0" smtClean="0"/>
              <a:t>25us </a:t>
            </a:r>
            <a:r>
              <a:rPr lang="en-US" sz="1800" b="0" dirty="0"/>
              <a:t>LBT are the Traffic Indication Map (TIM) and Channel Switch Announcement (CSA) </a:t>
            </a:r>
            <a:r>
              <a:rPr lang="en-US" sz="1800" b="0" dirty="0" smtClean="0"/>
              <a:t>messages. The </a:t>
            </a:r>
            <a:r>
              <a:rPr lang="en-US" sz="1800" b="0" dirty="0"/>
              <a:t>transmission of such messages is significantly less than 1% per </a:t>
            </a:r>
            <a:r>
              <a:rPr lang="en-US" sz="1800" b="0" dirty="0" smtClean="0"/>
              <a:t>AP. </a:t>
            </a:r>
            <a:endParaRPr lang="en-US" sz="1800" b="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0" y="533400"/>
            <a:ext cx="11275500" cy="4572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000" dirty="0" smtClean="0"/>
              <a:t>RAN1: NR-Unlicensed: No-LBT or 25us LBT for transmission of control messages (2)</a:t>
            </a:r>
            <a:endParaRPr sz="2000" b="1" i="0" u="none" strike="noStrike" cap="none" dirty="0">
              <a:solidFill>
                <a:srgbClr val="000000"/>
              </a:solidFill>
              <a:sym typeface="Times New Roman"/>
            </a:endParaRPr>
          </a:p>
        </p:txBody>
      </p:sp>
      <p:sp>
        <p:nvSpPr>
          <p:cNvPr id="124" name="Shape 12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September</a:t>
            </a:r>
            <a:r>
              <a:rPr lang="en-US" sz="1800" b="1" dirty="0" smtClean="0">
                <a:solidFill>
                  <a:srgbClr val="000000"/>
                </a:solidFill>
                <a:latin typeface="Times New Roman"/>
                <a:ea typeface="Times New Roman"/>
                <a:cs typeface="Times New Roman"/>
                <a:sym typeface="Times New Roman"/>
              </a:rPr>
              <a:t>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
        <p:nvSpPr>
          <p:cNvPr id="126" name="Shape 126"/>
          <p:cNvSpPr txBox="1">
            <a:spLocks noGrp="1"/>
          </p:cNvSpPr>
          <p:nvPr>
            <p:ph type="body" idx="1"/>
          </p:nvPr>
        </p:nvSpPr>
        <p:spPr>
          <a:xfrm>
            <a:off x="152400" y="838200"/>
            <a:ext cx="11963400" cy="5257800"/>
          </a:xfrm>
          <a:prstGeom prst="rect">
            <a:avLst/>
          </a:prstGeom>
          <a:noFill/>
          <a:ln>
            <a:noFill/>
          </a:ln>
        </p:spPr>
        <p:txBody>
          <a:bodyPr spcFirstLastPara="1" wrap="square" lIns="92150" tIns="46075" rIns="92150" bIns="46075" anchor="t" anchorCtr="0">
            <a:noAutofit/>
          </a:bodyPr>
          <a:lstStyle/>
          <a:p>
            <a:pPr marL="514350" lvl="0" indent="-285750">
              <a:buFont typeface="Arial" panose="020B0604020202020204" pitchFamily="34" charset="0"/>
              <a:buChar char="•"/>
            </a:pPr>
            <a:r>
              <a:rPr lang="en-US" sz="1800" b="0" dirty="0" smtClean="0"/>
              <a:t>The </a:t>
            </a:r>
            <a:r>
              <a:rPr lang="en-US" sz="1800" b="0" dirty="0"/>
              <a:t>DRS messages in LAA are transmitted with </a:t>
            </a:r>
            <a:r>
              <a:rPr lang="en-US" sz="1800" b="0" dirty="0" smtClean="0"/>
              <a:t>25us </a:t>
            </a:r>
            <a:r>
              <a:rPr lang="en-US" sz="1800" b="0" dirty="0"/>
              <a:t>LBT and the time duration for their transmission is allowed to be as high as 5% of the total time.</a:t>
            </a:r>
          </a:p>
          <a:p>
            <a:pPr marL="514350" lvl="0" indent="-285750">
              <a:buFont typeface="Arial" panose="020B0604020202020204" pitchFamily="34" charset="0"/>
              <a:buChar char="•"/>
            </a:pPr>
            <a:r>
              <a:rPr lang="en-US" sz="1800" b="0" dirty="0"/>
              <a:t>There is evidence that during LAA </a:t>
            </a:r>
            <a:r>
              <a:rPr lang="en-US" sz="1800" b="0" dirty="0" smtClean="0"/>
              <a:t>standardization, </a:t>
            </a:r>
            <a:r>
              <a:rPr lang="en-US" sz="1800" b="0" dirty="0"/>
              <a:t>the decision </a:t>
            </a:r>
            <a:r>
              <a:rPr lang="en-US" sz="1800" b="0" dirty="0" smtClean="0"/>
              <a:t>regarding only 25us LBT for </a:t>
            </a:r>
            <a:r>
              <a:rPr lang="en-US" sz="1800" b="0" dirty="0"/>
              <a:t>DRS was made under the incorrect </a:t>
            </a:r>
            <a:r>
              <a:rPr lang="en-US" sz="1800" b="0" dirty="0" smtClean="0"/>
              <a:t>assumption </a:t>
            </a:r>
            <a:r>
              <a:rPr lang="en-US" sz="1800" b="0" dirty="0"/>
              <a:t>that </a:t>
            </a:r>
            <a:r>
              <a:rPr lang="en-US" sz="1800" b="0" dirty="0" smtClean="0"/>
              <a:t>equivalent messages in 802.11 such as </a:t>
            </a:r>
            <a:r>
              <a:rPr lang="en-US" sz="1800" b="0" dirty="0"/>
              <a:t>beacons are also transmitted using </a:t>
            </a:r>
            <a:r>
              <a:rPr lang="en-US" sz="1800" b="0" dirty="0" smtClean="0"/>
              <a:t>25us LBT.</a:t>
            </a:r>
            <a:endParaRPr lang="en-US" sz="1800" b="0" dirty="0"/>
          </a:p>
          <a:p>
            <a:pPr marL="514350" lvl="0" indent="-285750">
              <a:buFont typeface="Arial" panose="020B0604020202020204" pitchFamily="34" charset="0"/>
              <a:buChar char="•"/>
            </a:pPr>
            <a:r>
              <a:rPr lang="en-US" sz="1800" b="0" dirty="0"/>
              <a:t>This incorrectness has been pointed out by IEEE 802.11 through multiple LSs sent to 3GPP RAN1</a:t>
            </a:r>
            <a:r>
              <a:rPr lang="en-US" sz="1800" b="0" dirty="0" smtClean="0"/>
              <a:t>. However, once the channel access for DRS was standardized, 3GPP RAN1 refused to roll it back.</a:t>
            </a:r>
          </a:p>
          <a:p>
            <a:pPr marL="514350" lvl="0" indent="-285750">
              <a:buFont typeface="Arial" panose="020B0604020202020204" pitchFamily="34" charset="0"/>
              <a:buChar char="•"/>
            </a:pPr>
            <a:r>
              <a:rPr lang="en-US" sz="1800" b="0" dirty="0" smtClean="0"/>
              <a:t>In NR-U, many more messages have been classified as DRS and most companies will again propose that the transmission of this new NR-U DRS too be allowed with 25us LBT.</a:t>
            </a:r>
          </a:p>
          <a:p>
            <a:pPr marL="514350" lvl="0" indent="-285750">
              <a:buFont typeface="Arial" panose="020B0604020202020204" pitchFamily="34" charset="0"/>
              <a:buChar char="•"/>
            </a:pPr>
            <a:r>
              <a:rPr lang="en-US" sz="1800" b="0" dirty="0" smtClean="0"/>
              <a:t>From the perspective of equivalent channel access procedures between 802.11 and NR-U and hence of channel access fairness between 802.11 and NR-U it is very important to counter these efforts. </a:t>
            </a:r>
          </a:p>
          <a:p>
            <a:pPr marL="514350" lvl="0" indent="-285750">
              <a:buFont typeface="Arial" panose="020B0604020202020204" pitchFamily="34" charset="0"/>
              <a:buChar char="•"/>
            </a:pPr>
            <a:r>
              <a:rPr lang="en-US" sz="1800" b="0" dirty="0" smtClean="0"/>
              <a:t>For reference, please note that the following large set of control messages are now classified as NR-U DRS (RAN1#94 Chairman’s Notes section 7.2.2 [1])</a:t>
            </a:r>
          </a:p>
          <a:p>
            <a:pPr marL="685800" lvl="1" indent="0"/>
            <a:r>
              <a:rPr lang="en-US" sz="1800" b="1" i="1" dirty="0"/>
              <a:t>Agreement: </a:t>
            </a:r>
          </a:p>
          <a:p>
            <a:pPr marL="685800" lvl="1" indent="0"/>
            <a:r>
              <a:rPr lang="en-US" sz="1800" b="0" i="1" dirty="0" smtClean="0"/>
              <a:t>Inclusion </a:t>
            </a:r>
            <a:r>
              <a:rPr lang="en-US" sz="1800" b="0" i="1" dirty="0"/>
              <a:t>of the CSI-RS and RMSI-CORESET(s)+PDSCH(s) (carrying RMSI) associated with SS/PBCH block(s) in addition to the SS/PBCH burst set in one contiguous burst (tentatively referred to as the NR-U DRS</a:t>
            </a:r>
            <a:r>
              <a:rPr lang="en-US" sz="1800" b="0" i="1" dirty="0" smtClean="0"/>
              <a:t>)..</a:t>
            </a:r>
            <a:endParaRPr lang="en-US" sz="1800" b="0" i="1" dirty="0"/>
          </a:p>
          <a:p>
            <a:pPr marL="685800" lvl="1" indent="0"/>
            <a:r>
              <a:rPr lang="en-US" sz="1800" b="0" i="1" dirty="0" smtClean="0"/>
              <a:t>……………………………</a:t>
            </a:r>
            <a:r>
              <a:rPr lang="en-US" sz="1800" b="0" i="1" dirty="0"/>
              <a:t>	</a:t>
            </a:r>
          </a:p>
          <a:p>
            <a:pPr marL="685800" lvl="1" indent="0"/>
            <a:r>
              <a:rPr lang="en-US" sz="1800" b="0" i="1" dirty="0" smtClean="0"/>
              <a:t>The </a:t>
            </a:r>
            <a:r>
              <a:rPr lang="en-US" sz="1800" b="0" i="1" dirty="0"/>
              <a:t>transmission of additional signals such as OSI and paging within the NR-U DRS is allowed and can be </a:t>
            </a:r>
            <a:r>
              <a:rPr lang="en-US" sz="1800" b="0" i="1" dirty="0" smtClean="0"/>
              <a:t>beneficial</a:t>
            </a:r>
            <a:endParaRPr lang="en-US" sz="1800" b="0" i="1" dirty="0"/>
          </a:p>
        </p:txBody>
      </p:sp>
    </p:spTree>
    <p:extLst>
      <p:ext uri="{BB962C8B-B14F-4D97-AF65-F5344CB8AC3E}">
        <p14:creationId xmlns:p14="http://schemas.microsoft.com/office/powerpoint/2010/main" val="1398107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0" y="457200"/>
            <a:ext cx="11275500" cy="763500"/>
          </a:xfrm>
          <a:prstGeom prst="rect">
            <a:avLst/>
          </a:prstGeom>
          <a:noFill/>
          <a:ln>
            <a:noFill/>
          </a:ln>
        </p:spPr>
        <p:txBody>
          <a:bodyPr spcFirstLastPara="1" wrap="square" lIns="92150" tIns="46075" rIns="92150" bIns="46075" anchor="ctr" anchorCtr="0">
            <a:noAutofit/>
          </a:bodyPr>
          <a:lstStyle/>
          <a:p>
            <a:pPr lvl="0"/>
            <a:r>
              <a:rPr lang="en-US" sz="2000" dirty="0" smtClean="0"/>
              <a:t>RAN1: NR-U simulation </a:t>
            </a:r>
            <a:r>
              <a:rPr lang="en-US" sz="2000" dirty="0"/>
              <a:t>configuration for </a:t>
            </a:r>
            <a:r>
              <a:rPr lang="en-US" sz="2000" dirty="0" smtClean="0"/>
              <a:t>outdoor sub-7GHz  (1)</a:t>
            </a:r>
            <a:endParaRPr sz="2000" b="1" i="0" u="none" strike="noStrike" cap="none" dirty="0">
              <a:solidFill>
                <a:srgbClr val="000000"/>
              </a:solidFill>
              <a:sym typeface="Times New Roman"/>
            </a:endParaRPr>
          </a:p>
        </p:txBody>
      </p:sp>
      <p:sp>
        <p:nvSpPr>
          <p:cNvPr id="132" name="Shape 132"/>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33" name="Shape 133"/>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September</a:t>
            </a:r>
            <a:r>
              <a:rPr lang="en-US" sz="1800" b="1" dirty="0" smtClean="0">
                <a:solidFill>
                  <a:srgbClr val="000000"/>
                </a:solidFill>
                <a:latin typeface="Times New Roman"/>
                <a:ea typeface="Times New Roman"/>
                <a:cs typeface="Times New Roman"/>
                <a:sym typeface="Times New Roman"/>
              </a:rPr>
              <a:t>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
        <p:nvSpPr>
          <p:cNvPr id="134" name="Shape 134"/>
          <p:cNvSpPr txBox="1">
            <a:spLocks noGrp="1"/>
          </p:cNvSpPr>
          <p:nvPr>
            <p:ph type="body" idx="1"/>
          </p:nvPr>
        </p:nvSpPr>
        <p:spPr>
          <a:xfrm>
            <a:off x="175575" y="838200"/>
            <a:ext cx="11901600" cy="5299200"/>
          </a:xfrm>
          <a:prstGeom prst="rect">
            <a:avLst/>
          </a:prstGeom>
          <a:noFill/>
          <a:ln>
            <a:noFill/>
          </a:ln>
        </p:spPr>
        <p:txBody>
          <a:bodyPr spcFirstLastPara="1" wrap="square" lIns="92150" tIns="46075" rIns="92150" bIns="46075" anchor="t" anchorCtr="0">
            <a:noAutofit/>
          </a:bodyPr>
          <a:lstStyle/>
          <a:p>
            <a:pPr marL="228600" indent="0"/>
            <a:endParaRPr lang="en-US" sz="1600" b="0" dirty="0" smtClean="0"/>
          </a:p>
          <a:p>
            <a:pPr marL="514350" lvl="1" indent="-285750">
              <a:spcBef>
                <a:spcPts val="600"/>
              </a:spcBef>
              <a:buFont typeface="Arial" panose="020B0604020202020204" pitchFamily="34" charset="0"/>
              <a:buChar char="•"/>
            </a:pPr>
            <a:r>
              <a:rPr lang="en-US" sz="1800" dirty="0" smtClean="0"/>
              <a:t>Many companies proposed a network deployment where the relevant </a:t>
            </a:r>
            <a:r>
              <a:rPr lang="en-US" sz="1800" dirty="0" err="1"/>
              <a:t>g</a:t>
            </a:r>
            <a:r>
              <a:rPr lang="en-US" sz="1800" dirty="0" err="1" smtClean="0"/>
              <a:t>NB</a:t>
            </a:r>
            <a:r>
              <a:rPr lang="en-US" sz="1800" dirty="0" smtClean="0"/>
              <a:t>-AP links are all above -72dBm. </a:t>
            </a:r>
          </a:p>
          <a:p>
            <a:pPr marL="971550" lvl="2" indent="-285750">
              <a:spcBef>
                <a:spcPts val="600"/>
              </a:spcBef>
              <a:buFont typeface="Arial" panose="020B0604020202020204" pitchFamily="34" charset="0"/>
              <a:buChar char="•"/>
            </a:pPr>
            <a:r>
              <a:rPr lang="en-US" dirty="0" smtClean="0"/>
              <a:t>As NR-U (similar to LAA/LTE/NR) will be a base station driven network, most CAT4 LBT in NR-U is expected to be performed by the </a:t>
            </a:r>
            <a:r>
              <a:rPr lang="en-US" dirty="0" err="1" smtClean="0"/>
              <a:t>gNB</a:t>
            </a:r>
            <a:r>
              <a:rPr lang="en-US" dirty="0" smtClean="0"/>
              <a:t>.</a:t>
            </a:r>
          </a:p>
          <a:p>
            <a:pPr marL="971550" lvl="2" indent="-285750">
              <a:spcBef>
                <a:spcPts val="600"/>
              </a:spcBef>
              <a:buFont typeface="Arial" panose="020B0604020202020204" pitchFamily="34" charset="0"/>
              <a:buChar char="•"/>
            </a:pPr>
            <a:r>
              <a:rPr lang="en-US" dirty="0" smtClean="0"/>
              <a:t>So, a configuration where all relevant </a:t>
            </a:r>
            <a:r>
              <a:rPr lang="en-US" dirty="0" err="1" smtClean="0"/>
              <a:t>gNB</a:t>
            </a:r>
            <a:r>
              <a:rPr lang="en-US" dirty="0" smtClean="0"/>
              <a:t>-AP links are above -72dBm would mean that there would not be any hidden nodes in the network. </a:t>
            </a:r>
          </a:p>
          <a:p>
            <a:pPr marL="971550" lvl="2" indent="-285750">
              <a:spcBef>
                <a:spcPts val="600"/>
              </a:spcBef>
              <a:buFont typeface="Arial" panose="020B0604020202020204" pitchFamily="34" charset="0"/>
              <a:buChar char="•"/>
            </a:pPr>
            <a:r>
              <a:rPr lang="en-US" dirty="0"/>
              <a:t>H</a:t>
            </a:r>
            <a:r>
              <a:rPr lang="en-US" dirty="0" smtClean="0"/>
              <a:t>ence the expected NR-U LBT scheme where it detects 802.11 transmissions with an ED at -72dBm will work in a TDM manner without any glitch.</a:t>
            </a:r>
          </a:p>
          <a:p>
            <a:pPr marL="514350" lvl="1" indent="-285750">
              <a:spcBef>
                <a:spcPts val="600"/>
              </a:spcBef>
              <a:buFont typeface="Arial" panose="020B0604020202020204" pitchFamily="34" charset="0"/>
              <a:buChar char="•"/>
            </a:pPr>
            <a:r>
              <a:rPr lang="en-US" sz="1800" dirty="0" smtClean="0"/>
              <a:t>However, deployed 802.11 network data (presented by Broadcom in 3GPP and collected by Cisco, </a:t>
            </a:r>
            <a:r>
              <a:rPr lang="en-US" sz="1800" dirty="0" err="1" smtClean="0"/>
              <a:t>CableLabs</a:t>
            </a:r>
            <a:r>
              <a:rPr lang="en-US" sz="1800" dirty="0" smtClean="0"/>
              <a:t> and HPE) have shown that a significant percentage of such AP-AP links can be below -72dBm and so NR-U (or LAA) deployments in such a network will introduce a significant percentage of hidden nodes.</a:t>
            </a:r>
          </a:p>
          <a:p>
            <a:pPr marL="514350" lvl="1" indent="-285750">
              <a:spcBef>
                <a:spcPts val="600"/>
              </a:spcBef>
              <a:buFont typeface="Arial" panose="020B0604020202020204" pitchFamily="34" charset="0"/>
              <a:buChar char="•"/>
            </a:pPr>
            <a:r>
              <a:rPr lang="en-US" sz="1800" dirty="0" smtClean="0"/>
              <a:t>For this reason, Broadcom proposed an additional configuration where about 10-15% of the AP-</a:t>
            </a:r>
            <a:r>
              <a:rPr lang="en-US" sz="1800" dirty="0" err="1" smtClean="0"/>
              <a:t>gNB</a:t>
            </a:r>
            <a:r>
              <a:rPr lang="en-US" sz="1800" dirty="0" smtClean="0"/>
              <a:t> links are below -72dBm and about 20% of the AP-UE links are below -72dBm. </a:t>
            </a:r>
          </a:p>
          <a:p>
            <a:pPr marL="971550" lvl="2" indent="-285750">
              <a:spcBef>
                <a:spcPts val="600"/>
              </a:spcBef>
              <a:buFont typeface="Arial" panose="020B0604020202020204" pitchFamily="34" charset="0"/>
              <a:buChar char="•"/>
            </a:pPr>
            <a:r>
              <a:rPr lang="en-US" dirty="0" smtClean="0"/>
              <a:t>The latter metric ensures that NR-U coexistence is additionally evaluated in the presence of weak 802.11 links.</a:t>
            </a:r>
          </a:p>
          <a:p>
            <a:pPr marL="514350" lvl="1" indent="-285750">
              <a:spcBef>
                <a:spcPts val="600"/>
              </a:spcBef>
              <a:buFont typeface="Arial" panose="020B0604020202020204" pitchFamily="34" charset="0"/>
              <a:buChar char="•"/>
            </a:pPr>
            <a:r>
              <a:rPr lang="en-US" sz="1800" dirty="0" smtClean="0"/>
              <a:t>There was very significant opposition in RAN1 to including such a network deployment for coexistence evaluations. However, Broadcom and </a:t>
            </a:r>
            <a:r>
              <a:rPr lang="en-US" sz="1800" dirty="0" err="1" smtClean="0"/>
              <a:t>CableLabs</a:t>
            </a:r>
            <a:r>
              <a:rPr lang="en-US" sz="1800" dirty="0" smtClean="0"/>
              <a:t> were  ultimately able to get the above configuration agreed.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0" y="457200"/>
            <a:ext cx="11275500" cy="763500"/>
          </a:xfrm>
          <a:prstGeom prst="rect">
            <a:avLst/>
          </a:prstGeom>
          <a:noFill/>
          <a:ln>
            <a:noFill/>
          </a:ln>
        </p:spPr>
        <p:txBody>
          <a:bodyPr spcFirstLastPara="1" wrap="square" lIns="92150" tIns="46075" rIns="92150" bIns="46075" anchor="ctr" anchorCtr="0">
            <a:noAutofit/>
          </a:bodyPr>
          <a:lstStyle/>
          <a:p>
            <a:pPr lvl="0"/>
            <a:r>
              <a:rPr lang="en-US" sz="2000" dirty="0" smtClean="0"/>
              <a:t>RAN1: Adoption of 802.11a preamble (1)</a:t>
            </a:r>
            <a:endParaRPr sz="2000" b="1" i="0" u="none" strike="noStrike" cap="none" dirty="0">
              <a:solidFill>
                <a:srgbClr val="000000"/>
              </a:solidFill>
              <a:sym typeface="Times New Roman"/>
            </a:endParaRPr>
          </a:p>
        </p:txBody>
      </p:sp>
      <p:sp>
        <p:nvSpPr>
          <p:cNvPr id="132" name="Shape 132"/>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133" name="Shape 133"/>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September</a:t>
            </a:r>
            <a:r>
              <a:rPr lang="en-US" sz="1800" b="1" dirty="0" smtClean="0">
                <a:solidFill>
                  <a:srgbClr val="000000"/>
                </a:solidFill>
                <a:latin typeface="Times New Roman"/>
                <a:ea typeface="Times New Roman"/>
                <a:cs typeface="Times New Roman"/>
                <a:sym typeface="Times New Roman"/>
              </a:rPr>
              <a:t>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
        <p:nvSpPr>
          <p:cNvPr id="134" name="Shape 134"/>
          <p:cNvSpPr txBox="1">
            <a:spLocks noGrp="1"/>
          </p:cNvSpPr>
          <p:nvPr>
            <p:ph type="body" idx="1"/>
          </p:nvPr>
        </p:nvSpPr>
        <p:spPr>
          <a:xfrm>
            <a:off x="175575" y="838200"/>
            <a:ext cx="11901600" cy="5299200"/>
          </a:xfrm>
          <a:prstGeom prst="rect">
            <a:avLst/>
          </a:prstGeom>
          <a:noFill/>
          <a:ln>
            <a:noFill/>
          </a:ln>
        </p:spPr>
        <p:txBody>
          <a:bodyPr spcFirstLastPara="1" wrap="square" lIns="92150" tIns="46075" rIns="92150" bIns="46075" anchor="t" anchorCtr="0">
            <a:noAutofit/>
          </a:bodyPr>
          <a:lstStyle/>
          <a:p>
            <a:pPr marL="228600" indent="0"/>
            <a:endParaRPr lang="en-US" sz="1600" b="0" dirty="0" smtClean="0"/>
          </a:p>
          <a:p>
            <a:pPr marL="514350" lvl="1" indent="-285750">
              <a:spcBef>
                <a:spcPts val="600"/>
              </a:spcBef>
              <a:buFont typeface="Arial" panose="020B0604020202020204" pitchFamily="34" charset="0"/>
              <a:buChar char="•"/>
            </a:pPr>
            <a:r>
              <a:rPr lang="en-US" sz="1800" dirty="0" smtClean="0"/>
              <a:t>In </a:t>
            </a:r>
            <a:r>
              <a:rPr lang="en-US" sz="1800" dirty="0"/>
              <a:t>RAN1#93 the following was agreed in the NR-U frame structure discussion:</a:t>
            </a:r>
          </a:p>
          <a:p>
            <a:pPr marL="971550" lvl="2" indent="-285750">
              <a:spcBef>
                <a:spcPts val="600"/>
              </a:spcBef>
              <a:buFont typeface="Arial" panose="020B0604020202020204" pitchFamily="34" charset="0"/>
              <a:buChar char="•"/>
            </a:pPr>
            <a:r>
              <a:rPr lang="en-US" sz="1600" dirty="0" smtClean="0"/>
              <a:t>Benefits </a:t>
            </a:r>
            <a:r>
              <a:rPr lang="en-US" sz="1600" dirty="0"/>
              <a:t>of using a signal that facilitates its detection with low complexity can be investigated including all/part of the following scenarios/use cases: </a:t>
            </a:r>
          </a:p>
          <a:p>
            <a:pPr marL="971550" lvl="2" indent="-285750">
              <a:spcBef>
                <a:spcPts val="600"/>
              </a:spcBef>
              <a:buFont typeface="Arial" panose="020B0604020202020204" pitchFamily="34" charset="0"/>
              <a:buChar char="•"/>
            </a:pPr>
            <a:r>
              <a:rPr lang="en-US" sz="1600" dirty="0" smtClean="0"/>
              <a:t>UE </a:t>
            </a:r>
            <a:r>
              <a:rPr lang="en-US" sz="1600" dirty="0"/>
              <a:t>power saving</a:t>
            </a:r>
          </a:p>
          <a:p>
            <a:pPr marL="971550" lvl="2" indent="-285750">
              <a:spcBef>
                <a:spcPts val="600"/>
              </a:spcBef>
              <a:buFont typeface="Arial" panose="020B0604020202020204" pitchFamily="34" charset="0"/>
              <a:buChar char="•"/>
            </a:pPr>
            <a:r>
              <a:rPr lang="en-US" sz="1600" dirty="0" smtClean="0"/>
              <a:t>Improved </a:t>
            </a:r>
            <a:r>
              <a:rPr lang="en-US" sz="1600" dirty="0"/>
              <a:t>coexistence</a:t>
            </a:r>
          </a:p>
          <a:p>
            <a:pPr marL="971550" lvl="2" indent="-285750">
              <a:spcBef>
                <a:spcPts val="600"/>
              </a:spcBef>
              <a:buFont typeface="Arial" panose="020B0604020202020204" pitchFamily="34" charset="0"/>
              <a:buChar char="•"/>
            </a:pPr>
            <a:r>
              <a:rPr lang="en-US" sz="1600" dirty="0" smtClean="0"/>
              <a:t>Spatial </a:t>
            </a:r>
            <a:r>
              <a:rPr lang="en-US" sz="1600" dirty="0"/>
              <a:t>reuse at least within the same operator network </a:t>
            </a:r>
          </a:p>
          <a:p>
            <a:pPr marL="971550" lvl="2" indent="-285750">
              <a:spcBef>
                <a:spcPts val="600"/>
              </a:spcBef>
              <a:buFont typeface="Arial" panose="020B0604020202020204" pitchFamily="34" charset="0"/>
              <a:buChar char="•"/>
            </a:pPr>
            <a:r>
              <a:rPr lang="en-US" sz="1600" dirty="0" smtClean="0"/>
              <a:t>Serving </a:t>
            </a:r>
            <a:r>
              <a:rPr lang="en-US" sz="1600" dirty="0"/>
              <a:t>cell transmission burst acquisition</a:t>
            </a:r>
          </a:p>
          <a:p>
            <a:pPr marL="971550" lvl="2" indent="-285750">
              <a:spcBef>
                <a:spcPts val="600"/>
              </a:spcBef>
              <a:buFont typeface="Arial" panose="020B0604020202020204" pitchFamily="34" charset="0"/>
              <a:buChar char="•"/>
            </a:pPr>
            <a:r>
              <a:rPr lang="en-US" sz="1600" dirty="0" smtClean="0"/>
              <a:t>FFS</a:t>
            </a:r>
            <a:r>
              <a:rPr lang="en-US" sz="1600" dirty="0"/>
              <a:t>: further usage </a:t>
            </a:r>
            <a:r>
              <a:rPr lang="en-US" sz="1600" dirty="0" smtClean="0"/>
              <a:t>scenarios</a:t>
            </a:r>
          </a:p>
          <a:p>
            <a:pPr marL="514350" lvl="1" indent="-285750">
              <a:spcBef>
                <a:spcPts val="600"/>
              </a:spcBef>
              <a:buFont typeface="Arial" panose="020B0604020202020204" pitchFamily="34" charset="0"/>
              <a:buChar char="•"/>
            </a:pPr>
            <a:r>
              <a:rPr lang="en-US" sz="1800" dirty="0" smtClean="0"/>
              <a:t>In RAN1 #94, there was further discussion. Intel, Broadcom and Apple </a:t>
            </a:r>
            <a:r>
              <a:rPr lang="en-US" sz="1800" dirty="0" smtClean="0"/>
              <a:t>proposed </a:t>
            </a:r>
            <a:r>
              <a:rPr lang="en-US" sz="1800" dirty="0" smtClean="0"/>
              <a:t>the explicit inclusion of  802.11a preamble as one of the candidates. </a:t>
            </a:r>
            <a:r>
              <a:rPr lang="en-US" sz="1800" dirty="0" smtClean="0"/>
              <a:t>Companies led by </a:t>
            </a:r>
            <a:r>
              <a:rPr lang="en-US" sz="1800" dirty="0" smtClean="0"/>
              <a:t>Ericsson </a:t>
            </a:r>
            <a:r>
              <a:rPr lang="en-US" sz="1800" dirty="0" smtClean="0"/>
              <a:t>opposed considering the 802.11a preamble.</a:t>
            </a:r>
            <a:endParaRPr lang="en-US" sz="1800" dirty="0" smtClean="0"/>
          </a:p>
          <a:p>
            <a:pPr marL="514350" lvl="1" indent="-285750">
              <a:spcBef>
                <a:spcPts val="600"/>
              </a:spcBef>
              <a:buFont typeface="Arial" panose="020B0604020202020204" pitchFamily="34" charset="0"/>
              <a:buChar char="•"/>
            </a:pPr>
            <a:r>
              <a:rPr lang="en-US" sz="1800" dirty="0" smtClean="0"/>
              <a:t>Some text was formulated in offline discussions which would have listed 802.11a preamble as one of the candidates to be evaluated for the above benefits. However, it was not agreed eventually. The discussion is still open.</a:t>
            </a:r>
          </a:p>
          <a:p>
            <a:pPr marL="514350" lvl="1" indent="-285750">
              <a:spcBef>
                <a:spcPts val="600"/>
              </a:spcBef>
              <a:buFont typeface="Arial" panose="020B0604020202020204" pitchFamily="34" charset="0"/>
              <a:buChar char="•"/>
            </a:pPr>
            <a:r>
              <a:rPr lang="en-US" sz="1800" dirty="0" smtClean="0"/>
              <a:t>Even then, there is much more support for this feature than during LAA standardization. </a:t>
            </a:r>
            <a:endParaRPr lang="en-US" sz="1800" dirty="0" smtClean="0"/>
          </a:p>
          <a:p>
            <a:pPr marL="514350" lvl="1" indent="-285750">
              <a:spcBef>
                <a:spcPts val="600"/>
              </a:spcBef>
              <a:buFont typeface="Arial" panose="020B0604020202020204" pitchFamily="34" charset="0"/>
              <a:buChar char="•"/>
            </a:pPr>
            <a:r>
              <a:rPr lang="en-US" sz="1800" dirty="0" smtClean="0"/>
              <a:t>AT&amp;T </a:t>
            </a:r>
            <a:r>
              <a:rPr lang="en-US" sz="1800" dirty="0" smtClean="0"/>
              <a:t>has also expressed interest in </a:t>
            </a:r>
            <a:r>
              <a:rPr lang="en-US" sz="1800" dirty="0" smtClean="0"/>
              <a:t>an </a:t>
            </a:r>
            <a:r>
              <a:rPr lang="en-US" sz="1800" dirty="0" smtClean="0"/>
              <a:t>evaluation </a:t>
            </a:r>
            <a:r>
              <a:rPr lang="en-US" sz="1800" dirty="0" smtClean="0"/>
              <a:t>of </a:t>
            </a:r>
            <a:r>
              <a:rPr lang="en-US" sz="1800" dirty="0" smtClean="0"/>
              <a:t>the coexistence benefits of NR-U using the 802.11a preamble as </a:t>
            </a:r>
            <a:r>
              <a:rPr lang="en-US" sz="1800" dirty="0" smtClean="0"/>
              <a:t>well as </a:t>
            </a:r>
            <a:r>
              <a:rPr lang="en-US" sz="1800" dirty="0" smtClean="0"/>
              <a:t>the complexity of implementing the 802.11a preamble within the NR waveform.</a:t>
            </a:r>
            <a:endParaRPr lang="en-US" sz="1800" dirty="0"/>
          </a:p>
          <a:p>
            <a:pPr marL="514350" lvl="1" indent="-285750">
              <a:spcBef>
                <a:spcPts val="600"/>
              </a:spcBef>
              <a:buFont typeface="Arial" panose="020B0604020202020204" pitchFamily="34" charset="0"/>
              <a:buChar char="•"/>
            </a:pPr>
            <a:endParaRPr lang="en-US" sz="1800" dirty="0" smtClean="0"/>
          </a:p>
        </p:txBody>
      </p:sp>
    </p:spTree>
    <p:extLst>
      <p:ext uri="{BB962C8B-B14F-4D97-AF65-F5344CB8AC3E}">
        <p14:creationId xmlns:p14="http://schemas.microsoft.com/office/powerpoint/2010/main" val="1084633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0" y="457200"/>
            <a:ext cx="11582400" cy="763500"/>
          </a:xfrm>
          <a:prstGeom prst="rect">
            <a:avLst/>
          </a:prstGeom>
          <a:noFill/>
          <a:ln>
            <a:noFill/>
          </a:ln>
        </p:spPr>
        <p:txBody>
          <a:bodyPr spcFirstLastPara="1" wrap="square" lIns="92150" tIns="46075" rIns="92150" bIns="46075" anchor="ctr" anchorCtr="0">
            <a:noAutofit/>
          </a:bodyPr>
          <a:lstStyle/>
          <a:p>
            <a:pPr lvl="0"/>
            <a:r>
              <a:rPr lang="en-US" sz="2400" dirty="0" smtClean="0"/>
              <a:t>RAN4: Invalid band combinations defined for LAA in 5GHz (1)</a:t>
            </a:r>
            <a:endParaRPr sz="2400" b="1" i="0" u="none" strike="noStrike" cap="none" dirty="0">
              <a:solidFill>
                <a:srgbClr val="000000"/>
              </a:solidFill>
              <a:sym typeface="Times New Roman"/>
            </a:endParaRPr>
          </a:p>
        </p:txBody>
      </p:sp>
      <p:sp>
        <p:nvSpPr>
          <p:cNvPr id="132" name="Shape 132"/>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133" name="Shape 133"/>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September</a:t>
            </a:r>
            <a:r>
              <a:rPr lang="en-US" sz="1800" b="1" dirty="0" smtClean="0">
                <a:solidFill>
                  <a:srgbClr val="000000"/>
                </a:solidFill>
                <a:latin typeface="Times New Roman"/>
                <a:ea typeface="Times New Roman"/>
                <a:cs typeface="Times New Roman"/>
                <a:sym typeface="Times New Roman"/>
              </a:rPr>
              <a:t>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
        <p:nvSpPr>
          <p:cNvPr id="134" name="Shape 134"/>
          <p:cNvSpPr txBox="1">
            <a:spLocks noGrp="1"/>
          </p:cNvSpPr>
          <p:nvPr>
            <p:ph type="body" idx="1"/>
          </p:nvPr>
        </p:nvSpPr>
        <p:spPr>
          <a:xfrm>
            <a:off x="175575" y="1031950"/>
            <a:ext cx="11901600" cy="5299200"/>
          </a:xfrm>
          <a:prstGeom prst="rect">
            <a:avLst/>
          </a:prstGeom>
          <a:noFill/>
          <a:ln>
            <a:noFill/>
          </a:ln>
        </p:spPr>
        <p:txBody>
          <a:bodyPr spcFirstLastPara="1" wrap="square" lIns="92150" tIns="46075" rIns="92150" bIns="46075" anchor="t" anchorCtr="0">
            <a:noAutofit/>
          </a:bodyPr>
          <a:lstStyle/>
          <a:p>
            <a:r>
              <a:rPr lang="en-US" sz="1600" b="0" dirty="0" smtClean="0"/>
              <a:t>Overview: The LAA standards specify that </a:t>
            </a:r>
            <a:r>
              <a:rPr lang="en-US" sz="1600" b="0" dirty="0"/>
              <a:t>if the maximum number of channels that LAA can simultaneously transmit is &lt;= 4, the maximum frequency separation between the center frequencies of any two carriers should be &lt;= 62MHz. </a:t>
            </a:r>
            <a:r>
              <a:rPr lang="en-US" sz="1600" b="0" dirty="0" smtClean="0"/>
              <a:t>This clause has been put to </a:t>
            </a:r>
            <a:r>
              <a:rPr lang="en-US" sz="1600" b="0" dirty="0"/>
              <a:t>ensure fair coexistence with </a:t>
            </a:r>
            <a:r>
              <a:rPr lang="en-US" sz="1600" b="0" dirty="0" smtClean="0"/>
              <a:t>802.11 </a:t>
            </a:r>
            <a:r>
              <a:rPr lang="en-US" sz="1600" b="0" dirty="0"/>
              <a:t>multi-carrier transmissions that use a fixed “channel bonded” structure as shown below. </a:t>
            </a:r>
          </a:p>
          <a:p>
            <a:r>
              <a:rPr lang="en-US" sz="1600" b="0" dirty="0"/>
              <a:t> </a:t>
            </a:r>
          </a:p>
          <a:p>
            <a:r>
              <a:rPr lang="en-US" sz="1600" b="0" dirty="0"/>
              <a:t> </a:t>
            </a:r>
          </a:p>
          <a:p>
            <a:endParaRPr lang="en-US" sz="1600" b="0" dirty="0" smtClean="0"/>
          </a:p>
          <a:p>
            <a:endParaRPr lang="en-US" sz="1600" b="0" dirty="0"/>
          </a:p>
          <a:p>
            <a:endParaRPr lang="en-US" sz="1600" b="0" dirty="0" smtClean="0"/>
          </a:p>
          <a:p>
            <a:endParaRPr lang="en-US" sz="1600" b="0" dirty="0" smtClean="0"/>
          </a:p>
          <a:p>
            <a:endParaRPr lang="en-US" sz="1600" b="0" dirty="0" smtClean="0"/>
          </a:p>
          <a:p>
            <a:endParaRPr lang="en-US" sz="1600" b="0" dirty="0"/>
          </a:p>
          <a:p>
            <a:r>
              <a:rPr lang="en-US" sz="1600" b="0" dirty="0" smtClean="0"/>
              <a:t>The bonded </a:t>
            </a:r>
            <a:r>
              <a:rPr lang="en-US" sz="1600" b="0" dirty="0"/>
              <a:t>structure ensures the following: </a:t>
            </a:r>
            <a:endParaRPr lang="en-US" sz="1600" b="0" dirty="0" smtClean="0"/>
          </a:p>
          <a:p>
            <a:pPr marL="514350" lvl="0" indent="-285750">
              <a:buFont typeface="Arial" panose="020B0604020202020204" pitchFamily="34" charset="0"/>
              <a:buChar char="•"/>
            </a:pPr>
            <a:r>
              <a:rPr lang="en-US" sz="1600" b="0" dirty="0" smtClean="0"/>
              <a:t>Concurrent </a:t>
            </a:r>
            <a:r>
              <a:rPr lang="en-US" sz="1600" b="0" dirty="0"/>
              <a:t>transmissions of the same bandwidth from two </a:t>
            </a:r>
            <a:r>
              <a:rPr lang="en-US" sz="1600" b="0" dirty="0" smtClean="0"/>
              <a:t>802.11 </a:t>
            </a:r>
            <a:r>
              <a:rPr lang="en-US" sz="1600" b="0" dirty="0"/>
              <a:t>nodes are either completely overlapping or completely disjoint. </a:t>
            </a:r>
          </a:p>
          <a:p>
            <a:pPr marL="514350" lvl="0" indent="-285750">
              <a:buFont typeface="Arial" panose="020B0604020202020204" pitchFamily="34" charset="0"/>
              <a:buChar char="•"/>
            </a:pPr>
            <a:r>
              <a:rPr lang="en-US" sz="1600" b="0" dirty="0"/>
              <a:t>All co-channel </a:t>
            </a:r>
            <a:r>
              <a:rPr lang="en-US" sz="1600" b="0" dirty="0" smtClean="0"/>
              <a:t>802.11 </a:t>
            </a:r>
            <a:r>
              <a:rPr lang="en-US" sz="1600" b="0" dirty="0"/>
              <a:t>nodes get similar priority to access their primary/secondary channels.  </a:t>
            </a:r>
            <a:endParaRPr lang="en-US" sz="1600" b="0" dirty="0" smtClean="0"/>
          </a:p>
          <a:p>
            <a:pPr marL="228600" lvl="0" indent="0"/>
            <a:r>
              <a:rPr lang="en-US" sz="1600" b="0" u="sng" dirty="0" smtClean="0"/>
              <a:t>The ETSI-BRAN regulations ([2]) also require that LAA must follow the above 802.11 bonded multi-carrier transmission scheme if the multi-carrier LBT scheme is the same as 802.11.</a:t>
            </a:r>
            <a:endParaRPr lang="en-US" sz="1600" b="0" u="sng"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799" y="2321658"/>
            <a:ext cx="5629637" cy="18693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30308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0" y="457200"/>
            <a:ext cx="11582400" cy="763500"/>
          </a:xfrm>
          <a:prstGeom prst="rect">
            <a:avLst/>
          </a:prstGeom>
          <a:noFill/>
          <a:ln>
            <a:noFill/>
          </a:ln>
        </p:spPr>
        <p:txBody>
          <a:bodyPr spcFirstLastPara="1" wrap="square" lIns="92150" tIns="46075" rIns="92150" bIns="46075" anchor="ctr" anchorCtr="0">
            <a:noAutofit/>
          </a:bodyPr>
          <a:lstStyle/>
          <a:p>
            <a:pPr lvl="0"/>
            <a:r>
              <a:rPr lang="en-US" sz="2400" dirty="0" smtClean="0"/>
              <a:t>RAN4: Invalid band combinations defined for LAA in 5GHz (2)</a:t>
            </a:r>
            <a:endParaRPr sz="2400" b="1" i="0" u="none" strike="noStrike" cap="none" dirty="0">
              <a:solidFill>
                <a:srgbClr val="000000"/>
              </a:solidFill>
              <a:sym typeface="Times New Roman"/>
            </a:endParaRPr>
          </a:p>
        </p:txBody>
      </p:sp>
      <p:sp>
        <p:nvSpPr>
          <p:cNvPr id="132" name="Shape 132"/>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133" name="Shape 133"/>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September</a:t>
            </a:r>
            <a:r>
              <a:rPr lang="en-US" sz="1800" b="1" dirty="0" smtClean="0">
                <a:solidFill>
                  <a:srgbClr val="000000"/>
                </a:solidFill>
                <a:latin typeface="Times New Roman"/>
                <a:ea typeface="Times New Roman"/>
                <a:cs typeface="Times New Roman"/>
                <a:sym typeface="Times New Roman"/>
              </a:rPr>
              <a:t>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
        <p:nvSpPr>
          <p:cNvPr id="134" name="Shape 134"/>
          <p:cNvSpPr txBox="1">
            <a:spLocks noGrp="1"/>
          </p:cNvSpPr>
          <p:nvPr>
            <p:ph type="body" idx="1"/>
          </p:nvPr>
        </p:nvSpPr>
        <p:spPr>
          <a:xfrm>
            <a:off x="175575" y="1031950"/>
            <a:ext cx="11901600" cy="5445050"/>
          </a:xfrm>
          <a:prstGeom prst="rect">
            <a:avLst/>
          </a:prstGeom>
          <a:noFill/>
          <a:ln>
            <a:noFill/>
          </a:ln>
        </p:spPr>
        <p:txBody>
          <a:bodyPr spcFirstLastPara="1" wrap="square" lIns="92150" tIns="46075" rIns="92150" bIns="46075" anchor="t" anchorCtr="0">
            <a:noAutofit/>
          </a:bodyPr>
          <a:lstStyle/>
          <a:p>
            <a:r>
              <a:rPr lang="en-US" sz="1600" b="0" dirty="0"/>
              <a:t>The following are the adverse consequences to 802.11 if LAA was allowed to carrier aggregate channels in an unrestricted manner while using the </a:t>
            </a:r>
            <a:r>
              <a:rPr lang="en-US" sz="1600" b="0" dirty="0" smtClean="0"/>
              <a:t>LBT </a:t>
            </a:r>
            <a:r>
              <a:rPr lang="en-US" sz="1600" b="0" dirty="0"/>
              <a:t>scheme similar to 802.11:</a:t>
            </a:r>
          </a:p>
          <a:p>
            <a:pPr marL="514350" lvl="0" indent="-285750">
              <a:buFont typeface="Arial" panose="020B0604020202020204" pitchFamily="34" charset="0"/>
              <a:buChar char="•"/>
            </a:pPr>
            <a:r>
              <a:rPr lang="en-US" sz="1600" b="0" dirty="0"/>
              <a:t>LAA multicarrier transmission of a given bandwidth can restrict 802.11 multicarrier transmissions over a much wider band. For example, if one 80 MHz LAA transmission consisting of four 20 MHz carriers is allowed in an unrestricted non-contiguous manner, it can block transmissions on two 802.11 80 MHz channels or four 802.11 40 MHz channels, even though it uses only 80 MHz of the total 160 MHz spectrum. On the contrary, as noted earlier, 802.11 multicarrier transmission on 80 MHz can block other 802.11 multicarrier transmissions only over the given 80 MHz and no more. </a:t>
            </a:r>
          </a:p>
          <a:p>
            <a:pPr marL="514350" lvl="0" indent="-285750">
              <a:buFont typeface="Arial" panose="020B0604020202020204" pitchFamily="34" charset="0"/>
              <a:buChar char="•"/>
            </a:pPr>
            <a:r>
              <a:rPr lang="en-US" sz="1600" b="0" dirty="0" smtClean="0"/>
              <a:t>LAA </a:t>
            </a:r>
            <a:r>
              <a:rPr lang="en-US" sz="1600" b="0" dirty="0"/>
              <a:t>can choose multiple primary </a:t>
            </a:r>
            <a:r>
              <a:rPr lang="en-US" sz="1600" b="0" dirty="0" smtClean="0"/>
              <a:t>802.11 channels </a:t>
            </a:r>
            <a:r>
              <a:rPr lang="en-US" sz="1600" b="0" dirty="0"/>
              <a:t>to carrier aggregate and also to use them as its own secondary channels. This will result in unfair priority sharing between Wi-Fi and LAA. </a:t>
            </a:r>
          </a:p>
          <a:p>
            <a:r>
              <a:rPr lang="en-US" sz="1600" b="0" u="sng" dirty="0"/>
              <a:t>To prevent </a:t>
            </a:r>
            <a:r>
              <a:rPr lang="en-US" sz="1600" b="0" u="sng" dirty="0" smtClean="0"/>
              <a:t>this, the following clause was put in the LAA </a:t>
            </a:r>
            <a:r>
              <a:rPr lang="en-US" sz="1600" b="0" u="sng" dirty="0"/>
              <a:t>specification “</a:t>
            </a:r>
            <a:r>
              <a:rPr lang="en-US" sz="1600" b="0" i="1" dirty="0"/>
              <a:t>the maximum frequency separation between any two carrier center frequencies on which LAA </a:t>
            </a:r>
            <a:r>
              <a:rPr lang="en-US" sz="1600" b="0" i="1" dirty="0" err="1"/>
              <a:t>SCell</a:t>
            </a:r>
            <a:r>
              <a:rPr lang="en-US" sz="1600" b="0" i="1" dirty="0"/>
              <a:t> transmissions are performed should be less than or equal to 62MHz</a:t>
            </a:r>
            <a:r>
              <a:rPr lang="en-US" sz="1600" b="0" dirty="0" smtClean="0"/>
              <a:t>”</a:t>
            </a:r>
          </a:p>
          <a:p>
            <a:r>
              <a:rPr lang="en-US" sz="1600" b="0" dirty="0" smtClean="0"/>
              <a:t>However, 3GPP RAN4 (the working group responsible for defining band configurations and performance requirements) has defined band combinations for LAA multi-carrier transmission that violate the above coexistence clause in the LAA standard. For example, it has defined inter-band carrier </a:t>
            </a:r>
            <a:r>
              <a:rPr lang="en-US" sz="1600" b="0" dirty="0"/>
              <a:t>aggregation configurations CA_2A-46A-46D, CA_4A-46A-46D, </a:t>
            </a:r>
            <a:r>
              <a:rPr lang="en-US" sz="1600" b="0" dirty="0" smtClean="0"/>
              <a:t>CA_46A-46D-66A ([3]). Band 46 is the unlicensed 5 GHz band and A,B,C,D…denote the number of contiguous carriers (as </a:t>
            </a:r>
            <a:r>
              <a:rPr lang="en-US" sz="1600" b="0" dirty="0"/>
              <a:t>defined in </a:t>
            </a:r>
            <a:r>
              <a:rPr lang="en-US" sz="1600" b="0" dirty="0" smtClean="0"/>
              <a:t>Table 5.6A-1 of [3])</a:t>
            </a:r>
            <a:endParaRPr lang="en-US" sz="1600" b="0" dirty="0"/>
          </a:p>
        </p:txBody>
      </p:sp>
      <p:graphicFrame>
        <p:nvGraphicFramePr>
          <p:cNvPr id="2" name="Table 1"/>
          <p:cNvGraphicFramePr>
            <a:graphicFrameLocks noGrp="1"/>
          </p:cNvGraphicFramePr>
          <p:nvPr>
            <p:extLst>
              <p:ext uri="{D42A27DB-BD31-4B8C-83A1-F6EECF244321}">
                <p14:modId xmlns:p14="http://schemas.microsoft.com/office/powerpoint/2010/main" val="883015992"/>
              </p:ext>
            </p:extLst>
          </p:nvPr>
        </p:nvGraphicFramePr>
        <p:xfrm>
          <a:off x="2743200" y="5242560"/>
          <a:ext cx="4724400" cy="1158240"/>
        </p:xfrm>
        <a:graphic>
          <a:graphicData uri="http://schemas.openxmlformats.org/drawingml/2006/table">
            <a:tbl>
              <a:tblPr firstRow="1" firstCol="1" lastRow="1" lastCol="1" bandRow="1" bandCol="1">
                <a:tableStyleId>{A1A19DCD-474F-49A0-BD6E-79F9A4CA8838}</a:tableStyleId>
              </a:tblPr>
              <a:tblGrid>
                <a:gridCol w="2107809"/>
                <a:gridCol w="2616591"/>
              </a:tblGrid>
              <a:tr h="304800">
                <a:tc>
                  <a:txBody>
                    <a:bodyPr/>
                    <a:lstStyle/>
                    <a:p>
                      <a:pPr marL="0" marR="0" algn="ctr" hangingPunct="0">
                        <a:spcBef>
                          <a:spcPts val="0"/>
                        </a:spcBef>
                        <a:spcAft>
                          <a:spcPts val="0"/>
                        </a:spcAft>
                      </a:pPr>
                      <a:r>
                        <a:rPr lang="en-GB" sz="1400" dirty="0">
                          <a:effectLst/>
                        </a:rPr>
                        <a:t>CA Bandwidth Class</a:t>
                      </a:r>
                      <a:endParaRPr lang="en-US" sz="1400" b="1" dirty="0">
                        <a:effectLst/>
                        <a:latin typeface="Arial"/>
                        <a:ea typeface="Times New Roman"/>
                        <a:cs typeface="Times New Roman"/>
                      </a:endParaRPr>
                    </a:p>
                  </a:txBody>
                  <a:tcPr marL="68580" marR="68580" marT="0" marB="0"/>
                </a:tc>
                <a:tc>
                  <a:txBody>
                    <a:bodyPr/>
                    <a:lstStyle/>
                    <a:p>
                      <a:pPr marL="0" marR="0" algn="ctr" hangingPunct="0">
                        <a:spcBef>
                          <a:spcPts val="0"/>
                        </a:spcBef>
                        <a:spcAft>
                          <a:spcPts val="0"/>
                        </a:spcAft>
                      </a:pPr>
                      <a:r>
                        <a:rPr lang="en-GB" sz="1400" dirty="0">
                          <a:effectLst/>
                        </a:rPr>
                        <a:t>Number of contiguous CC</a:t>
                      </a:r>
                      <a:endParaRPr lang="en-US" sz="1400" b="1" dirty="0">
                        <a:effectLst/>
                        <a:latin typeface="Arial"/>
                        <a:ea typeface="Times New Roman"/>
                        <a:cs typeface="Times New Roman"/>
                      </a:endParaRPr>
                    </a:p>
                  </a:txBody>
                  <a:tcPr marL="68580" marR="68580" marT="0" marB="0"/>
                </a:tc>
              </a:tr>
              <a:tr h="171450">
                <a:tc>
                  <a:txBody>
                    <a:bodyPr/>
                    <a:lstStyle/>
                    <a:p>
                      <a:pPr marL="0" marR="0" algn="ctr" hangingPunct="0">
                        <a:spcBef>
                          <a:spcPts val="0"/>
                        </a:spcBef>
                        <a:spcAft>
                          <a:spcPts val="0"/>
                        </a:spcAft>
                      </a:pPr>
                      <a:r>
                        <a:rPr lang="en-GB" sz="1400">
                          <a:effectLst/>
                        </a:rPr>
                        <a:t>A</a:t>
                      </a:r>
                      <a:endParaRPr lang="en-US" sz="1400">
                        <a:effectLst/>
                        <a:latin typeface="Arial"/>
                        <a:ea typeface="Times New Roman"/>
                        <a:cs typeface="Times New Roman"/>
                      </a:endParaRPr>
                    </a:p>
                  </a:txBody>
                  <a:tcPr marL="68580" marR="68580" marT="0" marB="0"/>
                </a:tc>
                <a:tc>
                  <a:txBody>
                    <a:bodyPr/>
                    <a:lstStyle/>
                    <a:p>
                      <a:pPr marL="0" marR="0" algn="ctr" hangingPunct="0">
                        <a:spcBef>
                          <a:spcPts val="0"/>
                        </a:spcBef>
                        <a:spcAft>
                          <a:spcPts val="0"/>
                        </a:spcAft>
                      </a:pPr>
                      <a:r>
                        <a:rPr lang="en-GB" sz="1400">
                          <a:effectLst/>
                        </a:rPr>
                        <a:t>1</a:t>
                      </a:r>
                      <a:endParaRPr lang="en-US" sz="1400">
                        <a:effectLst/>
                        <a:latin typeface="Arial"/>
                        <a:ea typeface="Times New Roman"/>
                        <a:cs typeface="Times New Roman"/>
                      </a:endParaRPr>
                    </a:p>
                  </a:txBody>
                  <a:tcPr marL="68580" marR="68580" marT="0" marB="0"/>
                </a:tc>
              </a:tr>
              <a:tr h="171450">
                <a:tc>
                  <a:txBody>
                    <a:bodyPr/>
                    <a:lstStyle/>
                    <a:p>
                      <a:pPr marL="0" marR="0" algn="ctr" hangingPunct="0">
                        <a:spcBef>
                          <a:spcPts val="0"/>
                        </a:spcBef>
                        <a:spcAft>
                          <a:spcPts val="0"/>
                        </a:spcAft>
                      </a:pPr>
                      <a:r>
                        <a:rPr lang="en-GB" sz="1400">
                          <a:effectLst/>
                        </a:rPr>
                        <a:t>B</a:t>
                      </a:r>
                      <a:endParaRPr lang="en-US" sz="1400">
                        <a:effectLst/>
                        <a:latin typeface="Arial"/>
                        <a:ea typeface="Times New Roman"/>
                        <a:cs typeface="Times New Roman"/>
                      </a:endParaRPr>
                    </a:p>
                  </a:txBody>
                  <a:tcPr marL="68580" marR="68580" marT="0" marB="0"/>
                </a:tc>
                <a:tc>
                  <a:txBody>
                    <a:bodyPr/>
                    <a:lstStyle/>
                    <a:p>
                      <a:pPr marL="0" marR="0" algn="ctr" hangingPunct="0">
                        <a:spcBef>
                          <a:spcPts val="0"/>
                        </a:spcBef>
                        <a:spcAft>
                          <a:spcPts val="0"/>
                        </a:spcAft>
                      </a:pPr>
                      <a:r>
                        <a:rPr lang="en-GB" sz="1400">
                          <a:effectLst/>
                        </a:rPr>
                        <a:t>2</a:t>
                      </a:r>
                      <a:endParaRPr lang="en-US" sz="1400">
                        <a:effectLst/>
                        <a:latin typeface="Arial"/>
                        <a:ea typeface="Times New Roman"/>
                        <a:cs typeface="Times New Roman"/>
                      </a:endParaRPr>
                    </a:p>
                  </a:txBody>
                  <a:tcPr marL="68580" marR="68580" marT="0" marB="0"/>
                </a:tc>
              </a:tr>
              <a:tr h="171450">
                <a:tc>
                  <a:txBody>
                    <a:bodyPr/>
                    <a:lstStyle/>
                    <a:p>
                      <a:pPr marL="0" marR="0" algn="ctr" hangingPunct="0">
                        <a:spcBef>
                          <a:spcPts val="0"/>
                        </a:spcBef>
                        <a:spcAft>
                          <a:spcPts val="0"/>
                        </a:spcAft>
                      </a:pPr>
                      <a:r>
                        <a:rPr lang="en-GB" sz="1400">
                          <a:effectLst/>
                        </a:rPr>
                        <a:t>C</a:t>
                      </a:r>
                      <a:endParaRPr lang="en-US" sz="1400">
                        <a:effectLst/>
                        <a:latin typeface="Arial"/>
                        <a:ea typeface="Times New Roman"/>
                        <a:cs typeface="Times New Roman"/>
                      </a:endParaRPr>
                    </a:p>
                  </a:txBody>
                  <a:tcPr marL="68580" marR="68580" marT="0" marB="0"/>
                </a:tc>
                <a:tc>
                  <a:txBody>
                    <a:bodyPr/>
                    <a:lstStyle/>
                    <a:p>
                      <a:pPr marL="0" marR="0" algn="ctr" hangingPunct="0">
                        <a:spcBef>
                          <a:spcPts val="0"/>
                        </a:spcBef>
                        <a:spcAft>
                          <a:spcPts val="0"/>
                        </a:spcAft>
                      </a:pPr>
                      <a:r>
                        <a:rPr lang="en-GB" sz="1400">
                          <a:effectLst/>
                        </a:rPr>
                        <a:t>2</a:t>
                      </a:r>
                      <a:endParaRPr lang="en-US" sz="1400">
                        <a:effectLst/>
                        <a:latin typeface="Arial"/>
                        <a:ea typeface="Times New Roman"/>
                        <a:cs typeface="Times New Roman"/>
                      </a:endParaRPr>
                    </a:p>
                  </a:txBody>
                  <a:tcPr marL="68580" marR="68580" marT="0" marB="0"/>
                </a:tc>
              </a:tr>
              <a:tr h="171450">
                <a:tc>
                  <a:txBody>
                    <a:bodyPr/>
                    <a:lstStyle/>
                    <a:p>
                      <a:pPr marL="0" marR="0" algn="ctr" hangingPunct="0">
                        <a:spcBef>
                          <a:spcPts val="0"/>
                        </a:spcBef>
                        <a:spcAft>
                          <a:spcPts val="0"/>
                        </a:spcAft>
                      </a:pPr>
                      <a:r>
                        <a:rPr lang="en-GB" sz="1400">
                          <a:effectLst/>
                        </a:rPr>
                        <a:t>D</a:t>
                      </a:r>
                      <a:endParaRPr lang="en-US" sz="1400">
                        <a:effectLst/>
                        <a:latin typeface="Arial"/>
                        <a:ea typeface="Times New Roman"/>
                        <a:cs typeface="Times New Roman"/>
                      </a:endParaRPr>
                    </a:p>
                  </a:txBody>
                  <a:tcPr marL="68580" marR="68580" marT="0" marB="0"/>
                </a:tc>
                <a:tc>
                  <a:txBody>
                    <a:bodyPr/>
                    <a:lstStyle/>
                    <a:p>
                      <a:pPr marL="0" marR="0" algn="ctr" hangingPunct="0">
                        <a:spcBef>
                          <a:spcPts val="0"/>
                        </a:spcBef>
                        <a:spcAft>
                          <a:spcPts val="0"/>
                        </a:spcAft>
                      </a:pPr>
                      <a:r>
                        <a:rPr lang="en-GB" sz="1400" dirty="0">
                          <a:effectLst/>
                        </a:rPr>
                        <a:t>3</a:t>
                      </a:r>
                      <a:endParaRPr lang="en-US" sz="1400" dirty="0">
                        <a:effectLst/>
                        <a:latin typeface="Arial"/>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1838289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4780</TotalTime>
  <Words>2107</Words>
  <Application>Microsoft Office PowerPoint</Application>
  <PresentationFormat>Custom</PresentationFormat>
  <Paragraphs>176</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3GPP RAN1, RAN2 and RAN4 status on NR-Unlicensed and LAA</vt:lpstr>
      <vt:lpstr>Abstract</vt:lpstr>
      <vt:lpstr>Outline</vt:lpstr>
      <vt:lpstr>RAN1: NR-Unlicensed: No-LBT or 25us LBT for transmission of control messages (1)</vt:lpstr>
      <vt:lpstr>RAN1: NR-Unlicensed: No-LBT or 25us LBT for transmission of control messages (2)</vt:lpstr>
      <vt:lpstr>RAN1: NR-U simulation configuration for outdoor sub-7GHz  (1)</vt:lpstr>
      <vt:lpstr>RAN1: Adoption of 802.11a preamble (1)</vt:lpstr>
      <vt:lpstr>RAN4: Invalid band combinations defined for LAA in 5GHz (1)</vt:lpstr>
      <vt:lpstr>RAN4: Invalid band combinations defined for LAA in 5GHz (2)</vt:lpstr>
      <vt:lpstr>RAN4: Invalid band combinations defined for LAA in 5GHz(3)</vt:lpstr>
      <vt:lpstr>RAN2: Start of NR-U standardization (1)</vt:lpstr>
      <vt:lpstr>Next Steps (1)</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RAN1 status on LAA and NR-Unlicensed</dc:title>
  <dc:creator>Shubhodeep Adhikari</dc:creator>
  <cp:lastModifiedBy>BLR</cp:lastModifiedBy>
  <cp:revision>143</cp:revision>
  <dcterms:modified xsi:type="dcterms:W3CDTF">2018-09-12T16:52:08Z</dcterms:modified>
</cp:coreProperties>
</file>