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84" r:id="rId4"/>
    <p:sldId id="282" r:id="rId5"/>
    <p:sldId id="283" r:id="rId6"/>
    <p:sldId id="285" r:id="rId7"/>
    <p:sldId id="277" r:id="rId8"/>
    <p:sldId id="267" r:id="rId9"/>
    <p:sldId id="278" r:id="rId10"/>
    <p:sldId id="279" r:id="rId11"/>
    <p:sldId id="280" r:id="rId12"/>
    <p:sldId id="281"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3" d="100"/>
          <a:sy n="73" d="100"/>
        </p:scale>
        <p:origin x="78" y="71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8" d="100"/>
          <a:sy n="58" d="100"/>
        </p:scale>
        <p:origin x="279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24300" y="0"/>
            <a:ext cx="2355850" cy="307975"/>
          </a:xfrm>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xfrm>
            <a:off x="4229101" y="8985251"/>
            <a:ext cx="2051050" cy="150812"/>
          </a:xfrm>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802.11-18/1641r0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1/private/Draft_Standards/11ba/Draft%20P802.11ba%20D0.4.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ieee802.org/11/private/Draft_Standards/11md/Draft%20P802.11REVmd_D1.5.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WUR (802.11ba) Nomenclature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2018-09-12</a:t>
            </a:r>
          </a:p>
        </p:txBody>
      </p:sp>
      <p:sp>
        <p:nvSpPr>
          <p:cNvPr id="6" name="Date Placeholder 3"/>
          <p:cNvSpPr>
            <a:spLocks noGrp="1"/>
          </p:cNvSpPr>
          <p:nvPr>
            <p:ph type="dt" idx="10"/>
          </p:nvPr>
        </p:nvSpPr>
        <p:spPr/>
        <p:txBody>
          <a:bodyPr/>
          <a:lstStyle/>
          <a:p>
            <a:r>
              <a:rPr lang="en-US" dirty="0"/>
              <a:t>September 2018</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19589338"/>
              </p:ext>
            </p:extLst>
          </p:nvPr>
        </p:nvGraphicFramePr>
        <p:xfrm>
          <a:off x="993775" y="2411413"/>
          <a:ext cx="10018713" cy="2438400"/>
        </p:xfrm>
        <a:graphic>
          <a:graphicData uri="http://schemas.openxmlformats.org/presentationml/2006/ole">
            <mc:AlternateContent xmlns:mc="http://schemas.openxmlformats.org/markup-compatibility/2006">
              <mc:Choice xmlns:v="urn:schemas-microsoft-com:vml" Requires="v">
                <p:oleObj spid="_x0000_s3158"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3775" y="2411413"/>
                        <a:ext cx="10018713" cy="24384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US" dirty="0"/>
              <a:t>Current TGmd Definitions [2] 2/3</a:t>
            </a:r>
          </a:p>
        </p:txBody>
      </p:sp>
      <p:sp>
        <p:nvSpPr>
          <p:cNvPr id="3" name="Content Placeholder 2"/>
          <p:cNvSpPr>
            <a:spLocks noGrp="1"/>
          </p:cNvSpPr>
          <p:nvPr>
            <p:ph idx="1"/>
          </p:nvPr>
        </p:nvSpPr>
        <p:spPr>
          <a:xfrm>
            <a:off x="502841" y="1143000"/>
            <a:ext cx="11285801" cy="5329238"/>
          </a:xfrm>
        </p:spPr>
        <p:txBody>
          <a:bodyPr/>
          <a:lstStyle/>
          <a:p>
            <a:r>
              <a:rPr lang="en-US" dirty="0"/>
              <a:t>deep sleep mode: </a:t>
            </a:r>
            <a:r>
              <a:rPr lang="en-US" b="0" dirty="0"/>
              <a:t>A mesh power management mode with respect to a neighbor peer mesh STA in which a mesh station (STA) alternates between awake and doze states and is not expected to receive beacons from this neighbor peer mesh STA.</a:t>
            </a:r>
          </a:p>
          <a:p>
            <a:r>
              <a:rPr lang="en-US" dirty="0"/>
              <a:t>high-throughput (HT) station (STA) 2G4: </a:t>
            </a:r>
            <a:r>
              <a:rPr lang="en-US" b="0" dirty="0"/>
              <a:t>An HT STA that is also a STA 2G4.</a:t>
            </a:r>
          </a:p>
          <a:p>
            <a:r>
              <a:rPr lang="en-US" dirty="0"/>
              <a:t>high-throughput (HT) station (STA) 5G: </a:t>
            </a:r>
            <a:r>
              <a:rPr lang="en-US" b="0" dirty="0"/>
              <a:t>An HT STA that is also a STA 5G.</a:t>
            </a:r>
          </a:p>
          <a:p>
            <a:r>
              <a:rPr lang="en-US" dirty="0"/>
              <a:t>IEEE 802.11 station (STA): </a:t>
            </a:r>
            <a:r>
              <a:rPr lang="en-US" b="0" dirty="0"/>
              <a:t>Any station that is compliant with IEEE Std 802.11. Any reference to the term station (STA) in this standard that is not qualified by the term </a:t>
            </a:r>
            <a:r>
              <a:rPr lang="en-US" b="0" i="1" dirty="0"/>
              <a:t>IEEE 802.11 </a:t>
            </a:r>
            <a:r>
              <a:rPr lang="en-US" b="0" dirty="0"/>
              <a:t>implicitly refers to an IEEE 802.11 station.</a:t>
            </a:r>
          </a:p>
          <a:p>
            <a:r>
              <a:rPr lang="en-US" dirty="0"/>
              <a:t>power save (PS) mode: </a:t>
            </a:r>
            <a:r>
              <a:rPr lang="en-US" b="0" dirty="0"/>
              <a:t>A power management mode in which a nonmesh station (STA) alternates between awake and doze states.</a:t>
            </a:r>
          </a:p>
          <a:p>
            <a:r>
              <a:rPr lang="en-US" dirty="0"/>
              <a:t>power save (PS) station (STA): </a:t>
            </a:r>
            <a:r>
              <a:rPr lang="en-US" b="0" dirty="0"/>
              <a:t>A station that is in power save mode.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606094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US" dirty="0"/>
              <a:t>Current TGmd Definitions [2] 3/3</a:t>
            </a:r>
          </a:p>
        </p:txBody>
      </p:sp>
      <p:sp>
        <p:nvSpPr>
          <p:cNvPr id="3" name="Content Placeholder 2"/>
          <p:cNvSpPr>
            <a:spLocks noGrp="1"/>
          </p:cNvSpPr>
          <p:nvPr>
            <p:ph idx="1"/>
          </p:nvPr>
        </p:nvSpPr>
        <p:spPr>
          <a:xfrm>
            <a:off x="502841" y="1143000"/>
            <a:ext cx="11285801" cy="5329238"/>
          </a:xfrm>
        </p:spPr>
        <p:txBody>
          <a:bodyPr/>
          <a:lstStyle/>
          <a:p>
            <a:r>
              <a:rPr lang="en-US" dirty="0"/>
              <a:t>station (STA) 2G4: </a:t>
            </a:r>
            <a:r>
              <a:rPr lang="en-US" b="0" dirty="0"/>
              <a:t>A STA that is operating on a channel that belongs to any operating class that has a value of 25 or 40 for the entry in the “Channel spacing” column and that has a value of 2.407 or 2.414 for the entry in the “Channel starting frequency” column of any of the tables found in E.1 (Country information and operating classes).</a:t>
            </a:r>
          </a:p>
          <a:p>
            <a:r>
              <a:rPr lang="en-US" dirty="0"/>
              <a:t>station (STA) 5G: </a:t>
            </a:r>
            <a:r>
              <a:rPr lang="en-US" b="0" dirty="0"/>
              <a:t>A STA that is operating on a channel that belongs to any operating class that has a value of 20 or 40 for the entry in the “Channel spacing” column and that has a value of 5 for the entry in the “Channel starting frequency” column of any of the tables found in E.1 (Country information and operating classes).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3759147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US" dirty="0"/>
              <a:t>Current TGmd Definitions, recently added [2] </a:t>
            </a:r>
          </a:p>
        </p:txBody>
      </p:sp>
      <p:sp>
        <p:nvSpPr>
          <p:cNvPr id="3" name="Content Placeholder 2"/>
          <p:cNvSpPr>
            <a:spLocks noGrp="1"/>
          </p:cNvSpPr>
          <p:nvPr>
            <p:ph idx="1"/>
          </p:nvPr>
        </p:nvSpPr>
        <p:spPr>
          <a:xfrm>
            <a:off x="502841" y="1143000"/>
            <a:ext cx="11285801" cy="5329238"/>
          </a:xfrm>
        </p:spPr>
        <p:txBody>
          <a:bodyPr/>
          <a:lstStyle/>
          <a:p>
            <a:r>
              <a:rPr lang="en-US" dirty="0"/>
              <a:t>(11ah)target wake time (TWT): </a:t>
            </a:r>
            <a:r>
              <a:rPr lang="en-US" b="0" dirty="0"/>
              <a:t>A specific time or set of times for individual stations (STAs) to wake in order to exchange frames with other STAs.</a:t>
            </a:r>
          </a:p>
          <a:p>
            <a:r>
              <a:rPr lang="en-US" dirty="0"/>
              <a:t>(11ah)target wake time (TWT) responder: </a:t>
            </a:r>
            <a:r>
              <a:rPr lang="en-US" b="0" dirty="0"/>
              <a:t>A station (STA) that has accepted a TWT agreement that was requested by another STA and that assigns TWT service period (SP) start times to the requesting STA.</a:t>
            </a:r>
          </a:p>
          <a:p>
            <a:r>
              <a:rPr lang="en-US" dirty="0"/>
              <a:t>(11ah)target wake time (TWT) service period (SP): </a:t>
            </a:r>
            <a:r>
              <a:rPr lang="en-US" b="0" dirty="0"/>
              <a:t>A period of time during which a TWT station (STA) is awake to transmit and/or receive frames.</a:t>
            </a:r>
          </a:p>
          <a:p>
            <a:r>
              <a:rPr lang="en-US" dirty="0"/>
              <a:t>(11ah)target wake time (TWT) service period (SP) start time: </a:t>
            </a:r>
            <a:r>
              <a:rPr lang="en-US" b="0" dirty="0"/>
              <a:t>The value of the timing synchronization function (TSF) at the beginning of a TWT SP.</a:t>
            </a:r>
          </a:p>
          <a:p>
            <a:r>
              <a:rPr lang="en-US" dirty="0"/>
              <a:t>(11ah)target wake time (TWT) requester: </a:t>
            </a:r>
            <a:r>
              <a:rPr lang="en-US" b="0" dirty="0"/>
              <a:t>A station (STA) that has had a requested TWT agreement accepted by another STA and that receives TWT service period (SP) start times from that STA.</a:t>
            </a:r>
            <a:endParaRPr lang="en-US" sz="1800" b="0" i="1"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108061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a:hlinkClick r:id="rId3"/>
              </a:rPr>
              <a:t>IEEE P802.11ba™/D0.4</a:t>
            </a:r>
            <a:r>
              <a:rPr lang="en-US" b="0" dirty="0"/>
              <a:t>; Draft STANDARD for Information Technology; Telecommunications and information exchange between systems; Local and metropolitan area networks; Specific requirements; Part 11: Wireless LAN Medium Access Control (MAC) and Physical Layer (PHY) specifications; Amendment 9: Wake-Up Radio Operation; August 2018</a:t>
            </a:r>
          </a:p>
          <a:p>
            <a:pPr marL="457200" indent="-457200">
              <a:buFont typeface="+mj-lt"/>
              <a:buAutoNum type="arabicPeriod"/>
            </a:pPr>
            <a:r>
              <a:rPr lang="en-GB" dirty="0">
                <a:hlinkClick r:id="rId4"/>
              </a:rPr>
              <a:t>IEEE P802.11REVmd_D1.5.pdf</a:t>
            </a:r>
            <a:r>
              <a:rPr lang="en-GB" dirty="0"/>
              <a:t>; </a:t>
            </a:r>
            <a:r>
              <a:rPr lang="en-GB" b="0" dirty="0"/>
              <a:t>Draft Standard for Information technology; Telecommunications and information exchange between systems; Local and metropolitan area networks; Specific requirements; Part 11: Wireless LAN Medium Access Control (MAC) and Physical Layer (PHY) Specifications; September 2018</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524000"/>
            <a:ext cx="10475383" cy="411321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contribution provide a discussion on the nomenclature currently used in the TGba draft amendment (IEEE P802.11ba/D0.4).   The intent of this document is to kick off discussion in the ARC SC and comment from the TGba so that agreement can be reached on the nomenclature.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2BBFD-0DFB-4AB2-BE8C-C44AEF83BFAE}"/>
              </a:ext>
            </a:extLst>
          </p:cNvPr>
          <p:cNvSpPr>
            <a:spLocks noGrp="1"/>
          </p:cNvSpPr>
          <p:nvPr>
            <p:ph type="title"/>
          </p:nvPr>
        </p:nvSpPr>
        <p:spPr/>
        <p:txBody>
          <a:bodyPr/>
          <a:lstStyle/>
          <a:p>
            <a:r>
              <a:rPr lang="en-US" dirty="0"/>
              <a:t>Why Propose “new” Nomenclature</a:t>
            </a:r>
          </a:p>
        </p:txBody>
      </p:sp>
      <p:sp>
        <p:nvSpPr>
          <p:cNvPr id="3" name="Content Placeholder 2">
            <a:extLst>
              <a:ext uri="{FF2B5EF4-FFF2-40B4-BE49-F238E27FC236}">
                <a16:creationId xmlns:a16="http://schemas.microsoft.com/office/drawing/2014/main" id="{FBDD0A8A-6C45-40F8-AACD-6239EF915B6D}"/>
              </a:ext>
            </a:extLst>
          </p:cNvPr>
          <p:cNvSpPr>
            <a:spLocks noGrp="1"/>
          </p:cNvSpPr>
          <p:nvPr>
            <p:ph idx="1"/>
          </p:nvPr>
        </p:nvSpPr>
        <p:spPr>
          <a:xfrm>
            <a:off x="914401" y="1600200"/>
            <a:ext cx="10361084" cy="4724400"/>
          </a:xfrm>
        </p:spPr>
        <p:txBody>
          <a:bodyPr/>
          <a:lstStyle/>
          <a:p>
            <a:pPr marL="457200" indent="-457200">
              <a:buFont typeface="+mj-lt"/>
              <a:buAutoNum type="arabicPeriod"/>
            </a:pPr>
            <a:r>
              <a:rPr lang="en-US" dirty="0"/>
              <a:t>The current nomenclature used by TGba does not follow current 802.11 norms and may cause confusion and create specification problems.</a:t>
            </a:r>
          </a:p>
          <a:p>
            <a:pPr marL="457200" indent="-457200">
              <a:buFont typeface="+mj-lt"/>
              <a:buAutoNum type="arabicPeriod"/>
            </a:pPr>
            <a:r>
              <a:rPr lang="en-US" dirty="0"/>
              <a:t>Redefining a non-AP STA to be a PCR and a WURx is a new definition of an existing term.  The meaning of a non-AP STA is clear and well understood and should not be redefined. </a:t>
            </a:r>
          </a:p>
          <a:p>
            <a:pPr marL="457200" indent="-457200">
              <a:buFont typeface="+mj-lt"/>
              <a:buAutoNum type="arabicPeriod"/>
            </a:pPr>
            <a:r>
              <a:rPr lang="en-US" dirty="0"/>
              <a:t>There is no need to introduce the concept of a PCR (primary connectivity radio) as this radio is a STA, or more precisely a non-AP STA.</a:t>
            </a:r>
          </a:p>
          <a:p>
            <a:pPr marL="457200" indent="-457200">
              <a:buFont typeface="+mj-lt"/>
              <a:buAutoNum type="arabicPeriod"/>
            </a:pPr>
            <a:r>
              <a:rPr lang="en-US" dirty="0"/>
              <a:t>There are potentially multiple types of devices that can transmit WUR frames or can negotiate WUR setup, currently only a WUR AP is defined as a device that can transmit WUR frames and communicate with a “WUR non-AP STA” to establish WUR PM.   Does the amendment want to be so restrictive?</a:t>
            </a:r>
          </a:p>
        </p:txBody>
      </p:sp>
      <p:sp>
        <p:nvSpPr>
          <p:cNvPr id="4" name="Slide Number Placeholder 3">
            <a:extLst>
              <a:ext uri="{FF2B5EF4-FFF2-40B4-BE49-F238E27FC236}">
                <a16:creationId xmlns:a16="http://schemas.microsoft.com/office/drawing/2014/main" id="{C58A1F32-C644-4E63-BD1B-F2E4758523E5}"/>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1CF5802-FE80-425D-86F8-D6814DBB7D9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AFFB653-0D00-4C17-93E2-DEC562C54C4C}"/>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32031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52564-7048-4430-B846-E15407674A3A}"/>
              </a:ext>
            </a:extLst>
          </p:cNvPr>
          <p:cNvSpPr>
            <a:spLocks noGrp="1"/>
          </p:cNvSpPr>
          <p:nvPr>
            <p:ph type="title"/>
          </p:nvPr>
        </p:nvSpPr>
        <p:spPr/>
        <p:txBody>
          <a:bodyPr/>
          <a:lstStyle/>
          <a:p>
            <a:r>
              <a:rPr lang="en-US" dirty="0"/>
              <a:t>Proposed Nomenclature for the “STA”</a:t>
            </a:r>
          </a:p>
        </p:txBody>
      </p:sp>
      <p:sp>
        <p:nvSpPr>
          <p:cNvPr id="3" name="Content Placeholder 2">
            <a:extLst>
              <a:ext uri="{FF2B5EF4-FFF2-40B4-BE49-F238E27FC236}">
                <a16:creationId xmlns:a16="http://schemas.microsoft.com/office/drawing/2014/main" id="{68BBFA37-6791-49C1-AF93-C32EB0F49C46}"/>
              </a:ext>
            </a:extLst>
          </p:cNvPr>
          <p:cNvSpPr>
            <a:spLocks noGrp="1"/>
          </p:cNvSpPr>
          <p:nvPr>
            <p:ph idx="1"/>
          </p:nvPr>
        </p:nvSpPr>
        <p:spPr/>
        <p:txBody>
          <a:bodyPr/>
          <a:lstStyle/>
          <a:p>
            <a:r>
              <a:rPr lang="en-US" dirty="0"/>
              <a:t>The “WUR non-AP STA” is currently used in the draft amendment, “</a:t>
            </a:r>
            <a:r>
              <a:rPr lang="en-US" b="0" dirty="0"/>
              <a:t>A WUR non-AP STA includes a PCR component and a WURx, which has the capability to receive WUR PPDU.” [1], </a:t>
            </a:r>
            <a:r>
              <a:rPr lang="en-US" dirty="0"/>
              <a:t>to describe a device containing a STA and a WURx.  This is confusing hence it is proposed use the following:  exclusively:</a:t>
            </a:r>
          </a:p>
          <a:p>
            <a:r>
              <a:rPr lang="en-US" dirty="0"/>
              <a:t>1.	WUR device - </a:t>
            </a:r>
            <a:r>
              <a:rPr lang="en-US" b="0" dirty="0"/>
              <a:t>comprising one or more non-AP STA(s) and a WURx (assuming that that there is only one WURx per device)</a:t>
            </a:r>
          </a:p>
          <a:p>
            <a:r>
              <a:rPr lang="en-US" dirty="0"/>
              <a:t>2.	non-AP STA (currently the PCR in the draft) – this term should not change its definition or what it refers to in the current specification.  </a:t>
            </a:r>
          </a:p>
          <a:p>
            <a:r>
              <a:rPr lang="en-US" dirty="0"/>
              <a:t>3.	WURx – As it is currently defined in the draft (see following slides)</a:t>
            </a:r>
          </a:p>
        </p:txBody>
      </p:sp>
      <p:sp>
        <p:nvSpPr>
          <p:cNvPr id="4" name="Slide Number Placeholder 3">
            <a:extLst>
              <a:ext uri="{FF2B5EF4-FFF2-40B4-BE49-F238E27FC236}">
                <a16:creationId xmlns:a16="http://schemas.microsoft.com/office/drawing/2014/main" id="{835A61AB-3915-48EE-AD53-1FB8CB21E580}"/>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9428DBB-AF2E-4616-8CE4-A2C53DFB8E1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AD61033-5754-4AFC-B5E8-B3BBA2849401}"/>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887315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52564-7048-4430-B846-E15407674A3A}"/>
              </a:ext>
            </a:extLst>
          </p:cNvPr>
          <p:cNvSpPr>
            <a:spLocks noGrp="1"/>
          </p:cNvSpPr>
          <p:nvPr>
            <p:ph type="title"/>
          </p:nvPr>
        </p:nvSpPr>
        <p:spPr/>
        <p:txBody>
          <a:bodyPr/>
          <a:lstStyle/>
          <a:p>
            <a:r>
              <a:rPr lang="en-US" dirty="0"/>
              <a:t>Proposed Nomenclature “AP”</a:t>
            </a:r>
          </a:p>
        </p:txBody>
      </p:sp>
      <p:sp>
        <p:nvSpPr>
          <p:cNvPr id="3" name="Content Placeholder 2">
            <a:extLst>
              <a:ext uri="{FF2B5EF4-FFF2-40B4-BE49-F238E27FC236}">
                <a16:creationId xmlns:a16="http://schemas.microsoft.com/office/drawing/2014/main" id="{68BBFA37-6791-49C1-AF93-C32EB0F49C46}"/>
              </a:ext>
            </a:extLst>
          </p:cNvPr>
          <p:cNvSpPr>
            <a:spLocks noGrp="1"/>
          </p:cNvSpPr>
          <p:nvPr>
            <p:ph idx="1"/>
          </p:nvPr>
        </p:nvSpPr>
        <p:spPr/>
        <p:txBody>
          <a:bodyPr/>
          <a:lstStyle/>
          <a:p>
            <a:r>
              <a:rPr lang="en-US" dirty="0"/>
              <a:t>1.	WUR AP – an AP that is capable of negotiating a WUR configuration with a WUR device via the device’s non-AP STA.</a:t>
            </a:r>
          </a:p>
          <a:p>
            <a:r>
              <a:rPr lang="en-US" dirty="0"/>
              <a:t>2.	WUR Capable AP – which is a WRU AP that is also capable of transmitting WUR frames to the WURx.</a:t>
            </a:r>
          </a:p>
          <a:p>
            <a:r>
              <a:rPr lang="en-US" dirty="0"/>
              <a:t>3.	WUR Transmitter – a device capable of transmitting WUR frames this device must be capable of being controlled by a WUR AP, WUR Capable AP, or some WUR entity in the ESS that is aware of the WUR configuration/capabilities of the WUR device and when that device should be/can be woken up. </a:t>
            </a:r>
          </a:p>
        </p:txBody>
      </p:sp>
      <p:sp>
        <p:nvSpPr>
          <p:cNvPr id="4" name="Slide Number Placeholder 3">
            <a:extLst>
              <a:ext uri="{FF2B5EF4-FFF2-40B4-BE49-F238E27FC236}">
                <a16:creationId xmlns:a16="http://schemas.microsoft.com/office/drawing/2014/main" id="{835A61AB-3915-48EE-AD53-1FB8CB21E580}"/>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9428DBB-AF2E-4616-8CE4-A2C53DFB8E1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AD61033-5754-4AFC-B5E8-B3BBA2849401}"/>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423717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D022C-7E8A-4C91-8F86-380E94C971E1}"/>
              </a:ext>
            </a:extLst>
          </p:cNvPr>
          <p:cNvSpPr>
            <a:spLocks noGrp="1"/>
          </p:cNvSpPr>
          <p:nvPr>
            <p:ph type="title"/>
          </p:nvPr>
        </p:nvSpPr>
        <p:spPr>
          <a:xfrm>
            <a:off x="966228" y="2362200"/>
            <a:ext cx="10363200" cy="1362075"/>
          </a:xfrm>
        </p:spPr>
        <p:txBody>
          <a:bodyPr/>
          <a:lstStyle/>
          <a:p>
            <a:r>
              <a:rPr lang="en-US" dirty="0"/>
              <a:t>Existing Definitions of Interest</a:t>
            </a:r>
          </a:p>
        </p:txBody>
      </p:sp>
      <p:sp>
        <p:nvSpPr>
          <p:cNvPr id="6" name="Date Placeholder 5">
            <a:extLst>
              <a:ext uri="{FF2B5EF4-FFF2-40B4-BE49-F238E27FC236}">
                <a16:creationId xmlns:a16="http://schemas.microsoft.com/office/drawing/2014/main" id="{ED7E0509-7DD8-4940-8E48-79338C11CE03}"/>
              </a:ext>
            </a:extLst>
          </p:cNvPr>
          <p:cNvSpPr>
            <a:spLocks noGrp="1"/>
          </p:cNvSpPr>
          <p:nvPr>
            <p:ph type="dt" idx="10"/>
          </p:nvPr>
        </p:nvSpPr>
        <p:spPr/>
        <p:txBody>
          <a:bodyPr/>
          <a:lstStyle/>
          <a:p>
            <a:r>
              <a:rPr lang="en-US" dirty="0"/>
              <a:t>September 2018</a:t>
            </a:r>
            <a:endParaRPr lang="en-GB" dirty="0"/>
          </a:p>
        </p:txBody>
      </p:sp>
      <p:sp>
        <p:nvSpPr>
          <p:cNvPr id="5" name="Footer Placeholder 4">
            <a:extLst>
              <a:ext uri="{FF2B5EF4-FFF2-40B4-BE49-F238E27FC236}">
                <a16:creationId xmlns:a16="http://schemas.microsoft.com/office/drawing/2014/main" id="{C6E4986D-B1FF-484B-BBD6-10B0275F7BB9}"/>
              </a:ext>
            </a:extLst>
          </p:cNvPr>
          <p:cNvSpPr>
            <a:spLocks noGrp="1"/>
          </p:cNvSpPr>
          <p:nvPr>
            <p:ph type="ftr" idx="11"/>
          </p:nvPr>
        </p:nvSpPr>
        <p:spPr/>
        <p:txBody>
          <a:bodyPr/>
          <a:lstStyle/>
          <a:p>
            <a:r>
              <a:rPr lang="en-GB" dirty="0"/>
              <a:t>Joseph LEVY (InterDigital)</a:t>
            </a:r>
          </a:p>
        </p:txBody>
      </p:sp>
      <p:sp>
        <p:nvSpPr>
          <p:cNvPr id="4" name="Slide Number Placeholder 3">
            <a:extLst>
              <a:ext uri="{FF2B5EF4-FFF2-40B4-BE49-F238E27FC236}">
                <a16:creationId xmlns:a16="http://schemas.microsoft.com/office/drawing/2014/main" id="{BFD3255B-9709-45B9-9379-C59D0FACC969}"/>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964231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US" dirty="0"/>
              <a:t>Current TGba Definitions [1] 1/2</a:t>
            </a:r>
          </a:p>
        </p:txBody>
      </p:sp>
      <p:sp>
        <p:nvSpPr>
          <p:cNvPr id="3" name="Content Placeholder 2"/>
          <p:cNvSpPr>
            <a:spLocks noGrp="1"/>
          </p:cNvSpPr>
          <p:nvPr>
            <p:ph idx="1"/>
          </p:nvPr>
        </p:nvSpPr>
        <p:spPr>
          <a:xfrm>
            <a:off x="502841" y="1222376"/>
            <a:ext cx="11285801" cy="5329238"/>
          </a:xfrm>
        </p:spPr>
        <p:txBody>
          <a:bodyPr/>
          <a:lstStyle/>
          <a:p>
            <a:r>
              <a:rPr lang="en-US" dirty="0"/>
              <a:t>primary connectivity radio (PCR): </a:t>
            </a:r>
            <a:r>
              <a:rPr lang="en-US" b="0" dirty="0"/>
              <a:t>A radio with the capability to transmit and receive 20 MHz non-HT PPDU.</a:t>
            </a:r>
          </a:p>
          <a:p>
            <a:r>
              <a:rPr lang="en-US" dirty="0"/>
              <a:t>wake-up radio (WUR): </a:t>
            </a:r>
            <a:r>
              <a:rPr lang="en-US" b="0" dirty="0"/>
              <a:t>A companion radio to a primary connectivity radio with the capability to transmit or receive WUR PPDU.</a:t>
            </a:r>
          </a:p>
          <a:p>
            <a:r>
              <a:rPr lang="en-US" dirty="0"/>
              <a:t>wake-up radio (WUR) channel: </a:t>
            </a:r>
            <a:r>
              <a:rPr lang="en-US" b="0" dirty="0"/>
              <a:t>A channel in which a WUR non-AP STA in WURx awake state listens.</a:t>
            </a:r>
          </a:p>
          <a:p>
            <a:r>
              <a:rPr lang="en-US" dirty="0"/>
              <a:t>wake-up radio (WUR) discovery channel: </a:t>
            </a:r>
            <a:r>
              <a:rPr lang="en-US" b="0" dirty="0"/>
              <a:t>A channel in which the WUR discovery frames are transmitted</a:t>
            </a:r>
          </a:p>
          <a:p>
            <a:r>
              <a:rPr lang="en-US" dirty="0"/>
              <a:t>wake-up radio (WUR) primary channel: </a:t>
            </a:r>
            <a:r>
              <a:rPr lang="en-US" b="0" dirty="0"/>
              <a:t>The common channel of operation for all WUR stations (STAs) in which the WUR beacons are transmitted.</a:t>
            </a:r>
          </a:p>
          <a:p>
            <a:r>
              <a:rPr lang="en-US" dirty="0"/>
              <a:t>wake-up radio (WUR) primary 40 MHz channel: </a:t>
            </a:r>
            <a:r>
              <a:rPr lang="en-US" b="0" dirty="0"/>
              <a:t>The 40 MHz channel that is used to transmit 40 MHz WUR Frequency Division Multiple Access (FDMA) physical layer (PHY) protocol data units (PPDUs).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2766743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US" dirty="0"/>
              <a:t>Current TGba Definitions [1] 2/2</a:t>
            </a:r>
          </a:p>
        </p:txBody>
      </p:sp>
      <p:sp>
        <p:nvSpPr>
          <p:cNvPr id="3" name="Content Placeholder 2"/>
          <p:cNvSpPr>
            <a:spLocks noGrp="1"/>
          </p:cNvSpPr>
          <p:nvPr>
            <p:ph idx="1"/>
          </p:nvPr>
        </p:nvSpPr>
        <p:spPr>
          <a:xfrm>
            <a:off x="502841" y="1222376"/>
            <a:ext cx="11285801" cy="5329238"/>
          </a:xfrm>
        </p:spPr>
        <p:txBody>
          <a:bodyPr/>
          <a:lstStyle/>
          <a:p>
            <a:r>
              <a:rPr lang="en-US" dirty="0"/>
              <a:t>wake-up radio (WUR) primary 80 MHz channel: </a:t>
            </a:r>
            <a:r>
              <a:rPr lang="en-US" b="0" dirty="0"/>
              <a:t>The 80 MHz channel that is used to transmit 80 MHz WUR Frequency Division Multiple Access (FDMA) physical layer (PHY) protocol data units (PPDUs).</a:t>
            </a:r>
          </a:p>
          <a:p>
            <a:r>
              <a:rPr lang="en-US" dirty="0"/>
              <a:t>wake-up radio (WUR) secondary channel: </a:t>
            </a:r>
            <a:r>
              <a:rPr lang="en-US" b="0" dirty="0"/>
              <a:t>The 20 MHz channel adjacent to the WUR primary channel that together form the 40 MHz channel. </a:t>
            </a:r>
          </a:p>
          <a:p>
            <a:r>
              <a:rPr lang="en-US" dirty="0"/>
              <a:t>wake-up radio (WUR) secondary 40 MHz channel: </a:t>
            </a:r>
            <a:r>
              <a:rPr lang="en-US" b="0" dirty="0"/>
              <a:t>The 40 MHz channel adjacent to the WUR primary 40 MHz channel that together form the 80 MHz channel. </a:t>
            </a:r>
          </a:p>
          <a:p>
            <a:r>
              <a:rPr lang="en-US" dirty="0"/>
              <a:t>wake-up radio (WUR) physical layer (PHY) protocol data unit (PPDU): </a:t>
            </a:r>
            <a:r>
              <a:rPr lang="en-US" b="0" dirty="0"/>
              <a:t>A PPDU transmitted with the TXVECTOR parameter FORMAT equal to WUR.</a:t>
            </a:r>
          </a:p>
          <a:p>
            <a:r>
              <a:rPr lang="en-US" dirty="0"/>
              <a:t>wake-up receiver (WURx): </a:t>
            </a:r>
            <a:r>
              <a:rPr lang="en-US" b="0" dirty="0"/>
              <a:t>A companion receiver to a primary connectivity radio with the capability to receive WUR PPDU.</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3604024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US" dirty="0"/>
              <a:t>Current TGmd Definitions [2] 1/3</a:t>
            </a:r>
          </a:p>
        </p:txBody>
      </p:sp>
      <p:sp>
        <p:nvSpPr>
          <p:cNvPr id="3" name="Content Placeholder 2"/>
          <p:cNvSpPr>
            <a:spLocks noGrp="1"/>
          </p:cNvSpPr>
          <p:nvPr>
            <p:ph idx="1"/>
          </p:nvPr>
        </p:nvSpPr>
        <p:spPr>
          <a:xfrm>
            <a:off x="502841" y="1143000"/>
            <a:ext cx="11285801" cy="5329238"/>
          </a:xfrm>
        </p:spPr>
        <p:txBody>
          <a:bodyPr/>
          <a:lstStyle/>
          <a:p>
            <a:r>
              <a:rPr lang="en-US" dirty="0"/>
              <a:t>access point (AP): </a:t>
            </a:r>
            <a:r>
              <a:rPr lang="en-US" b="0" dirty="0"/>
              <a:t>An entity that contains one station (STA) and provides access to the distribution system services(Ed), via the wireless medium (WM) for associated STAs. An AP comprises a STA and a distribution system access function (DSAF).</a:t>
            </a:r>
          </a:p>
          <a:p>
            <a:r>
              <a:rPr lang="en-US" dirty="0"/>
              <a:t>service set transition: </a:t>
            </a:r>
            <a:r>
              <a:rPr lang="en-US" b="0" dirty="0"/>
              <a:t>A station (STA) movement from one basic service set (BSS) to another BSS, i.e., either a BSS transition or an extended service set (ESS) transition.</a:t>
            </a:r>
            <a:endParaRPr lang="en-US" dirty="0"/>
          </a:p>
          <a:p>
            <a:r>
              <a:rPr lang="en-US" dirty="0"/>
              <a:t>serving access point (AP): </a:t>
            </a:r>
            <a:r>
              <a:rPr lang="en-US" b="0" dirty="0"/>
              <a:t>The AP to which the station (STA) is associated.</a:t>
            </a:r>
          </a:p>
          <a:p>
            <a:r>
              <a:rPr lang="en-US" dirty="0"/>
              <a:t>station (STA): </a:t>
            </a:r>
            <a:r>
              <a:rPr lang="en-US" b="0" dirty="0"/>
              <a:t>A logical entity that is a singly addressable instance of a medium access control (MAC) and physical layer (PHY) interface to the wireless medium (WM).</a:t>
            </a:r>
          </a:p>
          <a:p>
            <a:pPr lvl="1"/>
            <a:r>
              <a:rPr lang="en-US" b="0" i="1" dirty="0"/>
              <a:t>NOTE—For IEEE 802.11 purposes, a station is any MAC/PHY entity providing the IEEE 802.11 MAC services. This differs from the IEEE 802 definition of ‘station,’ which includes bridges (or ‘end stations’) that are endpoints of link layer data traffic.</a:t>
            </a:r>
          </a:p>
          <a:p>
            <a:r>
              <a:rPr lang="en-US" dirty="0"/>
              <a:t>station service (SS): </a:t>
            </a:r>
            <a:r>
              <a:rPr lang="en-US" b="0" dirty="0"/>
              <a:t>The set of services that support transport of medium access control (MAC) service data units (MSDUs) between stations (STAs) within a basic service set (BSS).</a:t>
            </a:r>
            <a:endParaRPr lang="en-US" sz="1800" b="0" i="1"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88242343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7660</TotalTime>
  <Words>1648</Words>
  <Application>Microsoft Office PowerPoint</Application>
  <PresentationFormat>Widescreen</PresentationFormat>
  <Paragraphs>110</Paragraphs>
  <Slides>13</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 Unicode MS</vt:lpstr>
      <vt:lpstr>MS Gothic</vt:lpstr>
      <vt:lpstr>Times New Roman</vt:lpstr>
      <vt:lpstr>Office Theme</vt:lpstr>
      <vt:lpstr>Microsoft Word 97 - 2003 Document</vt:lpstr>
      <vt:lpstr>Discussion on WUR (802.11ba) Nomenclature </vt:lpstr>
      <vt:lpstr>Abstract</vt:lpstr>
      <vt:lpstr>Why Propose “new” Nomenclature</vt:lpstr>
      <vt:lpstr>Proposed Nomenclature for the “STA”</vt:lpstr>
      <vt:lpstr>Proposed Nomenclature “AP”</vt:lpstr>
      <vt:lpstr>Existing Definitions of Interest</vt:lpstr>
      <vt:lpstr>Current TGba Definitions [1] 1/2</vt:lpstr>
      <vt:lpstr>Current TGba Definitions [1] 2/2</vt:lpstr>
      <vt:lpstr>Current TGmd Definitions [2] 1/3</vt:lpstr>
      <vt:lpstr>Current TGmd Definitions [2] 2/3</vt:lpstr>
      <vt:lpstr>Current TGmd Definitions [2] 3/3</vt:lpstr>
      <vt:lpstr>Current TGmd Definitions, recently added [2]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WUR (802.11ba) States</dc:title>
  <dc:creator>Levy, Joseph</dc:creator>
  <cp:lastModifiedBy>Levy, Joseph</cp:lastModifiedBy>
  <cp:revision>115</cp:revision>
  <cp:lastPrinted>1601-01-01T00:00:00Z</cp:lastPrinted>
  <dcterms:created xsi:type="dcterms:W3CDTF">2018-05-21T18:48:27Z</dcterms:created>
  <dcterms:modified xsi:type="dcterms:W3CDTF">2018-09-12T16:06:34Z</dcterms:modified>
</cp:coreProperties>
</file>