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76" r:id="rId3"/>
    <p:sldId id="600" r:id="rId4"/>
    <p:sldId id="601" r:id="rId5"/>
    <p:sldId id="602" r:id="rId6"/>
    <p:sldId id="603" r:id="rId7"/>
    <p:sldId id="604" r:id="rId8"/>
    <p:sldId id="605" r:id="rId9"/>
    <p:sldId id="606" r:id="rId10"/>
    <p:sldId id="607" r:id="rId11"/>
    <p:sldId id="59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Lindskog" initials="EL" lastIdx="1" clrIdx="0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10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3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9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4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2767" y="33915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2018                                                                      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802.11-18/1629r0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LMR and LCI Reporting For Passive Location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657164"/>
              </p:ext>
            </p:extLst>
          </p:nvPr>
        </p:nvGraphicFramePr>
        <p:xfrm>
          <a:off x="665163" y="3084513"/>
          <a:ext cx="7620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3084513"/>
                        <a:ext cx="7620000" cy="233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the LCI Table have the content described in slide </a:t>
            </a:r>
            <a:r>
              <a:rPr lang="en-US" dirty="0" smtClean="0"/>
              <a:t>7?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5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D8753C-80D1-4568-9DEE-EA6763E58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CD5D7D2-8AF1-4CDE-9F55-1A1263DF8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F122555B-E558-466E-8574-043BF9D9A5F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1B91C7-9DA6-4DB6-ACA9-65AE5B42D821}"/>
              </a:ext>
            </a:extLst>
          </p:cNvPr>
          <p:cNvSpPr txBox="1"/>
          <p:nvPr/>
        </p:nvSpPr>
        <p:spPr>
          <a:xfrm>
            <a:off x="2882127" y="2780928"/>
            <a:ext cx="3455946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913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A13ABE-4A5B-44A3-A707-FF0DFC27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13891"/>
            <a:ext cx="7772400" cy="72697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5ECB08-5C15-45B8-9661-E01FFB71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 smtClean="0"/>
              <a:t>The purpose of this presentation is to propose mechanisms and formats for LMR and LCI reporting in the </a:t>
            </a:r>
            <a:r>
              <a:rPr lang="en-US" sz="2800" b="0" dirty="0" err="1" smtClean="0"/>
              <a:t>HEz</a:t>
            </a:r>
            <a:r>
              <a:rPr lang="en-US" sz="2800" b="0" dirty="0" smtClean="0"/>
              <a:t> Passive Ranging exchange for the purpose of passive location.</a:t>
            </a:r>
            <a:endParaRPr lang="en-US" sz="23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F7CB01-B8FB-4281-9249-BBE9B4C59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291230A6-1ED8-40C7-B3D0-82B1B9814F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4736A8F-2388-4AB7-B7C7-D767AF315C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51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24641"/>
            <a:ext cx="7772400" cy="597402"/>
          </a:xfrm>
        </p:spPr>
        <p:txBody>
          <a:bodyPr/>
          <a:lstStyle/>
          <a:p>
            <a:r>
              <a:rPr lang="en-US" sz="2800" dirty="0"/>
              <a:t>HEz-Ranging Sequence for Passive Location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291230A6-1ED8-40C7-B3D0-82B1B9814FDB}" type="slidenum">
              <a:rPr lang="en-GB" sz="120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pPr algn="ctr" defTabSz="914400">
                <a:buClrTx/>
                <a:buSzTx/>
                <a:buFontTx/>
                <a:buNone/>
                <a:defRPr/>
              </a:pPr>
              <a:t>3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86" y="2331827"/>
            <a:ext cx="9060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Responder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Initiator iSTA 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Initiator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="" xmlns:a16="http://schemas.microsoft.com/office/drawing/2014/main" id="{82E46F64-1D11-4B8C-B7F9-89A42FC5D721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3772104"/>
            <a:ext cx="149977" cy="2687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="" xmlns:a16="http://schemas.microsoft.com/office/drawing/2014/main" id="{A6558B07-9DE9-4BF9-A166-7A58D78334A7}"/>
              </a:ext>
            </a:extLst>
          </p:cNvPr>
          <p:cNvCxnSpPr/>
          <p:nvPr/>
        </p:nvCxnSpPr>
        <p:spPr bwMode="auto">
          <a:xfrm>
            <a:off x="3086764" y="3781519"/>
            <a:ext cx="0" cy="8358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="" xmlns:a16="http://schemas.microsoft.com/office/drawing/2014/main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683910" y="1128443"/>
            <a:ext cx="136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LCI/LMR broadcasting frames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="" xmlns:a16="http://schemas.microsoft.com/office/drawing/2014/main" id="{1D90568B-FEE0-4089-B44C-6CC03FE8B4D3}"/>
              </a:ext>
            </a:extLst>
          </p:cNvPr>
          <p:cNvSpPr/>
          <p:nvPr/>
        </p:nvSpPr>
        <p:spPr bwMode="auto">
          <a:xfrm>
            <a:off x="5323296" y="1730523"/>
            <a:ext cx="817752" cy="212220"/>
          </a:xfrm>
          <a:prstGeom prst="curved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C97B9BA5-7C9A-4FFE-BC2A-884DB4E63F3D}"/>
              </a:ext>
            </a:extLst>
          </p:cNvPr>
          <p:cNvSpPr txBox="1"/>
          <p:nvPr/>
        </p:nvSpPr>
        <p:spPr>
          <a:xfrm>
            <a:off x="5987764" y="1564186"/>
            <a:ext cx="497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TOD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="" xmlns:a16="http://schemas.microsoft.com/office/drawing/2014/main" id="{3DF2B507-7C26-4A7B-B510-E31D2A1A6063}"/>
              </a:ext>
            </a:extLst>
          </p:cNvPr>
          <p:cNvSpPr/>
          <p:nvPr/>
        </p:nvSpPr>
        <p:spPr bwMode="auto">
          <a:xfrm>
            <a:off x="7800906" y="2931467"/>
            <a:ext cx="796384" cy="151846"/>
          </a:xfrm>
          <a:prstGeom prst="curvedUp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F64D4434-EF5F-4B28-97E6-C26F0B761E41}"/>
              </a:ext>
            </a:extLst>
          </p:cNvPr>
          <p:cNvSpPr txBox="1"/>
          <p:nvPr/>
        </p:nvSpPr>
        <p:spPr>
          <a:xfrm>
            <a:off x="7856713" y="3114353"/>
            <a:ext cx="815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UL LMRs</a:t>
            </a:r>
          </a:p>
        </p:txBody>
      </p:sp>
      <p:sp>
        <p:nvSpPr>
          <p:cNvPr id="75" name="Arrow: Curved Down 74">
            <a:extLst>
              <a:ext uri="{FF2B5EF4-FFF2-40B4-BE49-F238E27FC236}">
                <a16:creationId xmlns="" xmlns:a16="http://schemas.microsoft.com/office/drawing/2014/main" id="{7C25B632-B5B2-4FF3-85A2-F4EF9C7F687C}"/>
              </a:ext>
            </a:extLst>
          </p:cNvPr>
          <p:cNvSpPr/>
          <p:nvPr/>
        </p:nvSpPr>
        <p:spPr bwMode="auto">
          <a:xfrm>
            <a:off x="5324134" y="1463890"/>
            <a:ext cx="2579117" cy="298240"/>
          </a:xfrm>
          <a:prstGeom prst="curved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3AF9BEDE-1450-4386-BBDD-AC0BE54A871F}"/>
              </a:ext>
            </a:extLst>
          </p:cNvPr>
          <p:cNvSpPr txBox="1"/>
          <p:nvPr/>
        </p:nvSpPr>
        <p:spPr>
          <a:xfrm>
            <a:off x="5987764" y="1158549"/>
            <a:ext cx="12747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Responder LMRs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6C055D42-002B-4332-85D0-AE1018976B89}"/>
              </a:ext>
            </a:extLst>
          </p:cNvPr>
          <p:cNvSpPr txBox="1"/>
          <p:nvPr/>
        </p:nvSpPr>
        <p:spPr>
          <a:xfrm>
            <a:off x="3618829" y="5425570"/>
            <a:ext cx="1901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HE SU NDP PPDU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219B9468-94D4-400C-BE75-17661DDAA81A}"/>
              </a:ext>
            </a:extLst>
          </p:cNvPr>
          <p:cNvCxnSpPr>
            <a:cxnSpLocks/>
          </p:cNvCxnSpPr>
          <p:nvPr/>
        </p:nvCxnSpPr>
        <p:spPr bwMode="auto">
          <a:xfrm flipV="1">
            <a:off x="4227497" y="4685967"/>
            <a:ext cx="1" cy="619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D286B34-ED99-46C2-AFA8-42C1B04EF68D}"/>
              </a:ext>
            </a:extLst>
          </p:cNvPr>
          <p:cNvSpPr txBox="1"/>
          <p:nvPr/>
        </p:nvSpPr>
        <p:spPr>
          <a:xfrm>
            <a:off x="7357145" y="5190074"/>
            <a:ext cx="1742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Example contents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FBB7BDB7-CE9A-4CFF-A482-C2F6440EBB35}"/>
              </a:ext>
            </a:extLst>
          </p:cNvPr>
          <p:cNvCxnSpPr>
            <a:cxnSpLocks/>
            <a:stCxn id="2" idx="0"/>
          </p:cNvCxnSpPr>
          <p:nvPr/>
        </p:nvCxnSpPr>
        <p:spPr bwMode="auto">
          <a:xfrm flipH="1" flipV="1">
            <a:off x="8117965" y="2939302"/>
            <a:ext cx="110573" cy="2250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="" xmlns:a16="http://schemas.microsoft.com/office/drawing/2014/main" id="{19759A65-4215-4911-9E13-3C2103146EBA}"/>
              </a:ext>
            </a:extLst>
          </p:cNvPr>
          <p:cNvCxnSpPr>
            <a:cxnSpLocks/>
            <a:stCxn id="2" idx="0"/>
          </p:cNvCxnSpPr>
          <p:nvPr/>
        </p:nvCxnSpPr>
        <p:spPr bwMode="auto">
          <a:xfrm flipV="1">
            <a:off x="8228538" y="2875536"/>
            <a:ext cx="477764" cy="23145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8EB94CF7-08A1-4985-AD33-9AB90C65BD7A}"/>
              </a:ext>
            </a:extLst>
          </p:cNvPr>
          <p:cNvSpPr txBox="1"/>
          <p:nvPr/>
        </p:nvSpPr>
        <p:spPr>
          <a:xfrm>
            <a:off x="3468955" y="1173237"/>
            <a:ext cx="1901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HE SU NDP PPDU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638C57ED-CEE7-44F2-BAC5-E223994BA895}"/>
              </a:ext>
            </a:extLst>
          </p:cNvPr>
          <p:cNvCxnSpPr>
            <a:stCxn id="71" idx="2"/>
            <a:endCxn id="11" idx="0"/>
          </p:cNvCxnSpPr>
          <p:nvPr/>
        </p:nvCxnSpPr>
        <p:spPr bwMode="auto">
          <a:xfrm>
            <a:off x="4419632" y="1511791"/>
            <a:ext cx="1146948" cy="516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5401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HEz iSTA to rSTA 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</a:t>
            </a:r>
            <a:r>
              <a:rPr lang="en-US" dirty="0"/>
              <a:t>Token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 to Responder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 </a:t>
            </a:r>
            <a:r>
              <a:rPr lang="en-US" dirty="0"/>
              <a:t>error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TOA </a:t>
            </a:r>
            <a:r>
              <a:rPr lang="en-US" dirty="0"/>
              <a:t>error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time-stamp: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Type – TOD or TOA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Time stamp validity – Valid or Not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of transmitter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Erik Lindskog, Samsung</a:t>
            </a:r>
            <a:endParaRPr lang="en-GB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2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654968"/>
          </a:xfrm>
        </p:spPr>
        <p:txBody>
          <a:bodyPr/>
          <a:lstStyle/>
          <a:p>
            <a:r>
              <a:rPr lang="en-US" dirty="0"/>
              <a:t>HEz LCI/LMR Broadcast Frame 1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table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LMR: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</a:t>
            </a:r>
            <a:r>
              <a:rPr lang="en-US" dirty="0" smtClean="0"/>
              <a:t>Token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TOD error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TOA </a:t>
            </a:r>
            <a:r>
              <a:rPr lang="en-US" dirty="0"/>
              <a:t>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Type – TOD or TOA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Time stamp validity – Valid or </a:t>
            </a:r>
            <a:r>
              <a:rPr lang="en-US" dirty="0" smtClean="0"/>
              <a:t>Not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RID of transmitter (RID=0 for RSTA)</a:t>
            </a:r>
            <a:endParaRPr lang="en-US" dirty="0">
              <a:solidFill>
                <a:srgbClr val="FF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Erik Lindskog, Samsung</a:t>
            </a:r>
            <a:endParaRPr lang="en-GB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8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654968"/>
          </a:xfrm>
        </p:spPr>
        <p:txBody>
          <a:bodyPr/>
          <a:lstStyle/>
          <a:p>
            <a:r>
              <a:rPr lang="en-US" dirty="0"/>
              <a:t>HEz LCI/LMR Broadcast Frame 2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err="1"/>
              <a:t>iSTA</a:t>
            </a:r>
            <a:r>
              <a:rPr lang="en-US" dirty="0"/>
              <a:t> device: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CFO to </a:t>
            </a:r>
            <a:r>
              <a:rPr lang="en-US" dirty="0" smtClean="0"/>
              <a:t>Responder</a:t>
            </a:r>
            <a:endParaRPr lang="en-US" strike="sngStrike" dirty="0" smtClean="0">
              <a:solidFill>
                <a:schemeClr val="accent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TOD </a:t>
            </a:r>
            <a:r>
              <a:rPr lang="en-US" dirty="0" smtClean="0"/>
              <a:t>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TOA </a:t>
            </a:r>
            <a:r>
              <a:rPr lang="en-US" dirty="0"/>
              <a:t>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Type – TOD or TOA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Time stamp validity – Valid or Not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RID of transmitter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Erik Lindskog, Samsung</a:t>
            </a:r>
            <a:endParaRPr lang="en-GB" sz="1200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="" xmlns:a16="http://schemas.microsoft.com/office/drawing/2014/main" id="{C422E282-48DB-4579-BEC1-A7E44E6B42D6}"/>
              </a:ext>
            </a:extLst>
          </p:cNvPr>
          <p:cNvSpPr/>
          <p:nvPr/>
        </p:nvSpPr>
        <p:spPr bwMode="auto">
          <a:xfrm>
            <a:off x="8114903" y="1772816"/>
            <a:ext cx="343297" cy="3332584"/>
          </a:xfrm>
          <a:prstGeom prst="rightBrac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7D2EF31-DEC3-43BB-BFCC-C0E70307DFC3}"/>
              </a:ext>
            </a:extLst>
          </p:cNvPr>
          <p:cNvSpPr txBox="1"/>
          <p:nvPr/>
        </p:nvSpPr>
        <p:spPr>
          <a:xfrm>
            <a:off x="2442418" y="5771649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Copy of the LMR report from each ASTA/Initiator 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="" xmlns:a16="http://schemas.microsoft.com/office/drawing/2014/main" id="{EA2685C4-F4F4-45C5-B5C2-A58A633E195F}"/>
              </a:ext>
            </a:extLst>
          </p:cNvPr>
          <p:cNvSpPr/>
          <p:nvPr/>
        </p:nvSpPr>
        <p:spPr bwMode="auto">
          <a:xfrm rot="16200000">
            <a:off x="7363771" y="4465139"/>
            <a:ext cx="2736304" cy="375993"/>
          </a:xfrm>
          <a:prstGeom prst="curvedUp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0545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503FD2-3281-4788-B74F-F91FF74C0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807930"/>
            <a:ext cx="7021760" cy="705090"/>
          </a:xfrm>
        </p:spPr>
        <p:txBody>
          <a:bodyPr/>
          <a:lstStyle/>
          <a:p>
            <a:r>
              <a:rPr lang="en-US" dirty="0"/>
              <a:t>LCI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2A5FA6-EA1F-435E-BF37-CE2EEB00E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13020"/>
            <a:ext cx="7772400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LCI Table: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Content option bit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Content option bit = 0: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Current LCI table number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Countdown to opportunity planned to contain LCI 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Content option bit = 1: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LCI table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LCI table number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Responder LCI info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RIDs, MAC addresses and LCI info for participating </a:t>
            </a:r>
            <a:r>
              <a:rPr lang="en-US" dirty="0" smtClean="0">
                <a:solidFill>
                  <a:schemeClr val="tx1"/>
                </a:solidFill>
              </a:rPr>
              <a:t>ISTAs</a:t>
            </a:r>
            <a:endParaRPr lang="en-US" dirty="0">
              <a:solidFill>
                <a:schemeClr val="tx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Report LCI for </a:t>
            </a:r>
            <a:r>
              <a:rPr lang="en-US" dirty="0" smtClean="0"/>
              <a:t>ISTAs </a:t>
            </a:r>
            <a:r>
              <a:rPr lang="en-US" dirty="0"/>
              <a:t>in relation to Responder location in order to save bits (3x16 bits enough)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77BE71-2DB5-49AA-BD5D-34C3FFB44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E737B53-0B4D-4DCD-BC09-2F1A53089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81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the Passive Location HEz iSTA to rSTA LMR have the content described in slide </a:t>
            </a:r>
            <a:r>
              <a:rPr lang="en-US" dirty="0" smtClean="0"/>
              <a:t>4?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0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the HEz LCI/LMR Broadcast frames have the content described in slides </a:t>
            </a:r>
            <a:r>
              <a:rPr lang="en-US" dirty="0" smtClean="0"/>
              <a:t>5 </a:t>
            </a:r>
            <a:r>
              <a:rPr lang="en-US" dirty="0"/>
              <a:t>and </a:t>
            </a:r>
            <a:r>
              <a:rPr lang="en-US" dirty="0" smtClean="0"/>
              <a:t>6?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9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11896</TotalTime>
  <Words>587</Words>
  <Application>Microsoft Office PowerPoint</Application>
  <PresentationFormat>On-screen Show (4:3)</PresentationFormat>
  <Paragraphs>146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LMR and LCI Reporting For Passive Location</vt:lpstr>
      <vt:lpstr>Introduction</vt:lpstr>
      <vt:lpstr>HEz-Ranging Sequence for Passive Location</vt:lpstr>
      <vt:lpstr>Passive Location HEz iSTA to rSTA LMR</vt:lpstr>
      <vt:lpstr>HEz LCI/LMR Broadcast Frame 1 Content</vt:lpstr>
      <vt:lpstr>HEz LCI/LMR Broadcast Frame 2 Content</vt:lpstr>
      <vt:lpstr>LCI Table</vt:lpstr>
      <vt:lpstr>Straw Poll</vt:lpstr>
      <vt:lpstr>Straw Poll</vt:lpstr>
      <vt:lpstr>Straw Poll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258</cp:revision>
  <cp:lastPrinted>1601-01-01T00:00:00Z</cp:lastPrinted>
  <dcterms:created xsi:type="dcterms:W3CDTF">2017-01-17T13:08:38Z</dcterms:created>
  <dcterms:modified xsi:type="dcterms:W3CDTF">2018-09-13T01:26:17Z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(1).pptx</vt:lpwstr>
  </property>
</Properties>
</file>