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76" r:id="rId3"/>
    <p:sldId id="600" r:id="rId4"/>
    <p:sldId id="608" r:id="rId5"/>
    <p:sldId id="601" r:id="rId6"/>
    <p:sldId id="609" r:id="rId7"/>
    <p:sldId id="605" r:id="rId8"/>
    <p:sldId id="606" r:id="rId9"/>
    <p:sldId id="59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k Lindskog" initials="EL" lastIdx="1" clrIdx="0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98" autoAdjust="0"/>
    <p:restoredTop sz="94660"/>
  </p:normalViewPr>
  <p:slideViewPr>
    <p:cSldViewPr>
      <p:cViewPr varScale="1">
        <p:scale>
          <a:sx n="89" d="100"/>
          <a:sy n="89" d="100"/>
        </p:scale>
        <p:origin x="43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270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37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Report</a:t>
            </a:r>
            <a:r>
              <a:rPr lang="en-US" baseline="0" dirty="0"/>
              <a:t> circle </a:t>
            </a:r>
            <a:r>
              <a:rPr lang="en-US" dirty="0"/>
              <a:t>also enables to increase the MCS and reduce the broadcast time, since the chances of the client being close to at least one ASTA in the NW is much higher.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>
                <a:solidFill>
                  <a:srgbClr val="000000"/>
                </a:solidFill>
              </a:rPr>
              <a:t>Jonathan Segev, Intel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Page </a:t>
            </a:r>
            <a:fld id="{D2D11A6C-B4D3-4B35-9488-F1E9620A258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88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50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Erik Lindskog,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84213" y="303212"/>
            <a:ext cx="7816877" cy="32781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2018                                                                      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802.11-18/1628r0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1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HEz</a:t>
            </a:r>
            <a:r>
              <a:rPr lang="en-GB" dirty="0" smtClean="0"/>
              <a:t> Passive Ranging Schedule Announcement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990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657164"/>
              </p:ext>
            </p:extLst>
          </p:nvPr>
        </p:nvGraphicFramePr>
        <p:xfrm>
          <a:off x="665163" y="3084513"/>
          <a:ext cx="76200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" name="Document" r:id="rId4" imgW="8268970" imgH="2541999" progId="Word.Document.8">
                  <p:embed/>
                </p:oleObj>
              </mc:Choice>
              <mc:Fallback>
                <p:oleObj name="Document" r:id="rId4" imgW="8268970" imgH="25419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3084513"/>
                        <a:ext cx="7620000" cy="233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A13ABE-4A5B-44A3-A707-FF0DFC27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13891"/>
            <a:ext cx="7772400" cy="726976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5ECB08-5C15-45B8-9661-E01FFB710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dirty="0" smtClean="0"/>
              <a:t>The purpose of this presentation is to propose </a:t>
            </a:r>
            <a:r>
              <a:rPr lang="en-US" sz="2800" b="0" dirty="0" smtClean="0"/>
              <a:t>mechanism </a:t>
            </a:r>
            <a:r>
              <a:rPr lang="en-US" sz="2800" b="0" dirty="0" smtClean="0"/>
              <a:t>and </a:t>
            </a:r>
            <a:r>
              <a:rPr lang="en-US" sz="2800" b="0" dirty="0" smtClean="0"/>
              <a:t>formats for announcement of the availability window for </a:t>
            </a:r>
            <a:r>
              <a:rPr lang="en-US" sz="2800" b="0" dirty="0" err="1" smtClean="0"/>
              <a:t>HEz</a:t>
            </a:r>
            <a:r>
              <a:rPr lang="en-US" sz="2800" b="0" dirty="0" smtClean="0"/>
              <a:t> Passive Ranging  to ‘passive’ clients that desire to use the signal exchange to estimate their location.</a:t>
            </a:r>
            <a:endParaRPr lang="en-US" sz="23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FF7CB01-B8FB-4281-9249-BBE9B4C59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291230A6-1ED8-40C7-B3D0-82B1B9814FD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4736A8F-2388-4AB7-B7C7-D767AF315C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51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9F313A6-8FAD-441C-A5DB-513D1CD3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624641"/>
            <a:ext cx="7772400" cy="597402"/>
          </a:xfrm>
        </p:spPr>
        <p:txBody>
          <a:bodyPr/>
          <a:lstStyle/>
          <a:p>
            <a:r>
              <a:rPr lang="en-US" sz="2800" dirty="0"/>
              <a:t>HEz-Ranging Sequence for Passive Location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6741AA-80A3-4400-982C-AF6F7BA3DAA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344988" y="6475412"/>
            <a:ext cx="4531198" cy="193947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B852F5-A8D4-40FB-8DB2-972A9BC8E9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GB" sz="1200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291230A6-1ED8-40C7-B3D0-82B1B9814FDB}" type="slidenum">
              <a:rPr lang="en-GB" sz="120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pPr algn="ctr" defTabSz="914400">
                <a:buClrTx/>
                <a:buSzTx/>
                <a:buFontTx/>
                <a:buNone/>
                <a:defRPr/>
              </a:pPr>
              <a:t>3</a:t>
            </a:fld>
            <a:endParaRPr lang="en-GB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" name="Line 30">
            <a:extLst>
              <a:ext uri="{FF2B5EF4-FFF2-40B4-BE49-F238E27FC236}">
                <a16:creationId xmlns:a16="http://schemas.microsoft.com/office/drawing/2014/main" xmlns="" id="{F6A41C99-43FF-493B-A969-636AA06304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2841034"/>
            <a:ext cx="7833698" cy="1121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" name="Line 33">
            <a:extLst>
              <a:ext uri="{FF2B5EF4-FFF2-40B4-BE49-F238E27FC236}">
                <a16:creationId xmlns:a16="http://schemas.microsoft.com/office/drawing/2014/main" xmlns="" id="{58D697DB-8B64-4CEA-B525-F67FB58A5C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3777138"/>
            <a:ext cx="7833698" cy="11739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1" name="Rectangle 52">
            <a:extLst>
              <a:ext uri="{FF2B5EF4-FFF2-40B4-BE49-F238E27FC236}">
                <a16:creationId xmlns:a16="http://schemas.microsoft.com/office/drawing/2014/main" xmlns="" id="{8CC8B88F-778B-4246-A3B1-A23169EC2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296" y="2027980"/>
            <a:ext cx="48656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xmlns="" id="{FC20DC54-EAED-4156-9C8D-9A8D0D08D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300" y="2236664"/>
            <a:ext cx="436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3" name="Picture 60">
            <a:extLst>
              <a:ext uri="{FF2B5EF4-FFF2-40B4-BE49-F238E27FC236}">
                <a16:creationId xmlns:a16="http://schemas.microsoft.com/office/drawing/2014/main" xmlns="" id="{606FFE1C-DCCE-48A1-B446-EDC90E138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62" y="2948344"/>
            <a:ext cx="487363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69">
            <a:extLst>
              <a:ext uri="{FF2B5EF4-FFF2-40B4-BE49-F238E27FC236}">
                <a16:creationId xmlns:a16="http://schemas.microsoft.com/office/drawing/2014/main" xmlns="" id="{BB458C49-EB0F-471D-AD92-46DAC3A4F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194" y="2028340"/>
            <a:ext cx="544513" cy="873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5" name="Rectangle 85">
            <a:extLst>
              <a:ext uri="{FF2B5EF4-FFF2-40B4-BE49-F238E27FC236}">
                <a16:creationId xmlns:a16="http://schemas.microsoft.com/office/drawing/2014/main" xmlns="" id="{86F1AFCA-D524-4E00-8F1F-21146D42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718" y="2032713"/>
            <a:ext cx="464473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6" name="Rectangle 86">
            <a:extLst>
              <a:ext uri="{FF2B5EF4-FFF2-40B4-BE49-F238E27FC236}">
                <a16:creationId xmlns:a16="http://schemas.microsoft.com/office/drawing/2014/main" xmlns="" id="{964C33AD-063A-4215-A8D5-A18E6A089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593" y="2174334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7" name="Line 90">
            <a:extLst>
              <a:ext uri="{FF2B5EF4-FFF2-40B4-BE49-F238E27FC236}">
                <a16:creationId xmlns:a16="http://schemas.microsoft.com/office/drawing/2014/main" xmlns="" id="{E66BC972-B9A3-4DAE-9732-634493D2AF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8495" y="4569226"/>
            <a:ext cx="7833698" cy="3721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pic>
        <p:nvPicPr>
          <p:cNvPr id="21" name="Picture 100">
            <a:extLst>
              <a:ext uri="{FF2B5EF4-FFF2-40B4-BE49-F238E27FC236}">
                <a16:creationId xmlns:a16="http://schemas.microsoft.com/office/drawing/2014/main" xmlns="" id="{64CED2C9-0262-420C-B626-41CE7DC1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657" y="2931467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107">
            <a:extLst>
              <a:ext uri="{FF2B5EF4-FFF2-40B4-BE49-F238E27FC236}">
                <a16:creationId xmlns:a16="http://schemas.microsoft.com/office/drawing/2014/main" xmlns="" id="{F3CB0F27-B89E-4536-B362-E61D0B1CD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86" y="2331827"/>
            <a:ext cx="90608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Responder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3" name="Rectangle 108">
            <a:extLst>
              <a:ext uri="{FF2B5EF4-FFF2-40B4-BE49-F238E27FC236}">
                <a16:creationId xmlns:a16="http://schemas.microsoft.com/office/drawing/2014/main" xmlns="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386" y="3419769"/>
            <a:ext cx="7200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Initiator iSTA 1 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4" name="Rectangle 110">
            <a:extLst>
              <a:ext uri="{FF2B5EF4-FFF2-40B4-BE49-F238E27FC236}">
                <a16:creationId xmlns:a16="http://schemas.microsoft.com/office/drawing/2014/main" xmlns="" id="{D5128088-74F4-409B-9915-9AE8E2E5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67" y="4245759"/>
            <a:ext cx="7963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Initiator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2</a:t>
            </a:r>
          </a:p>
        </p:txBody>
      </p:sp>
      <p:sp>
        <p:nvSpPr>
          <p:cNvPr id="26" name="Rectangle 132">
            <a:extLst>
              <a:ext uri="{FF2B5EF4-FFF2-40B4-BE49-F238E27FC236}">
                <a16:creationId xmlns:a16="http://schemas.microsoft.com/office/drawing/2014/main" xmlns="" id="{24B9DED6-AF07-4283-ACD8-449CAF048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006" y="3226624"/>
            <a:ext cx="388888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xmlns="" id="{EF4888F9-57DB-41BB-B851-A09B9D91E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3775" y="3308566"/>
            <a:ext cx="438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8" name="Rectangle 158">
            <a:extLst>
              <a:ext uri="{FF2B5EF4-FFF2-40B4-BE49-F238E27FC236}">
                <a16:creationId xmlns:a16="http://schemas.microsoft.com/office/drawing/2014/main" xmlns="" id="{1A9D9081-7B92-4E97-923A-6543FDCA7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7030" y="4040896"/>
            <a:ext cx="387729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9" name="Rectangle 159">
            <a:extLst>
              <a:ext uri="{FF2B5EF4-FFF2-40B4-BE49-F238E27FC236}">
                <a16:creationId xmlns:a16="http://schemas.microsoft.com/office/drawing/2014/main" xmlns="" id="{057889DB-50F4-4C90-84B9-8DC8AB83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4829" y="4094947"/>
            <a:ext cx="385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30" name="Picture 160">
            <a:extLst>
              <a:ext uri="{FF2B5EF4-FFF2-40B4-BE49-F238E27FC236}">
                <a16:creationId xmlns:a16="http://schemas.microsoft.com/office/drawing/2014/main" xmlns="" id="{E8269F01-9CA9-47EE-881D-6D765046C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1">
            <a:extLst>
              <a:ext uri="{FF2B5EF4-FFF2-40B4-BE49-F238E27FC236}">
                <a16:creationId xmlns:a16="http://schemas.microsoft.com/office/drawing/2014/main" xmlns="" id="{90FFDC0B-EDF2-4259-85B6-D620DF13A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656" y="4679465"/>
            <a:ext cx="485775" cy="11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2">
            <a:extLst>
              <a:ext uri="{FF2B5EF4-FFF2-40B4-BE49-F238E27FC236}">
                <a16:creationId xmlns:a16="http://schemas.microsoft.com/office/drawing/2014/main" xmlns="" id="{1B1C0EF1-A1C7-4D98-B12B-DEC91916F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460" y="2032044"/>
            <a:ext cx="536575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35" name="Rectangle 53">
            <a:extLst>
              <a:ext uri="{FF2B5EF4-FFF2-40B4-BE49-F238E27FC236}">
                <a16:creationId xmlns:a16="http://schemas.microsoft.com/office/drawing/2014/main" xmlns="" id="{15BC1A65-046C-402F-9902-A2D9591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70" y="2212391"/>
            <a:ext cx="437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DL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NDPA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A734338D-69EC-4100-B7B8-10EE30E1F37C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066450" y="2854490"/>
            <a:ext cx="0" cy="3721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82E46F64-1D11-4B8C-B7F9-89A42FC5D721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3772104"/>
            <a:ext cx="149977" cy="2687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B8713C5B-940F-458B-A7DC-BEE92C3E1CD0}"/>
              </a:ext>
            </a:extLst>
          </p:cNvPr>
          <p:cNvCxnSpPr>
            <a:cxnSpLocks/>
            <a:stCxn id="28" idx="0"/>
          </p:cNvCxnSpPr>
          <p:nvPr/>
        </p:nvCxnSpPr>
        <p:spPr bwMode="auto">
          <a:xfrm flipV="1">
            <a:off x="4230895" y="2838256"/>
            <a:ext cx="31560" cy="120264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xmlns="" id="{24F4A985-A952-4B38-ADCC-A04E0323E2D8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38932" cy="17554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xmlns="" id="{E6C30112-8BCD-4A53-8FAB-00CDF9F86A9B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5566580" y="2847130"/>
            <a:ext cx="242490" cy="92569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Rectangle 85">
            <a:extLst>
              <a:ext uri="{FF2B5EF4-FFF2-40B4-BE49-F238E27FC236}">
                <a16:creationId xmlns:a16="http://schemas.microsoft.com/office/drawing/2014/main" xmlns="" id="{2592C66C-CFDA-4903-B80B-2C9D284C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901" y="2020132"/>
            <a:ext cx="456614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4" name="Rectangle 85">
            <a:extLst>
              <a:ext uri="{FF2B5EF4-FFF2-40B4-BE49-F238E27FC236}">
                <a16:creationId xmlns:a16="http://schemas.microsoft.com/office/drawing/2014/main" xmlns="" id="{5CE3E043-863E-4124-BDD0-D49E990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69" y="2032754"/>
            <a:ext cx="476539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5" name="Rectangle 86">
            <a:extLst>
              <a:ext uri="{FF2B5EF4-FFF2-40B4-BE49-F238E27FC236}">
                <a16:creationId xmlns:a16="http://schemas.microsoft.com/office/drawing/2014/main" xmlns="" id="{56E2105A-C50F-4349-9CA5-512A39924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0804" y="2213581"/>
            <a:ext cx="3847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Poll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TF</a:t>
            </a:r>
          </a:p>
        </p:txBody>
      </p:sp>
      <p:sp>
        <p:nvSpPr>
          <p:cNvPr id="66" name="Rectangle 132">
            <a:extLst>
              <a:ext uri="{FF2B5EF4-FFF2-40B4-BE49-F238E27FC236}">
                <a16:creationId xmlns:a16="http://schemas.microsoft.com/office/drawing/2014/main" xmlns="" id="{EE1DF093-0538-458B-9755-3E0C4C543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69" y="3226624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7" name="Rectangle 132">
            <a:extLst>
              <a:ext uri="{FF2B5EF4-FFF2-40B4-BE49-F238E27FC236}">
                <a16:creationId xmlns:a16="http://schemas.microsoft.com/office/drawing/2014/main" xmlns="" id="{4B81C40A-102E-4C97-BEA1-CFE815E1A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5341" y="4050155"/>
            <a:ext cx="277984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9" name="Rectangle 133">
            <a:extLst>
              <a:ext uri="{FF2B5EF4-FFF2-40B4-BE49-F238E27FC236}">
                <a16:creationId xmlns:a16="http://schemas.microsoft.com/office/drawing/2014/main" xmlns="" id="{A249F3E0-9F94-4180-BE1A-3CF81DC6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546" y="3358393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0" name="Rectangle 133">
            <a:extLst>
              <a:ext uri="{FF2B5EF4-FFF2-40B4-BE49-F238E27FC236}">
                <a16:creationId xmlns:a16="http://schemas.microsoft.com/office/drawing/2014/main" xmlns="" id="{2C38F23E-1201-4A7F-A981-1B1AED079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838" y="4207997"/>
            <a:ext cx="2411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PR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72" name="Rectangle 52">
            <a:extLst>
              <a:ext uri="{FF2B5EF4-FFF2-40B4-BE49-F238E27FC236}">
                <a16:creationId xmlns:a16="http://schemas.microsoft.com/office/drawing/2014/main" xmlns="" id="{F5B559FF-4016-4CCC-8242-370B99883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768" y="2023408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3" name="Rectangle 52">
            <a:extLst>
              <a:ext uri="{FF2B5EF4-FFF2-40B4-BE49-F238E27FC236}">
                <a16:creationId xmlns:a16="http://schemas.microsoft.com/office/drawing/2014/main" xmlns="" id="{6F331C25-2F41-45FF-B891-227E1C249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168" y="2977858"/>
            <a:ext cx="536575" cy="7885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A6558B07-9DE9-4BF9-A166-7A58D78334A7}"/>
              </a:ext>
            </a:extLst>
          </p:cNvPr>
          <p:cNvCxnSpPr/>
          <p:nvPr/>
        </p:nvCxnSpPr>
        <p:spPr bwMode="auto">
          <a:xfrm>
            <a:off x="3086764" y="3781519"/>
            <a:ext cx="0" cy="8358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tangle 52">
            <a:extLst>
              <a:ext uri="{FF2B5EF4-FFF2-40B4-BE49-F238E27FC236}">
                <a16:creationId xmlns:a16="http://schemas.microsoft.com/office/drawing/2014/main" xmlns="" id="{5B1E0989-DA06-4552-8770-6C4AD9AA7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331" y="3830178"/>
            <a:ext cx="536575" cy="73584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2" name="Rectangle 53">
            <a:extLst>
              <a:ext uri="{FF2B5EF4-FFF2-40B4-BE49-F238E27FC236}">
                <a16:creationId xmlns:a16="http://schemas.microsoft.com/office/drawing/2014/main" xmlns="" id="{EE898653-C426-4341-BD13-29E14C202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100" y="2112306"/>
            <a:ext cx="43656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1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1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1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</a:t>
            </a:r>
            <a:endParaRPr lang="en-US" altLang="en-US" sz="18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3" name="Rectangle 52">
            <a:extLst>
              <a:ext uri="{FF2B5EF4-FFF2-40B4-BE49-F238E27FC236}">
                <a16:creationId xmlns:a16="http://schemas.microsoft.com/office/drawing/2014/main" xmlns="" id="{9EDAC50B-0260-4BEF-AE55-E730F6F08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7125" y="2024932"/>
            <a:ext cx="457228" cy="81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94" name="Rectangle 53">
            <a:extLst>
              <a:ext uri="{FF2B5EF4-FFF2-40B4-BE49-F238E27FC236}">
                <a16:creationId xmlns:a16="http://schemas.microsoft.com/office/drawing/2014/main" xmlns="" id="{0544C364-EDF9-492E-BE50-E71403FC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7356" y="2051149"/>
            <a:ext cx="4378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to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5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96" name="Rectangle 86">
            <a:extLst>
              <a:ext uri="{FF2B5EF4-FFF2-40B4-BE49-F238E27FC236}">
                <a16:creationId xmlns:a16="http://schemas.microsoft.com/office/drawing/2014/main" xmlns="" id="{6552E1E5-EFEE-498A-8BB4-D8AD885E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242" y="2135826"/>
            <a:ext cx="3847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</a:t>
            </a: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UL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NDP</a:t>
            </a: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TF </a:t>
            </a:r>
            <a:endParaRPr lang="en-US" altLang="en-US" sz="20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8" name="Rectangle 133">
            <a:extLst>
              <a:ext uri="{FF2B5EF4-FFF2-40B4-BE49-F238E27FC236}">
                <a16:creationId xmlns:a16="http://schemas.microsoft.com/office/drawing/2014/main" xmlns="" id="{3091DDAE-E704-4C4A-91DD-B177F650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7380" y="307191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00" name="Rectangle 52">
            <a:extLst>
              <a:ext uri="{FF2B5EF4-FFF2-40B4-BE49-F238E27FC236}">
                <a16:creationId xmlns:a16="http://schemas.microsoft.com/office/drawing/2014/main" xmlns="" id="{B825992D-8FFE-4C8D-AB76-074DAC271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6713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1" name="Rectangle 52">
            <a:extLst>
              <a:ext uri="{FF2B5EF4-FFF2-40B4-BE49-F238E27FC236}">
                <a16:creationId xmlns:a16="http://schemas.microsoft.com/office/drawing/2014/main" xmlns="" id="{6A5EFF42-55EA-4E4C-8A2E-CC2E46F59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958" y="2007398"/>
            <a:ext cx="457228" cy="834392"/>
          </a:xfrm>
          <a:prstGeom prst="rect">
            <a:avLst/>
          </a:prstGeom>
          <a:solidFill>
            <a:srgbClr val="FF9900"/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02" name="Rectangle 53">
            <a:extLst>
              <a:ext uri="{FF2B5EF4-FFF2-40B4-BE49-F238E27FC236}">
                <a16:creationId xmlns:a16="http://schemas.microsoft.com/office/drawing/2014/main" xmlns="" id="{5352F5BD-2B72-445C-AB3D-5FA839C0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9447" y="2099375"/>
            <a:ext cx="359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LCI, DL LMR</a:t>
            </a:r>
          </a:p>
        </p:txBody>
      </p:sp>
      <p:sp>
        <p:nvSpPr>
          <p:cNvPr id="103" name="Rectangle 53">
            <a:extLst>
              <a:ext uri="{FF2B5EF4-FFF2-40B4-BE49-F238E27FC236}">
                <a16:creationId xmlns:a16="http://schemas.microsoft.com/office/drawing/2014/main" xmlns="" id="{FCEC3ACA-D71B-4FD1-ACB9-3DD0AB530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957" y="2163767"/>
            <a:ext cx="4312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 UL LMR</a:t>
            </a:r>
          </a:p>
        </p:txBody>
      </p:sp>
      <p:sp>
        <p:nvSpPr>
          <p:cNvPr id="68" name="Rectangle 133">
            <a:extLst>
              <a:ext uri="{FF2B5EF4-FFF2-40B4-BE49-F238E27FC236}">
                <a16:creationId xmlns:a16="http://schemas.microsoft.com/office/drawing/2014/main" xmlns="" id="{30A05A1E-3EF9-4239-B1F4-F901DEAA1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543" y="3897283"/>
            <a:ext cx="4381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iSTA to </a:t>
            </a:r>
            <a:r>
              <a:rPr lang="en-US" altLang="en-US" sz="1200" dirty="0" err="1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rSTA</a:t>
            </a:r>
            <a:endParaRPr lang="en-US" altLang="en-US" sz="12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  <a:p>
            <a:pPr algn="ctr" defTabSz="914400">
              <a:buClrTx/>
              <a:buSzTx/>
              <a:buFontTx/>
              <a:buNone/>
              <a:defRPr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</a:rPr>
              <a:t>LMR</a:t>
            </a:r>
            <a:endParaRPr lang="en-US" altLang="en-US" sz="1400" dirty="0">
              <a:solidFill>
                <a:srgbClr val="000000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74" name="Left Brace 73">
            <a:extLst>
              <a:ext uri="{FF2B5EF4-FFF2-40B4-BE49-F238E27FC236}">
                <a16:creationId xmlns:a16="http://schemas.microsoft.com/office/drawing/2014/main" xmlns="" id="{83FAF085-D4E2-4D40-9D15-0CA6333052C2}"/>
              </a:ext>
            </a:extLst>
          </p:cNvPr>
          <p:cNvSpPr/>
          <p:nvPr/>
        </p:nvSpPr>
        <p:spPr bwMode="auto">
          <a:xfrm rot="5400000">
            <a:off x="8269136" y="1354288"/>
            <a:ext cx="172814" cy="94685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F07F36B-A5EE-4F99-8481-5CE15544FB0E}"/>
              </a:ext>
            </a:extLst>
          </p:cNvPr>
          <p:cNvSpPr txBox="1"/>
          <p:nvPr/>
        </p:nvSpPr>
        <p:spPr>
          <a:xfrm>
            <a:off x="7683910" y="1128443"/>
            <a:ext cx="136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LCI/LMR broadcasting frames</a:t>
            </a:r>
          </a:p>
          <a:p>
            <a:pPr algn="ctr"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xmlns="" id="{1D90568B-FEE0-4089-B44C-6CC03FE8B4D3}"/>
              </a:ext>
            </a:extLst>
          </p:cNvPr>
          <p:cNvSpPr/>
          <p:nvPr/>
        </p:nvSpPr>
        <p:spPr bwMode="auto">
          <a:xfrm>
            <a:off x="5323296" y="1730523"/>
            <a:ext cx="817752" cy="212220"/>
          </a:xfrm>
          <a:prstGeom prst="curvedDown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97B9BA5-7C9A-4FFE-BC2A-884DB4E63F3D}"/>
              </a:ext>
            </a:extLst>
          </p:cNvPr>
          <p:cNvSpPr txBox="1"/>
          <p:nvPr/>
        </p:nvSpPr>
        <p:spPr>
          <a:xfrm>
            <a:off x="5987764" y="1564186"/>
            <a:ext cx="497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TOD</a:t>
            </a:r>
          </a:p>
        </p:txBody>
      </p:sp>
      <p:sp>
        <p:nvSpPr>
          <p:cNvPr id="20" name="Arrow: Curved Up 19">
            <a:extLst>
              <a:ext uri="{FF2B5EF4-FFF2-40B4-BE49-F238E27FC236}">
                <a16:creationId xmlns:a16="http://schemas.microsoft.com/office/drawing/2014/main" xmlns="" id="{3DF2B507-7C26-4A7B-B510-E31D2A1A6063}"/>
              </a:ext>
            </a:extLst>
          </p:cNvPr>
          <p:cNvSpPr/>
          <p:nvPr/>
        </p:nvSpPr>
        <p:spPr bwMode="auto">
          <a:xfrm>
            <a:off x="7800906" y="2931467"/>
            <a:ext cx="796384" cy="151846"/>
          </a:xfrm>
          <a:prstGeom prst="curvedUp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F64D4434-EF5F-4B28-97E6-C26F0B761E41}"/>
              </a:ext>
            </a:extLst>
          </p:cNvPr>
          <p:cNvSpPr txBox="1"/>
          <p:nvPr/>
        </p:nvSpPr>
        <p:spPr>
          <a:xfrm>
            <a:off x="7856713" y="3114353"/>
            <a:ext cx="815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UL LMRs</a:t>
            </a:r>
          </a:p>
        </p:txBody>
      </p:sp>
      <p:sp>
        <p:nvSpPr>
          <p:cNvPr id="75" name="Arrow: Curved Down 74">
            <a:extLst>
              <a:ext uri="{FF2B5EF4-FFF2-40B4-BE49-F238E27FC236}">
                <a16:creationId xmlns:a16="http://schemas.microsoft.com/office/drawing/2014/main" xmlns="" id="{7C25B632-B5B2-4FF3-85A2-F4EF9C7F687C}"/>
              </a:ext>
            </a:extLst>
          </p:cNvPr>
          <p:cNvSpPr/>
          <p:nvPr/>
        </p:nvSpPr>
        <p:spPr bwMode="auto">
          <a:xfrm>
            <a:off x="5324134" y="1463890"/>
            <a:ext cx="2579117" cy="298240"/>
          </a:xfrm>
          <a:prstGeom prst="curvedDown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3AF9BEDE-1450-4386-BBDD-AC0BE54A871F}"/>
              </a:ext>
            </a:extLst>
          </p:cNvPr>
          <p:cNvSpPr txBox="1"/>
          <p:nvPr/>
        </p:nvSpPr>
        <p:spPr>
          <a:xfrm>
            <a:off x="5987764" y="1158549"/>
            <a:ext cx="12747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Responder LMRs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6C055D42-002B-4332-85D0-AE1018976B89}"/>
              </a:ext>
            </a:extLst>
          </p:cNvPr>
          <p:cNvSpPr txBox="1"/>
          <p:nvPr/>
        </p:nvSpPr>
        <p:spPr>
          <a:xfrm>
            <a:off x="3618829" y="5425570"/>
            <a:ext cx="1901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HE SU NDP PPDU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7559FA04-C66E-4A4A-9E7C-E90D94A092AB}"/>
              </a:ext>
            </a:extLst>
          </p:cNvPr>
          <p:cNvSpPr txBox="1"/>
          <p:nvPr/>
        </p:nvSpPr>
        <p:spPr>
          <a:xfrm>
            <a:off x="4615383" y="58292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800" b="1" dirty="0">
              <a:solidFill>
                <a:srgbClr val="FF0000"/>
              </a:solidFill>
              <a:latin typeface="Times New Roman" pitchFamily="18" charset="0"/>
              <a:ea typeface="+mn-ea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219B9468-94D4-400C-BE75-17661DDAA81A}"/>
              </a:ext>
            </a:extLst>
          </p:cNvPr>
          <p:cNvCxnSpPr>
            <a:cxnSpLocks/>
          </p:cNvCxnSpPr>
          <p:nvPr/>
        </p:nvCxnSpPr>
        <p:spPr bwMode="auto">
          <a:xfrm flipV="1">
            <a:off x="4227497" y="4685967"/>
            <a:ext cx="1" cy="619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D286B34-ED99-46C2-AFA8-42C1B04EF68D}"/>
              </a:ext>
            </a:extLst>
          </p:cNvPr>
          <p:cNvSpPr txBox="1"/>
          <p:nvPr/>
        </p:nvSpPr>
        <p:spPr>
          <a:xfrm>
            <a:off x="7357145" y="5190074"/>
            <a:ext cx="1742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Example contents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xmlns="" id="{FBB7BDB7-CE9A-4CFF-A482-C2F6440EBB35}"/>
              </a:ext>
            </a:extLst>
          </p:cNvPr>
          <p:cNvCxnSpPr>
            <a:cxnSpLocks/>
            <a:stCxn id="2" idx="0"/>
          </p:cNvCxnSpPr>
          <p:nvPr/>
        </p:nvCxnSpPr>
        <p:spPr bwMode="auto">
          <a:xfrm flipH="1" flipV="1">
            <a:off x="8117965" y="2939302"/>
            <a:ext cx="110573" cy="2250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xmlns="" id="{19759A65-4215-4911-9E13-3C2103146EBA}"/>
              </a:ext>
            </a:extLst>
          </p:cNvPr>
          <p:cNvCxnSpPr>
            <a:cxnSpLocks/>
            <a:stCxn id="2" idx="0"/>
          </p:cNvCxnSpPr>
          <p:nvPr/>
        </p:nvCxnSpPr>
        <p:spPr bwMode="auto">
          <a:xfrm flipV="1">
            <a:off x="8228538" y="2875536"/>
            <a:ext cx="477764" cy="23145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8EB94CF7-08A1-4985-AD33-9AB90C65BD7A}"/>
              </a:ext>
            </a:extLst>
          </p:cNvPr>
          <p:cNvSpPr txBox="1"/>
          <p:nvPr/>
        </p:nvSpPr>
        <p:spPr>
          <a:xfrm>
            <a:off x="3468955" y="1173237"/>
            <a:ext cx="1901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n-ea"/>
              </a:rPr>
              <a:t>HE SU NDP PPDU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638C57ED-CEE7-44F2-BAC5-E223994BA895}"/>
              </a:ext>
            </a:extLst>
          </p:cNvPr>
          <p:cNvCxnSpPr>
            <a:stCxn id="71" idx="2"/>
            <a:endCxn id="11" idx="0"/>
          </p:cNvCxnSpPr>
          <p:nvPr/>
        </p:nvCxnSpPr>
        <p:spPr bwMode="auto">
          <a:xfrm>
            <a:off x="4419632" y="1511791"/>
            <a:ext cx="1146948" cy="516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5401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defTabSz="914400">
              <a:buClrTx/>
              <a:buSzTx/>
              <a:buFontTx/>
              <a:buNone/>
              <a:tabLst/>
              <a:defRPr/>
            </a:pPr>
            <a:r>
              <a:rPr lang="da-DK" smtClean="0">
                <a:latin typeface="Times New Roman" pitchFamily="18" charset="0"/>
                <a:ea typeface="MS Gothic"/>
              </a:rPr>
              <a:t>Erik Lindskog, Samsung</a:t>
            </a:r>
            <a:endParaRPr lang="en-GB" i="1" dirty="0">
              <a:latin typeface="Times New Roman" pitchFamily="18" charset="0"/>
              <a:ea typeface="MS Gothic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D748A3C-0D63-48EA-BAEA-64C69261FE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914400">
              <a:buClrTx/>
              <a:buSzTx/>
              <a:buFontTx/>
              <a:buNone/>
              <a:tabLst/>
              <a:defRPr/>
            </a:pPr>
            <a:r>
              <a:rPr lang="en-GB">
                <a:latin typeface="Times New Roman" pitchFamily="18" charset="0"/>
                <a:ea typeface="MS Gothic"/>
              </a:rPr>
              <a:t>Slide </a:t>
            </a:r>
            <a:fld id="{35C880F8-9C7D-4760-B738-53F7D5677438}" type="slidenum">
              <a:rPr lang="en-GB" smtClean="0">
                <a:latin typeface="Times New Roman" pitchFamily="18" charset="0"/>
                <a:ea typeface="MS Gothic"/>
              </a:rPr>
              <a:pPr defTabSz="914400">
                <a:buClrTx/>
                <a:buSzTx/>
                <a:buFontTx/>
                <a:buNone/>
                <a:tabLst/>
                <a:defRPr/>
              </a:pPr>
              <a:t>4</a:t>
            </a:fld>
            <a:endParaRPr lang="en-GB">
              <a:latin typeface="Times New Roman" pitchFamily="18" charset="0"/>
              <a:ea typeface="MS Gothic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B4B1D668-BF49-4CFD-9CE2-3F95C4058EF6}"/>
              </a:ext>
            </a:extLst>
          </p:cNvPr>
          <p:cNvSpPr/>
          <p:nvPr/>
        </p:nvSpPr>
        <p:spPr bwMode="auto">
          <a:xfrm>
            <a:off x="4344988" y="1772816"/>
            <a:ext cx="288032" cy="288032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B77A3748-D66B-4480-952C-68E8E824ED37}"/>
              </a:ext>
            </a:extLst>
          </p:cNvPr>
          <p:cNvSpPr/>
          <p:nvPr/>
        </p:nvSpPr>
        <p:spPr bwMode="auto">
          <a:xfrm>
            <a:off x="2627784" y="3933056"/>
            <a:ext cx="288032" cy="288032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B65859AF-2E91-45F2-A4C6-9C765F31E8AF}"/>
              </a:ext>
            </a:extLst>
          </p:cNvPr>
          <p:cNvSpPr/>
          <p:nvPr/>
        </p:nvSpPr>
        <p:spPr bwMode="auto">
          <a:xfrm>
            <a:off x="6012160" y="3967460"/>
            <a:ext cx="288032" cy="288032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800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xmlns="" id="{650779F5-91B7-4180-9FC4-47C28D6CE568}"/>
              </a:ext>
            </a:extLst>
          </p:cNvPr>
          <p:cNvSpPr/>
          <p:nvPr/>
        </p:nvSpPr>
        <p:spPr bwMode="auto">
          <a:xfrm>
            <a:off x="2051720" y="4509120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xmlns="" id="{401EDB67-5FD9-42A7-BE48-C01A966A660F}"/>
              </a:ext>
            </a:extLst>
          </p:cNvPr>
          <p:cNvSpPr/>
          <p:nvPr/>
        </p:nvSpPr>
        <p:spPr bwMode="auto">
          <a:xfrm>
            <a:off x="3131840" y="4509120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xmlns="" id="{FD92FC36-E17B-4314-A483-640E902E6ACD}"/>
              </a:ext>
            </a:extLst>
          </p:cNvPr>
          <p:cNvSpPr/>
          <p:nvPr/>
        </p:nvSpPr>
        <p:spPr bwMode="auto">
          <a:xfrm>
            <a:off x="3898156" y="2384500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xmlns="" id="{A46E43A9-CA35-4136-9977-69001FCDDE7D}"/>
              </a:ext>
            </a:extLst>
          </p:cNvPr>
          <p:cNvSpPr/>
          <p:nvPr/>
        </p:nvSpPr>
        <p:spPr bwMode="auto">
          <a:xfrm>
            <a:off x="4879901" y="2420888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xmlns="" id="{88BDE3DC-B4E0-4E9E-B106-6D2ED092409B}"/>
              </a:ext>
            </a:extLst>
          </p:cNvPr>
          <p:cNvSpPr/>
          <p:nvPr/>
        </p:nvSpPr>
        <p:spPr bwMode="auto">
          <a:xfrm>
            <a:off x="5343376" y="4503552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xmlns="" id="{A3D9646F-BC05-44C0-897D-22327D2DF338}"/>
              </a:ext>
            </a:extLst>
          </p:cNvPr>
          <p:cNvSpPr/>
          <p:nvPr/>
        </p:nvSpPr>
        <p:spPr bwMode="auto">
          <a:xfrm>
            <a:off x="6801410" y="4503552"/>
            <a:ext cx="288032" cy="266328"/>
          </a:xfrm>
          <a:prstGeom prst="triangle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xmlns="" id="{17ACAE98-49F8-4FDD-9B8F-9E5036B60807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0596" y="2687216"/>
            <a:ext cx="918220" cy="11018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B8C3D111-BD54-4A4F-A8E0-7C7E7AEF4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3131840" y="2852936"/>
            <a:ext cx="1584176" cy="10801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F36307AC-ECF8-43E9-B8EC-18A0825D6C73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800" y="2024844"/>
            <a:ext cx="1440160" cy="17641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93C66421-FCCC-428B-8F13-BB204E8267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93913" y="4044046"/>
            <a:ext cx="2622093" cy="532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21E9CDE9-4996-435C-8D78-F1DE56A069A2}"/>
              </a:ext>
            </a:extLst>
          </p:cNvPr>
          <p:cNvCxnSpPr>
            <a:cxnSpLocks/>
          </p:cNvCxnSpPr>
          <p:nvPr/>
        </p:nvCxnSpPr>
        <p:spPr bwMode="auto">
          <a:xfrm flipH="1">
            <a:off x="2326060" y="4205288"/>
            <a:ext cx="246821" cy="312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1BE86E47-EC86-431D-B7C9-E8CFA9631A68}"/>
              </a:ext>
            </a:extLst>
          </p:cNvPr>
          <p:cNvCxnSpPr>
            <a:cxnSpLocks/>
          </p:cNvCxnSpPr>
          <p:nvPr/>
        </p:nvCxnSpPr>
        <p:spPr bwMode="auto">
          <a:xfrm>
            <a:off x="2915817" y="4275460"/>
            <a:ext cx="262276" cy="2426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xmlns="" id="{76C4199E-FE01-4E69-9DBC-5183BDE5166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31840" y="4229602"/>
            <a:ext cx="2051308" cy="3515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FFD6E575-F3EC-43E9-8C3A-7437509696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78093" y="4135164"/>
            <a:ext cx="3439280" cy="4099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834B604-4657-4FD9-8F03-463D74A6E530}"/>
              </a:ext>
            </a:extLst>
          </p:cNvPr>
          <p:cNvSpPr txBox="1"/>
          <p:nvPr/>
        </p:nvSpPr>
        <p:spPr>
          <a:xfrm>
            <a:off x="1005320" y="820773"/>
            <a:ext cx="7385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Passive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Location built on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ea typeface="MS Gothic"/>
              </a:rPr>
              <a:t>HEz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Passive Ranging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0576880-13E6-4151-8DD2-3E79D4C48C02}"/>
              </a:ext>
            </a:extLst>
          </p:cNvPr>
          <p:cNvSpPr txBox="1"/>
          <p:nvPr/>
        </p:nvSpPr>
        <p:spPr>
          <a:xfrm>
            <a:off x="3923928" y="1357511"/>
            <a:ext cx="1164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AP (RSTA)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1069D66D-723C-4D47-B39F-54EAC23A3945}"/>
              </a:ext>
            </a:extLst>
          </p:cNvPr>
          <p:cNvSpPr txBox="1"/>
          <p:nvPr/>
        </p:nvSpPr>
        <p:spPr>
          <a:xfrm>
            <a:off x="6416430" y="3963519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C30C389-87ED-4B2A-B8F3-F56D8C6F86E0}"/>
              </a:ext>
            </a:extLst>
          </p:cNvPr>
          <p:cNvSpPr txBox="1"/>
          <p:nvPr/>
        </p:nvSpPr>
        <p:spPr>
          <a:xfrm>
            <a:off x="2130117" y="371137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50F95ED1-F9C4-468F-B486-02755A113CFD}"/>
              </a:ext>
            </a:extLst>
          </p:cNvPr>
          <p:cNvSpPr txBox="1"/>
          <p:nvPr/>
        </p:nvSpPr>
        <p:spPr>
          <a:xfrm>
            <a:off x="5216160" y="2396708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</a:t>
            </a:r>
            <a:endParaRPr lang="en-US" sz="1600" b="1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00C7DA47-A6FE-4C45-B9D4-BE21A82E4F01}"/>
              </a:ext>
            </a:extLst>
          </p:cNvPr>
          <p:cNvSpPr txBox="1"/>
          <p:nvPr/>
        </p:nvSpPr>
        <p:spPr>
          <a:xfrm>
            <a:off x="4145136" y="2300716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</a:t>
            </a:r>
            <a:endParaRPr lang="en-US" sz="1600" b="1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9C790B92-EB80-45AD-96E2-33814B4DD7CD}"/>
              </a:ext>
            </a:extLst>
          </p:cNvPr>
          <p:cNvSpPr txBox="1"/>
          <p:nvPr/>
        </p:nvSpPr>
        <p:spPr>
          <a:xfrm>
            <a:off x="1939516" y="4910003"/>
            <a:ext cx="445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9B3BF8D7-912A-488F-B562-E652878E96B2}"/>
              </a:ext>
            </a:extLst>
          </p:cNvPr>
          <p:cNvSpPr txBox="1"/>
          <p:nvPr/>
        </p:nvSpPr>
        <p:spPr>
          <a:xfrm>
            <a:off x="3130210" y="4870744"/>
            <a:ext cx="445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8B4E67B4-F2BA-4308-8145-7610305DBC2B}"/>
              </a:ext>
            </a:extLst>
          </p:cNvPr>
          <p:cNvSpPr txBox="1"/>
          <p:nvPr/>
        </p:nvSpPr>
        <p:spPr>
          <a:xfrm>
            <a:off x="5264414" y="4838799"/>
            <a:ext cx="445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9EA1A09B-1BDD-4FCB-8540-0EF3FC8E2F51}"/>
              </a:ext>
            </a:extLst>
          </p:cNvPr>
          <p:cNvSpPr txBox="1"/>
          <p:nvPr/>
        </p:nvSpPr>
        <p:spPr>
          <a:xfrm>
            <a:off x="6764302" y="4802082"/>
            <a:ext cx="1903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 (</a:t>
            </a:r>
            <a:r>
              <a:rPr lang="en-US" sz="1600" b="1" dirty="0" smtClean="0">
                <a:solidFill>
                  <a:srgbClr val="000000"/>
                </a:solidFill>
                <a:latin typeface="Times New Roman" pitchFamily="18" charset="0"/>
                <a:ea typeface="MS Gothic"/>
              </a:rPr>
              <a:t>ASTA/ISTA)</a:t>
            </a:r>
            <a:endParaRPr lang="en-US" sz="1600" b="1" dirty="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5543F67B-4E41-493C-9004-F136E942A7B5}"/>
              </a:ext>
            </a:extLst>
          </p:cNvPr>
          <p:cNvSpPr txBox="1"/>
          <p:nvPr/>
        </p:nvSpPr>
        <p:spPr>
          <a:xfrm>
            <a:off x="396838" y="550742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MS Gothic"/>
              </a:rPr>
              <a:t>The client to be located need to be able to find out when and on what channel and BW each AP is scheduling its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MS Gothic"/>
              </a:rPr>
              <a:t>Hez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MS Gothic"/>
              </a:rPr>
              <a:t> Passive Ranging with its client anchor stations (AS – ASTA/ISTA).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253455ED-6A9B-4A2D-8216-6EC290646E93}"/>
              </a:ext>
            </a:extLst>
          </p:cNvPr>
          <p:cNvSpPr txBox="1"/>
          <p:nvPr/>
        </p:nvSpPr>
        <p:spPr>
          <a:xfrm>
            <a:off x="2296530" y="4740609"/>
            <a:ext cx="95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buClrTx/>
              <a:buSzTx/>
              <a:buFontTx/>
              <a:buNone/>
              <a:defRPr/>
            </a:pPr>
            <a:r>
              <a:rPr lang="en-US" sz="1200" b="1" dirty="0">
                <a:solidFill>
                  <a:srgbClr val="7030A0"/>
                </a:solidFill>
                <a:latin typeface="Times New Roman" pitchFamily="18" charset="0"/>
                <a:ea typeface="MS Gothic"/>
              </a:rPr>
              <a:t>C</a:t>
            </a:r>
            <a:r>
              <a:rPr lang="en-US" sz="1200" b="1" dirty="0" smtClean="0">
                <a:solidFill>
                  <a:srgbClr val="7030A0"/>
                </a:solidFill>
                <a:latin typeface="Times New Roman" pitchFamily="18" charset="0"/>
                <a:ea typeface="MS Gothic"/>
              </a:rPr>
              <a:t>ross ranging </a:t>
            </a:r>
            <a:endParaRPr lang="en-US" sz="1200" b="1" dirty="0">
              <a:solidFill>
                <a:srgbClr val="7030A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xmlns="" id="{8FC16E1F-4074-4481-9D9C-643D28754B1E}"/>
              </a:ext>
            </a:extLst>
          </p:cNvPr>
          <p:cNvSpPr/>
          <p:nvPr/>
        </p:nvSpPr>
        <p:spPr bwMode="auto">
          <a:xfrm>
            <a:off x="4311920" y="3394153"/>
            <a:ext cx="386078" cy="320762"/>
          </a:xfrm>
          <a:prstGeom prst="star5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MS Gothic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DF35AB2F-5146-45CC-936F-11897F3FFFDB}"/>
              </a:ext>
            </a:extLst>
          </p:cNvPr>
          <p:cNvSpPr txBox="1"/>
          <p:nvPr/>
        </p:nvSpPr>
        <p:spPr>
          <a:xfrm>
            <a:off x="5864233" y="2740525"/>
            <a:ext cx="1984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MS Gothic"/>
              </a:rPr>
              <a:t>Client to be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MS Gothic"/>
              </a:rPr>
              <a:t>located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ea typeface="MS Gothic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xmlns="" id="{E21167A8-DC7C-483D-B6C8-B1E6565F2E56}"/>
              </a:ext>
            </a:extLst>
          </p:cNvPr>
          <p:cNvCxnSpPr/>
          <p:nvPr/>
        </p:nvCxnSpPr>
        <p:spPr bwMode="auto">
          <a:xfrm flipH="1">
            <a:off x="4831674" y="2953044"/>
            <a:ext cx="984332" cy="4763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xmlns="" id="{CA937E62-B461-4B35-8CF6-70C42695BC2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91614" y="4667465"/>
            <a:ext cx="493689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ysDash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xmlns="" id="{0A0C369B-B079-4D18-917C-E94E4208CBB1}"/>
              </a:ext>
            </a:extLst>
          </p:cNvPr>
          <p:cNvCxnSpPr/>
          <p:nvPr/>
        </p:nvCxnSpPr>
        <p:spPr bwMode="auto">
          <a:xfrm flipH="1">
            <a:off x="4633020" y="2953044"/>
            <a:ext cx="82996" cy="4411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xmlns="" id="{A3E41E96-B291-4463-B214-FAB21DBBFCB4}"/>
              </a:ext>
            </a:extLst>
          </p:cNvPr>
          <p:cNvCxnSpPr>
            <a:cxnSpLocks/>
          </p:cNvCxnSpPr>
          <p:nvPr/>
        </p:nvCxnSpPr>
        <p:spPr bwMode="auto">
          <a:xfrm flipV="1">
            <a:off x="3347707" y="3630896"/>
            <a:ext cx="933983" cy="25993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E9F35DB5-B2C2-4203-A8BE-8CFA99EE689D}"/>
              </a:ext>
            </a:extLst>
          </p:cNvPr>
          <p:cNvSpPr txBox="1"/>
          <p:nvPr/>
        </p:nvSpPr>
        <p:spPr>
          <a:xfrm>
            <a:off x="5151342" y="1554621"/>
            <a:ext cx="2356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rgbClr val="2D2DB9"/>
                </a:solidFill>
                <a:latin typeface="Times New Roman" pitchFamily="18" charset="0"/>
                <a:ea typeface="MS Gothic"/>
              </a:rPr>
              <a:t>APs </a:t>
            </a:r>
            <a:r>
              <a:rPr lang="en-US" sz="1600" b="1" dirty="0" smtClean="0">
                <a:solidFill>
                  <a:srgbClr val="2D2DB9"/>
                </a:solidFill>
                <a:latin typeface="Times New Roman" pitchFamily="18" charset="0"/>
                <a:ea typeface="MS Gothic"/>
              </a:rPr>
              <a:t>nominally on </a:t>
            </a:r>
            <a:r>
              <a:rPr lang="en-US" sz="1600" b="1" dirty="0">
                <a:solidFill>
                  <a:srgbClr val="2D2DB9"/>
                </a:solidFill>
                <a:latin typeface="Times New Roman" pitchFamily="18" charset="0"/>
                <a:ea typeface="MS Gothic"/>
              </a:rPr>
              <a:t>different channels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DE028C54-B44D-4CD2-861E-8292DE030F66}"/>
              </a:ext>
            </a:extLst>
          </p:cNvPr>
          <p:cNvSpPr txBox="1"/>
          <p:nvPr/>
        </p:nvSpPr>
        <p:spPr>
          <a:xfrm>
            <a:off x="337928" y="4351737"/>
            <a:ext cx="1592088" cy="584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600" b="1" dirty="0" smtClean="0">
                <a:solidFill>
                  <a:srgbClr val="00B050"/>
                </a:solidFill>
                <a:latin typeface="Times New Roman" pitchFamily="18" charset="0"/>
                <a:ea typeface="MS Gothic"/>
              </a:rPr>
              <a:t>AS </a:t>
            </a:r>
            <a:r>
              <a:rPr lang="en-US" sz="1600" b="1" dirty="0">
                <a:solidFill>
                  <a:srgbClr val="00B050"/>
                </a:solidFill>
                <a:latin typeface="Times New Roman" pitchFamily="18" charset="0"/>
                <a:ea typeface="MS Gothic"/>
              </a:rPr>
              <a:t>- Client Anchor Station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F1B7AA84-FDA2-4A40-B1F6-739AA552301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34774" y="1910064"/>
            <a:ext cx="416568" cy="175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sys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xmlns="" id="{6F389B7F-0785-4CBE-9D78-AB5CAB473083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1680" y="4636716"/>
            <a:ext cx="31705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ysDash"/>
            <a:round/>
            <a:headEnd type="triangle" w="sm" len="sm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9480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799"/>
            <a:ext cx="8686800" cy="685801"/>
          </a:xfrm>
        </p:spPr>
        <p:txBody>
          <a:bodyPr/>
          <a:lstStyle/>
          <a:p>
            <a:r>
              <a:rPr lang="en-US" sz="2800" dirty="0" smtClean="0"/>
              <a:t>Proposal for </a:t>
            </a:r>
            <a:r>
              <a:rPr lang="en-US" sz="2800" dirty="0" err="1" smtClean="0"/>
              <a:t>HEz</a:t>
            </a:r>
            <a:r>
              <a:rPr lang="en-US" sz="2800" dirty="0" smtClean="0"/>
              <a:t> Passive Ranging Announcement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91728"/>
            <a:ext cx="7772400" cy="5009072"/>
          </a:xfrm>
        </p:spPr>
        <p:txBody>
          <a:bodyPr>
            <a:normAutofit/>
          </a:bodyPr>
          <a:lstStyle/>
          <a:p>
            <a:pPr marL="0" indent="0"/>
            <a:r>
              <a:rPr lang="en-US" b="0" dirty="0" smtClean="0"/>
              <a:t>Signal the </a:t>
            </a:r>
            <a:r>
              <a:rPr lang="en-US" b="0" dirty="0" smtClean="0"/>
              <a:t>required parameters for the </a:t>
            </a:r>
            <a:r>
              <a:rPr lang="en-US" b="0" dirty="0" err="1" smtClean="0"/>
              <a:t>HEz</a:t>
            </a:r>
            <a:r>
              <a:rPr lang="en-US" b="0" dirty="0" smtClean="0"/>
              <a:t> Passive Ranging</a:t>
            </a:r>
            <a:r>
              <a:rPr lang="en-US" b="0" dirty="0"/>
              <a:t> </a:t>
            </a:r>
            <a:r>
              <a:rPr lang="en-US" b="0" dirty="0" smtClean="0"/>
              <a:t>availability window in each of the AP’s beacon.</a:t>
            </a:r>
            <a:endParaRPr lang="en-US" b="0" dirty="0"/>
          </a:p>
          <a:p>
            <a:pPr marL="0" indent="0"/>
            <a:endParaRPr lang="en-US" b="0" dirty="0"/>
          </a:p>
          <a:p>
            <a:pPr marL="0" indent="0"/>
            <a:r>
              <a:rPr lang="en-US" b="0" dirty="0" smtClean="0"/>
              <a:t>Parameters to include: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Partial TFS</a:t>
            </a:r>
            <a:r>
              <a:rPr lang="en-US" b="0" dirty="0" smtClean="0"/>
              <a:t> [10TU] – Time to start of next </a:t>
            </a:r>
            <a:r>
              <a:rPr lang="en-US" b="0" dirty="0" err="1" smtClean="0"/>
              <a:t>HEz</a:t>
            </a:r>
            <a:r>
              <a:rPr lang="en-US" b="0" dirty="0" smtClean="0"/>
              <a:t> Passive Ranging availability window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Duration</a:t>
            </a:r>
            <a:r>
              <a:rPr lang="en-US" b="0" dirty="0" smtClean="0"/>
              <a:t> [10TU] – Time duration of next </a:t>
            </a:r>
            <a:r>
              <a:rPr lang="en-US" b="0" dirty="0" err="1" smtClean="0"/>
              <a:t>Hez</a:t>
            </a:r>
            <a:r>
              <a:rPr lang="en-US" b="0" dirty="0" smtClean="0"/>
              <a:t> Passive Ranging availability window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Periodicity</a:t>
            </a:r>
            <a:r>
              <a:rPr lang="en-US" b="0" dirty="0" smtClean="0"/>
              <a:t> [10TU] – Current periodicity of </a:t>
            </a:r>
            <a:r>
              <a:rPr lang="en-US" b="0" dirty="0" err="1" smtClean="0"/>
              <a:t>Hez</a:t>
            </a:r>
            <a:r>
              <a:rPr lang="en-US" b="0" dirty="0" smtClean="0"/>
              <a:t> Passive Ranging availability window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BW </a:t>
            </a:r>
            <a:r>
              <a:rPr lang="en-US" b="0" dirty="0" smtClean="0"/>
              <a:t>[unit TBD] – Bandwidth used for next </a:t>
            </a:r>
            <a:r>
              <a:rPr lang="en-US" b="0" dirty="0" err="1" smtClean="0"/>
              <a:t>HEz</a:t>
            </a:r>
            <a:r>
              <a:rPr lang="en-US" b="0" dirty="0" smtClean="0"/>
              <a:t> Passive Ranging window</a:t>
            </a:r>
          </a:p>
          <a:p>
            <a:pPr marL="0" indent="0"/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Erik Lindskog, Samsung</a:t>
            </a:r>
            <a:endParaRPr lang="en-GB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22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90107"/>
            <a:ext cx="8686800" cy="685801"/>
          </a:xfrm>
        </p:spPr>
        <p:txBody>
          <a:bodyPr/>
          <a:lstStyle/>
          <a:p>
            <a:r>
              <a:rPr lang="en-US" sz="2800" dirty="0" smtClean="0"/>
              <a:t>Number of </a:t>
            </a:r>
            <a:r>
              <a:rPr lang="en-US" sz="2800" dirty="0" err="1" smtClean="0"/>
              <a:t>Nsts</a:t>
            </a:r>
            <a:r>
              <a:rPr lang="en-US" sz="2800" dirty="0" smtClean="0"/>
              <a:t> in </a:t>
            </a:r>
            <a:r>
              <a:rPr lang="en-US" sz="2800" dirty="0" err="1" smtClean="0"/>
              <a:t>HEz</a:t>
            </a:r>
            <a:r>
              <a:rPr lang="en-US" sz="2800" dirty="0" smtClean="0"/>
              <a:t> Passive Ranging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>
            <a:normAutofit/>
          </a:bodyPr>
          <a:lstStyle/>
          <a:p>
            <a:pPr marL="0" indent="0"/>
            <a:r>
              <a:rPr lang="en-US" sz="2000" b="0" dirty="0" smtClean="0"/>
              <a:t>Propose to limit the max number of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 in </a:t>
            </a:r>
            <a:r>
              <a:rPr lang="en-US" sz="2000" b="0" dirty="0" err="1" smtClean="0"/>
              <a:t>HEz</a:t>
            </a:r>
            <a:r>
              <a:rPr lang="en-US" sz="2000" b="0" dirty="0" smtClean="0"/>
              <a:t> Passive Ranging to 4.</a:t>
            </a:r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Erik Lindskog, Samsung</a:t>
            </a:r>
            <a:endParaRPr lang="en-GB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7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Should the </a:t>
            </a:r>
            <a:r>
              <a:rPr lang="en-US" dirty="0"/>
              <a:t>s</a:t>
            </a:r>
            <a:r>
              <a:rPr lang="en-US" dirty="0" smtClean="0"/>
              <a:t>chedule </a:t>
            </a:r>
            <a:r>
              <a:rPr lang="en-US" dirty="0"/>
              <a:t>a</a:t>
            </a:r>
            <a:r>
              <a:rPr lang="en-US" dirty="0" smtClean="0"/>
              <a:t>nnouncement for HE Passive Ranging be specified as in </a:t>
            </a:r>
            <a:r>
              <a:rPr lang="en-US" dirty="0"/>
              <a:t>slide </a:t>
            </a:r>
            <a:r>
              <a:rPr lang="en-US" dirty="0"/>
              <a:t>5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002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70CFE8-E13A-41ED-B77D-5FE957AA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014736-ECD2-4DC8-9608-BABD4EE02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Should the </a:t>
            </a:r>
            <a:r>
              <a:rPr lang="en-US" dirty="0" smtClean="0"/>
              <a:t>max number of </a:t>
            </a:r>
            <a:r>
              <a:rPr lang="en-US" dirty="0" err="1" smtClean="0"/>
              <a:t>Nsts</a:t>
            </a:r>
            <a:r>
              <a:rPr lang="en-US" dirty="0" smtClean="0"/>
              <a:t> in Passive </a:t>
            </a:r>
            <a:r>
              <a:rPr lang="en-US" dirty="0" err="1" smtClean="0"/>
              <a:t>HEz</a:t>
            </a:r>
            <a:r>
              <a:rPr lang="en-US" dirty="0" smtClean="0"/>
              <a:t> Ranging be limited to 4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Y:		N:		A: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7AD766-9131-471E-B984-B73AB3528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836F5FE-2173-4D87-9ECD-2C18466C4C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Erik Lindskog, Samsung</a:t>
            </a: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9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D8753C-80D1-4568-9DEE-EA6763E58C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Samsung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CD5D7D2-8AF1-4CDE-9F55-1A1263DF85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F122555B-E558-466E-8574-043BF9D9A5F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B1B91C7-9DA6-4DB6-ACA9-65AE5B42D821}"/>
              </a:ext>
            </a:extLst>
          </p:cNvPr>
          <p:cNvSpPr txBox="1"/>
          <p:nvPr/>
        </p:nvSpPr>
        <p:spPr>
          <a:xfrm>
            <a:off x="2882127" y="2780928"/>
            <a:ext cx="3455946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913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11924</TotalTime>
  <Words>506</Words>
  <Application>Microsoft Office PowerPoint</Application>
  <PresentationFormat>On-screen Show (4:3)</PresentationFormat>
  <Paragraphs>113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HEz Passive Ranging Schedule Announcement</vt:lpstr>
      <vt:lpstr>Introduction</vt:lpstr>
      <vt:lpstr>HEz-Ranging Sequence for Passive Location</vt:lpstr>
      <vt:lpstr>PowerPoint Presentation</vt:lpstr>
      <vt:lpstr>Proposal for HEz Passive Ranging Announcement</vt:lpstr>
      <vt:lpstr>Number of Nsts in HEz Passive Ranging</vt:lpstr>
      <vt:lpstr>Straw Poll</vt:lpstr>
      <vt:lpstr>Straw Poll</vt:lpstr>
      <vt:lpstr>PowerPoint Presentation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RTT Location Using Anchor Stations and Client Cooperation</dc:title>
  <dc:creator>Erik Lindskog, Naveen Kakani, Ali Raissinia</dc:creator>
  <cp:lastModifiedBy>Erik Lindskog</cp:lastModifiedBy>
  <cp:revision>263</cp:revision>
  <cp:lastPrinted>1601-01-01T00:00:00Z</cp:lastPrinted>
  <dcterms:created xsi:type="dcterms:W3CDTF">2017-01-17T13:08:38Z</dcterms:created>
  <dcterms:modified xsi:type="dcterms:W3CDTF">2018-09-12T19:12:10Z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C:\Users\e.lindskog\Downloads\11-18-0927-02-00az-hez-rtt-location-using-anchor-stations-and-client-cooperation (1).pptx</vt:lpwstr>
  </property>
</Properties>
</file>