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370" r:id="rId2"/>
    <p:sldId id="436" r:id="rId3"/>
    <p:sldId id="455" r:id="rId4"/>
    <p:sldId id="458" r:id="rId5"/>
    <p:sldId id="466" r:id="rId6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99FF"/>
    <a:srgbClr val="FF0000"/>
    <a:srgbClr val="2F05E1"/>
    <a:srgbClr val="66CCFF"/>
    <a:srgbClr val="99CC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0" autoAdjust="0"/>
    <p:restoredTop sz="88136" autoAdjust="0"/>
  </p:normalViewPr>
  <p:slideViewPr>
    <p:cSldViewPr>
      <p:cViewPr varScale="1">
        <p:scale>
          <a:sx n="80" d="100"/>
          <a:sy n="80" d="100"/>
        </p:scale>
        <p:origin x="62" y="11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02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802.11-18/1xxxr0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September 2018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ea typeface="+mn-ea"/>
              </a:defRPr>
            </a:lvl1pPr>
          </a:lstStyle>
          <a:p>
            <a:pPr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100C35B6-0FBF-4896-BFA6-AD17EBE8DD6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/>
              <a:t>Submission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9652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802.11-18/1xxxr0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September 2018</a:t>
            </a:r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/>
              <a:t>Submission</a:t>
            </a:r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73796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802.11-18/1xxxr0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819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/>
              <a:t>Page </a:t>
            </a:r>
            <a:fld id="{19A33B0A-A4A5-40D7-A321-3E6D6E9FD043}" type="slidenum">
              <a:rPr lang="en-US" altLang="zh-CN" smtClean="0"/>
              <a:pPr>
                <a:spcBef>
                  <a:spcPct val="0"/>
                </a:spcBef>
              </a:pPr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35451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802.11-18/1xxxr0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1024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zh-CN"/>
              <a:t>Page </a:t>
            </a:r>
            <a:fld id="{104B9337-C304-4A79-BF14-88357E60AC27}" type="slidenum">
              <a:rPr lang="en-US" altLang="zh-CN" smtClean="0"/>
              <a:pPr>
                <a:spcBef>
                  <a:spcPct val="0"/>
                </a:spcBef>
              </a:pPr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47816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B203E7B1-1B3B-4E50-A19A-80901A431D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BD8AA7E7-5618-4EB1-B2EB-6B5EBF1425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ko-KR" altLang="en-US"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0681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 userDrawn="1"/>
        </p:nvSpPr>
        <p:spPr bwMode="auto">
          <a:xfrm>
            <a:off x="508000" y="6096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251031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11084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8310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11765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4156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685800"/>
            <a:ext cx="4011084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685801"/>
            <a:ext cx="6815667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6429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1108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744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777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0" y="685800"/>
            <a:ext cx="1107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828800"/>
            <a:ext cx="11074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>
            <a:off x="508000" y="6096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>
              <a:latin typeface="+mj-lt"/>
            </a:endParaRPr>
          </a:p>
        </p:txBody>
      </p:sp>
      <p:sp>
        <p:nvSpPr>
          <p:cNvPr id="1031" name="Rectangle 9"/>
          <p:cNvSpPr>
            <a:spLocks noChangeArrowheads="1"/>
          </p:cNvSpPr>
          <p:nvPr userDrawn="1"/>
        </p:nvSpPr>
        <p:spPr bwMode="auto">
          <a:xfrm>
            <a:off x="5080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sz="1200" dirty="0">
                <a:latin typeface="+mj-lt"/>
              </a:rPr>
              <a:t>Submission</a:t>
            </a:r>
          </a:p>
        </p:txBody>
      </p:sp>
      <p:sp>
        <p:nvSpPr>
          <p:cNvPr id="1030" name="Line 10"/>
          <p:cNvSpPr>
            <a:spLocks noChangeShapeType="1"/>
          </p:cNvSpPr>
          <p:nvPr/>
        </p:nvSpPr>
        <p:spPr bwMode="auto">
          <a:xfrm>
            <a:off x="508000" y="6477000"/>
            <a:ext cx="1107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>
              <a:latin typeface="+mj-lt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9756890" y="6500090"/>
            <a:ext cx="18546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sz="1200" baseline="0" dirty="0">
                <a:latin typeface="+mj-lt"/>
              </a:rPr>
              <a:t>Stephen McCann, BlackBerry</a:t>
            </a:r>
            <a:endParaRPr lang="en-US" altLang="ko-KR" sz="1200" dirty="0">
              <a:latin typeface="+mj-lt"/>
            </a:endParaRPr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5687485" y="6483350"/>
            <a:ext cx="53540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zh-CN" sz="1200" dirty="0">
                <a:latin typeface="+mj-lt"/>
              </a:rPr>
              <a:t>Slide </a:t>
            </a:r>
            <a:fld id="{1E6F8221-7D42-47C8-8226-2BDDEB866FE1}" type="slidenum">
              <a:rPr lang="en-US" altLang="zh-CN" sz="1200" smtClean="0">
                <a:latin typeface="+mj-lt"/>
              </a:rPr>
              <a:pPr>
                <a:defRPr/>
              </a:pPr>
              <a:t>‹#›</a:t>
            </a:fld>
            <a:endParaRPr lang="en-US" altLang="zh-CN" sz="1200" dirty="0">
              <a:latin typeface="+mj-lt"/>
            </a:endParaRPr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8299386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latin typeface="+mj-lt"/>
                <a:cs typeface="+mn-cs"/>
              </a:rPr>
              <a:t>doc.: IEEE 802.11-18/1625r1</a:t>
            </a: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52647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4" indent="0" algn="l" eaLnBrk="0" hangingPunct="0">
              <a:defRPr/>
            </a:pPr>
            <a:r>
              <a:rPr lang="en-US" sz="1800" b="1" dirty="0">
                <a:latin typeface="+mj-lt"/>
                <a:cs typeface="+mn-cs"/>
              </a:rPr>
              <a:t>September 2018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Calibri" pitchFamily="34" charset="0"/>
          <a:cs typeface="Calibr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905000" y="685800"/>
            <a:ext cx="8305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ko-KR" kern="0" dirty="0">
                <a:latin typeface="+mj-lt"/>
                <a:ea typeface="굴림" pitchFamily="50" charset="-127"/>
              </a:rPr>
              <a:t>Broadcast Service Advertisements</a:t>
            </a:r>
          </a:p>
        </p:txBody>
      </p:sp>
      <p:sp>
        <p:nvSpPr>
          <p:cNvPr id="5123" name="Rectangle 6"/>
          <p:cNvSpPr txBox="1">
            <a:spLocks noChangeArrowheads="1"/>
          </p:cNvSpPr>
          <p:nvPr/>
        </p:nvSpPr>
        <p:spPr bwMode="auto">
          <a:xfrm>
            <a:off x="2209800" y="1749425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ko-KR" sz="2000" dirty="0">
                <a:latin typeface="+mj-lt"/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latin typeface="+mj-lt"/>
                <a:ea typeface="굴림" panose="020B0600000101010101" pitchFamily="50" charset="-127"/>
              </a:rPr>
              <a:t> 2018-09-11</a:t>
            </a:r>
          </a:p>
          <a:p>
            <a:pPr algn="ctr">
              <a:buFontTx/>
              <a:buNone/>
            </a:pPr>
            <a:endParaRPr lang="en-US" altLang="ko-KR" sz="2000" b="0" dirty="0">
              <a:latin typeface="+mj-lt"/>
              <a:ea typeface="굴림" panose="020B0600000101010101" pitchFamily="50" charset="-127"/>
            </a:endParaRPr>
          </a:p>
        </p:txBody>
      </p:sp>
      <p:sp>
        <p:nvSpPr>
          <p:cNvPr id="5124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ko-KR" sz="2000">
                <a:latin typeface="+mj-lt"/>
                <a:ea typeface="宋体" panose="02010600030101010101" pitchFamily="2" charset="-122"/>
              </a:rPr>
              <a:t>Authors:</a:t>
            </a:r>
            <a:endParaRPr lang="en-US" altLang="ko-KR" sz="2000" b="0">
              <a:latin typeface="+mj-lt"/>
              <a:ea typeface="宋体" panose="02010600030101010101" pitchFamily="2" charset="-122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043996"/>
              </p:ext>
            </p:extLst>
          </p:nvPr>
        </p:nvGraphicFramePr>
        <p:xfrm>
          <a:off x="2133601" y="2362201"/>
          <a:ext cx="8048625" cy="1103313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9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Name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Affiliations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Address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Phone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email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tephen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McCann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lackBerry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tephen.mccann@ieee.org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Abstract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2800" dirty="0"/>
              <a:t>This submission proposes various advertisements for the discovery of STAs that are BCS capable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Motivation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508000" y="1524000"/>
            <a:ext cx="11074400" cy="4267200"/>
          </a:xfrm>
        </p:spPr>
        <p:txBody>
          <a:bodyPr/>
          <a:lstStyle/>
          <a:p>
            <a:r>
              <a:rPr lang="en-US" sz="2800" dirty="0"/>
              <a:t>BCS devices may need to find BCS capable APs/IoT sensors</a:t>
            </a:r>
          </a:p>
          <a:p>
            <a:r>
              <a:rPr lang="en-US" sz="2800" dirty="0"/>
              <a:t>Adverts provide a simple discovery mechanism</a:t>
            </a:r>
          </a:p>
          <a:p>
            <a:r>
              <a:rPr lang="en-GB" sz="2800" dirty="0"/>
              <a:t>“Trivial update” of a couple of 11aq elements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1">
            <a:extLst>
              <a:ext uri="{FF2B5EF4-FFF2-40B4-BE49-F238E27FC236}">
                <a16:creationId xmlns:a16="http://schemas.microsoft.com/office/drawing/2014/main" id="{8A85068E-8E41-479C-B305-B7EC93B2BF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0638" y="1809750"/>
            <a:ext cx="1371600" cy="457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ko-KR" b="0">
              <a:solidFill>
                <a:srgbClr val="000000"/>
              </a:solidFill>
              <a:ea typeface="굴림" panose="020B0503020000020004" pitchFamily="34" charset="-127"/>
            </a:endParaRPr>
          </a:p>
        </p:txBody>
      </p:sp>
      <p:sp>
        <p:nvSpPr>
          <p:cNvPr id="5123" name="Text Box 29">
            <a:extLst>
              <a:ext uri="{FF2B5EF4-FFF2-40B4-BE49-F238E27FC236}">
                <a16:creationId xmlns:a16="http://schemas.microsoft.com/office/drawing/2014/main" id="{53471499-E245-40A8-B6A3-12A686272D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9100" y="2511426"/>
            <a:ext cx="8270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b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STA </a:t>
            </a:r>
          </a:p>
        </p:txBody>
      </p:sp>
      <p:sp>
        <p:nvSpPr>
          <p:cNvPr id="5124" name="Text Box 30">
            <a:extLst>
              <a:ext uri="{FF2B5EF4-FFF2-40B4-BE49-F238E27FC236}">
                <a16:creationId xmlns:a16="http://schemas.microsoft.com/office/drawing/2014/main" id="{9388F447-61CF-4BCC-A65E-C67D15693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3863" y="2517776"/>
            <a:ext cx="5953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ko-KR" b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AP</a:t>
            </a:r>
          </a:p>
        </p:txBody>
      </p:sp>
      <p:sp>
        <p:nvSpPr>
          <p:cNvPr id="5125" name="Rectangle 31">
            <a:extLst>
              <a:ext uri="{FF2B5EF4-FFF2-40B4-BE49-F238E27FC236}">
                <a16:creationId xmlns:a16="http://schemas.microsoft.com/office/drawing/2014/main" id="{04743A24-526E-4F0E-B004-44A820EFB8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3813" y="5122863"/>
            <a:ext cx="762000" cy="36671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400" dirty="0">
                <a:ea typeface="굴림" panose="020B0503020000020004" pitchFamily="34" charset="-127"/>
              </a:rPr>
              <a:t>Beacon</a:t>
            </a:r>
          </a:p>
        </p:txBody>
      </p:sp>
      <p:sp>
        <p:nvSpPr>
          <p:cNvPr id="5126" name="Rectangle 31">
            <a:extLst>
              <a:ext uri="{FF2B5EF4-FFF2-40B4-BE49-F238E27FC236}">
                <a16:creationId xmlns:a16="http://schemas.microsoft.com/office/drawing/2014/main" id="{DC29EF9B-AA56-4CD2-87C5-2AF88A32DE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1838" y="5602289"/>
            <a:ext cx="762000" cy="3651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400">
                <a:ea typeface="굴림" panose="020B0503020000020004" pitchFamily="34" charset="-127"/>
              </a:rPr>
              <a:t>Probe</a:t>
            </a:r>
          </a:p>
        </p:txBody>
      </p:sp>
      <p:grpSp>
        <p:nvGrpSpPr>
          <p:cNvPr id="5127" name="Group 29">
            <a:extLst>
              <a:ext uri="{FF2B5EF4-FFF2-40B4-BE49-F238E27FC236}">
                <a16:creationId xmlns:a16="http://schemas.microsoft.com/office/drawing/2014/main" id="{5FE786C4-E3E3-407B-9999-2A2BA4B3F361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4033838" y="5510214"/>
            <a:ext cx="457200" cy="549275"/>
            <a:chOff x="1344" y="2616"/>
            <a:chExt cx="288" cy="288"/>
          </a:xfrm>
        </p:grpSpPr>
        <p:sp>
          <p:nvSpPr>
            <p:cNvPr id="5171" name="Line 32">
              <a:extLst>
                <a:ext uri="{FF2B5EF4-FFF2-40B4-BE49-F238E27FC236}">
                  <a16:creationId xmlns:a16="http://schemas.microsoft.com/office/drawing/2014/main" id="{BBBECBE1-D607-459E-9F53-D8FF9C37CAD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44" y="276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2" name="Line 38">
              <a:extLst>
                <a:ext uri="{FF2B5EF4-FFF2-40B4-BE49-F238E27FC236}">
                  <a16:creationId xmlns:a16="http://schemas.microsoft.com/office/drawing/2014/main" id="{F7B8B8FB-2CDA-4F8B-A022-6520C9703D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92" y="2760"/>
              <a:ext cx="24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3" name="Line 39">
              <a:extLst>
                <a:ext uri="{FF2B5EF4-FFF2-40B4-BE49-F238E27FC236}">
                  <a16:creationId xmlns:a16="http://schemas.microsoft.com/office/drawing/2014/main" id="{426E4423-66F4-4AD8-90B7-3262485FE3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88" y="2760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4" name="Line 40">
              <a:extLst>
                <a:ext uri="{FF2B5EF4-FFF2-40B4-BE49-F238E27FC236}">
                  <a16:creationId xmlns:a16="http://schemas.microsoft.com/office/drawing/2014/main" id="{EAC737F1-15CE-4298-BB14-4AB873B1CCE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392" y="2664"/>
              <a:ext cx="24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5" name="Line 41">
              <a:extLst>
                <a:ext uri="{FF2B5EF4-FFF2-40B4-BE49-F238E27FC236}">
                  <a16:creationId xmlns:a16="http://schemas.microsoft.com/office/drawing/2014/main" id="{963EF45E-4739-40F7-B8A9-23B2C3DE6F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488" y="2616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8" name="Rectangle 31">
            <a:extLst>
              <a:ext uri="{FF2B5EF4-FFF2-40B4-BE49-F238E27FC236}">
                <a16:creationId xmlns:a16="http://schemas.microsoft.com/office/drawing/2014/main" id="{026ABD8B-9171-4F2C-923C-995B3929EA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3813" y="5772151"/>
            <a:ext cx="762000" cy="36512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000">
                <a:ea typeface="굴림" panose="020B0503020000020004" pitchFamily="34" charset="-127"/>
              </a:rPr>
              <a:t>Probe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ko-KR" sz="1000">
                <a:ea typeface="굴림" panose="020B0503020000020004" pitchFamily="34" charset="-127"/>
              </a:rPr>
              <a:t>response</a:t>
            </a:r>
          </a:p>
        </p:txBody>
      </p:sp>
      <p:sp>
        <p:nvSpPr>
          <p:cNvPr id="5129" name="Line 36">
            <a:extLst>
              <a:ext uri="{FF2B5EF4-FFF2-40B4-BE49-F238E27FC236}">
                <a16:creationId xmlns:a16="http://schemas.microsoft.com/office/drawing/2014/main" id="{BF5468AF-B44C-4755-B991-B7A7227975D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40275" y="598805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130" name="Group 115">
            <a:extLst>
              <a:ext uri="{FF2B5EF4-FFF2-40B4-BE49-F238E27FC236}">
                <a16:creationId xmlns:a16="http://schemas.microsoft.com/office/drawing/2014/main" id="{4DEDF494-7089-4971-80BE-808EE148948E}"/>
              </a:ext>
            </a:extLst>
          </p:cNvPr>
          <p:cNvGrpSpPr>
            <a:grpSpLocks/>
          </p:cNvGrpSpPr>
          <p:nvPr/>
        </p:nvGrpSpPr>
        <p:grpSpPr bwMode="auto">
          <a:xfrm>
            <a:off x="5657851" y="1268414"/>
            <a:ext cx="257175" cy="566737"/>
            <a:chOff x="636" y="786"/>
            <a:chExt cx="162" cy="390"/>
          </a:xfrm>
        </p:grpSpPr>
        <p:sp>
          <p:nvSpPr>
            <p:cNvPr id="5166" name="Line 116">
              <a:extLst>
                <a:ext uri="{FF2B5EF4-FFF2-40B4-BE49-F238E27FC236}">
                  <a16:creationId xmlns:a16="http://schemas.microsoft.com/office/drawing/2014/main" id="{9A394707-38E6-42AC-A33F-14B025239A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1176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7" name="Line 117">
              <a:extLst>
                <a:ext uri="{FF2B5EF4-FFF2-40B4-BE49-F238E27FC236}">
                  <a16:creationId xmlns:a16="http://schemas.microsoft.com/office/drawing/2014/main" id="{7A9A5E96-4DFE-4B1A-98AB-5E1AA56DF6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2" y="882"/>
              <a:ext cx="0" cy="2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8" name="Line 118">
              <a:extLst>
                <a:ext uri="{FF2B5EF4-FFF2-40B4-BE49-F238E27FC236}">
                  <a16:creationId xmlns:a16="http://schemas.microsoft.com/office/drawing/2014/main" id="{E586BBCF-9ECC-4894-9449-22DD1C2191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636" y="792"/>
              <a:ext cx="8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9" name="Line 119">
              <a:extLst>
                <a:ext uri="{FF2B5EF4-FFF2-40B4-BE49-F238E27FC236}">
                  <a16:creationId xmlns:a16="http://schemas.microsoft.com/office/drawing/2014/main" id="{3E783BF7-543B-404A-9918-072CFBECC7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20" y="786"/>
              <a:ext cx="0" cy="1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70" name="Line 120">
              <a:extLst>
                <a:ext uri="{FF2B5EF4-FFF2-40B4-BE49-F238E27FC236}">
                  <a16:creationId xmlns:a16="http://schemas.microsoft.com/office/drawing/2014/main" id="{3769FA90-6620-4A7D-94BF-8EEBF5D030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23" y="789"/>
              <a:ext cx="75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1" name="Rectangle 8">
            <a:extLst>
              <a:ext uri="{FF2B5EF4-FFF2-40B4-BE49-F238E27FC236}">
                <a16:creationId xmlns:a16="http://schemas.microsoft.com/office/drawing/2014/main" id="{5A17400A-167D-49CB-800A-88479A6F96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2238" y="1809750"/>
            <a:ext cx="1371600" cy="4572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ko-KR" b="0">
              <a:solidFill>
                <a:srgbClr val="000000"/>
              </a:solidFill>
              <a:ea typeface="굴림" panose="020B0503020000020004" pitchFamily="34" charset="-127"/>
            </a:endParaRPr>
          </a:p>
        </p:txBody>
      </p:sp>
      <p:grpSp>
        <p:nvGrpSpPr>
          <p:cNvPr id="5132" name="Group 114">
            <a:extLst>
              <a:ext uri="{FF2B5EF4-FFF2-40B4-BE49-F238E27FC236}">
                <a16:creationId xmlns:a16="http://schemas.microsoft.com/office/drawing/2014/main" id="{EDDFF949-3DBB-4F23-B8B4-E9D0AF9A917F}"/>
              </a:ext>
            </a:extLst>
          </p:cNvPr>
          <p:cNvGrpSpPr>
            <a:grpSpLocks/>
          </p:cNvGrpSpPr>
          <p:nvPr/>
        </p:nvGrpSpPr>
        <p:grpSpPr bwMode="auto">
          <a:xfrm>
            <a:off x="3114676" y="1412876"/>
            <a:ext cx="257175" cy="422275"/>
            <a:chOff x="636" y="786"/>
            <a:chExt cx="162" cy="390"/>
          </a:xfrm>
        </p:grpSpPr>
        <p:sp>
          <p:nvSpPr>
            <p:cNvPr id="5161" name="Line 37">
              <a:extLst>
                <a:ext uri="{FF2B5EF4-FFF2-40B4-BE49-F238E27FC236}">
                  <a16:creationId xmlns:a16="http://schemas.microsoft.com/office/drawing/2014/main" id="{11C4F815-78F9-47E2-9510-5D72FD553A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1176"/>
              <a:ext cx="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2" name="Line 110">
              <a:extLst>
                <a:ext uri="{FF2B5EF4-FFF2-40B4-BE49-F238E27FC236}">
                  <a16:creationId xmlns:a16="http://schemas.microsoft.com/office/drawing/2014/main" id="{A3C2598D-946A-4F38-8084-17E293302A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2" y="882"/>
              <a:ext cx="0" cy="2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3" name="Line 111">
              <a:extLst>
                <a:ext uri="{FF2B5EF4-FFF2-40B4-BE49-F238E27FC236}">
                  <a16:creationId xmlns:a16="http://schemas.microsoft.com/office/drawing/2014/main" id="{3CE628E7-F641-4137-9C6B-DC4BB43CFB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636" y="792"/>
              <a:ext cx="8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4" name="Line 112">
              <a:extLst>
                <a:ext uri="{FF2B5EF4-FFF2-40B4-BE49-F238E27FC236}">
                  <a16:creationId xmlns:a16="http://schemas.microsoft.com/office/drawing/2014/main" id="{A9DC22FF-30EB-4DD9-B49D-25A3703CC48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20" y="786"/>
              <a:ext cx="0" cy="1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5" name="Line 113">
              <a:extLst>
                <a:ext uri="{FF2B5EF4-FFF2-40B4-BE49-F238E27FC236}">
                  <a16:creationId xmlns:a16="http://schemas.microsoft.com/office/drawing/2014/main" id="{29932F95-0DDF-4FA1-9F21-A4B04A0DB0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23" y="789"/>
              <a:ext cx="75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33" name="Group 29">
            <a:extLst>
              <a:ext uri="{FF2B5EF4-FFF2-40B4-BE49-F238E27FC236}">
                <a16:creationId xmlns:a16="http://schemas.microsoft.com/office/drawing/2014/main" id="{42D9CB34-FF02-485D-9F8E-F706BF6B9F5F}"/>
              </a:ext>
            </a:extLst>
          </p:cNvPr>
          <p:cNvGrpSpPr>
            <a:grpSpLocks/>
          </p:cNvGrpSpPr>
          <p:nvPr/>
        </p:nvGrpSpPr>
        <p:grpSpPr bwMode="auto">
          <a:xfrm rot="10800000" flipH="1">
            <a:off x="4643438" y="5051426"/>
            <a:ext cx="457200" cy="549275"/>
            <a:chOff x="1344" y="2616"/>
            <a:chExt cx="288" cy="288"/>
          </a:xfrm>
        </p:grpSpPr>
        <p:sp>
          <p:nvSpPr>
            <p:cNvPr id="5156" name="Line 32">
              <a:extLst>
                <a:ext uri="{FF2B5EF4-FFF2-40B4-BE49-F238E27FC236}">
                  <a16:creationId xmlns:a16="http://schemas.microsoft.com/office/drawing/2014/main" id="{702862AF-36EC-4B60-987C-BD4C1ED371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44" y="276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7" name="Line 38">
              <a:extLst>
                <a:ext uri="{FF2B5EF4-FFF2-40B4-BE49-F238E27FC236}">
                  <a16:creationId xmlns:a16="http://schemas.microsoft.com/office/drawing/2014/main" id="{206B8550-B0ED-4EE8-BE77-895A30D2CC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92" y="2760"/>
              <a:ext cx="24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8" name="Line 39">
              <a:extLst>
                <a:ext uri="{FF2B5EF4-FFF2-40B4-BE49-F238E27FC236}">
                  <a16:creationId xmlns:a16="http://schemas.microsoft.com/office/drawing/2014/main" id="{638972E4-FB81-424C-ABD7-E5A906C5327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88" y="2760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9" name="Line 40">
              <a:extLst>
                <a:ext uri="{FF2B5EF4-FFF2-40B4-BE49-F238E27FC236}">
                  <a16:creationId xmlns:a16="http://schemas.microsoft.com/office/drawing/2014/main" id="{8759D0D0-57C3-408D-BD5E-DDD051FED3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392" y="2664"/>
              <a:ext cx="24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0" name="Line 41">
              <a:extLst>
                <a:ext uri="{FF2B5EF4-FFF2-40B4-BE49-F238E27FC236}">
                  <a16:creationId xmlns:a16="http://schemas.microsoft.com/office/drawing/2014/main" id="{251F3CF7-2021-4DEE-B44C-8A236A8FA5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488" y="2616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4" name="Text Box 121">
            <a:extLst>
              <a:ext uri="{FF2B5EF4-FFF2-40B4-BE49-F238E27FC236}">
                <a16:creationId xmlns:a16="http://schemas.microsoft.com/office/drawing/2014/main" id="{893597CA-BDDA-4767-BD35-537838A54A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3539" y="2890838"/>
            <a:ext cx="8334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ko-KR" b="0" dirty="0">
                <a:solidFill>
                  <a:schemeClr val="accent2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GAS</a:t>
            </a:r>
          </a:p>
        </p:txBody>
      </p:sp>
      <p:cxnSp>
        <p:nvCxnSpPr>
          <p:cNvPr id="4" name="Elbow Connector 3">
            <a:extLst>
              <a:ext uri="{FF2B5EF4-FFF2-40B4-BE49-F238E27FC236}">
                <a16:creationId xmlns:a16="http://schemas.microsoft.com/office/drawing/2014/main" id="{0AE5A2D7-44F5-4AF1-92D7-D2CCAF56006F}"/>
              </a:ext>
            </a:extLst>
          </p:cNvPr>
          <p:cNvCxnSpPr>
            <a:stCxn id="5137" idx="1"/>
          </p:cNvCxnSpPr>
          <p:nvPr/>
        </p:nvCxnSpPr>
        <p:spPr>
          <a:xfrm rot="10800000" flipV="1">
            <a:off x="4052270" y="2264840"/>
            <a:ext cx="4014787" cy="1431925"/>
          </a:xfrm>
          <a:prstGeom prst="bentConnector3">
            <a:avLst>
              <a:gd name="adj1" fmla="val 24491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72C3A61-997C-42BA-812D-009876639E19}"/>
              </a:ext>
            </a:extLst>
          </p:cNvPr>
          <p:cNvCxnSpPr/>
          <p:nvPr/>
        </p:nvCxnSpPr>
        <p:spPr>
          <a:xfrm>
            <a:off x="4033839" y="3352800"/>
            <a:ext cx="106997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7" name="Rectangle 10">
            <a:extLst>
              <a:ext uri="{FF2B5EF4-FFF2-40B4-BE49-F238E27FC236}">
                <a16:creationId xmlns:a16="http://schemas.microsoft.com/office/drawing/2014/main" id="{4C2CF71F-4C7D-43DB-8D4F-A59BCE724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7056" y="1652065"/>
            <a:ext cx="935038" cy="12239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zh-CN" b="0">
              <a:solidFill>
                <a:srgbClr val="FF0000"/>
              </a:solidFill>
            </a:endParaRPr>
          </a:p>
        </p:txBody>
      </p:sp>
      <p:grpSp>
        <p:nvGrpSpPr>
          <p:cNvPr id="5138" name="Group 73">
            <a:extLst>
              <a:ext uri="{FF2B5EF4-FFF2-40B4-BE49-F238E27FC236}">
                <a16:creationId xmlns:a16="http://schemas.microsoft.com/office/drawing/2014/main" id="{D6ADBFB2-598F-4871-A0C1-117D7D4B2632}"/>
              </a:ext>
            </a:extLst>
          </p:cNvPr>
          <p:cNvGrpSpPr>
            <a:grpSpLocks/>
          </p:cNvGrpSpPr>
          <p:nvPr/>
        </p:nvGrpSpPr>
        <p:grpSpPr bwMode="auto">
          <a:xfrm>
            <a:off x="8310563" y="1830389"/>
            <a:ext cx="412750" cy="592137"/>
            <a:chOff x="3216" y="2546"/>
            <a:chExt cx="384" cy="406"/>
          </a:xfrm>
        </p:grpSpPr>
        <p:sp>
          <p:nvSpPr>
            <p:cNvPr id="5151" name="Oval 74">
              <a:extLst>
                <a:ext uri="{FF2B5EF4-FFF2-40B4-BE49-F238E27FC236}">
                  <a16:creationId xmlns:a16="http://schemas.microsoft.com/office/drawing/2014/main" id="{4F8151F4-65F5-4D1C-9783-8D8296EC85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" y="2546"/>
              <a:ext cx="384" cy="144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zh-CN" sz="1200" b="0">
                <a:solidFill>
                  <a:srgbClr val="FF0000"/>
                </a:solidFill>
              </a:endParaRPr>
            </a:p>
          </p:txBody>
        </p:sp>
        <p:sp>
          <p:nvSpPr>
            <p:cNvPr id="5152" name="Line 75">
              <a:extLst>
                <a:ext uri="{FF2B5EF4-FFF2-40B4-BE49-F238E27FC236}">
                  <a16:creationId xmlns:a16="http://schemas.microsoft.com/office/drawing/2014/main" id="{FA3160CD-DC9F-4166-BFD8-B21E7166F5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6" y="2628"/>
              <a:ext cx="0" cy="2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Line 76">
              <a:extLst>
                <a:ext uri="{FF2B5EF4-FFF2-40B4-BE49-F238E27FC236}">
                  <a16:creationId xmlns:a16="http://schemas.microsoft.com/office/drawing/2014/main" id="{DC83592E-791E-4603-BD39-68B60AD4805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98" y="2628"/>
              <a:ext cx="2" cy="2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4" name="Oval 77">
              <a:extLst>
                <a:ext uri="{FF2B5EF4-FFF2-40B4-BE49-F238E27FC236}">
                  <a16:creationId xmlns:a16="http://schemas.microsoft.com/office/drawing/2014/main" id="{B1D76EB4-8BC3-4895-8628-E6BDE81278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6" y="2808"/>
              <a:ext cx="384" cy="144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zh-CN" sz="1200" b="0">
                <a:solidFill>
                  <a:srgbClr val="FF0000"/>
                </a:solidFill>
              </a:endParaRPr>
            </a:p>
          </p:txBody>
        </p:sp>
        <p:sp>
          <p:nvSpPr>
            <p:cNvPr id="5155" name="Rectangle 78">
              <a:extLst>
                <a:ext uri="{FF2B5EF4-FFF2-40B4-BE49-F238E27FC236}">
                  <a16:creationId xmlns:a16="http://schemas.microsoft.com/office/drawing/2014/main" id="{E332DF8A-2FE3-4320-8617-195D3D00DA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3" y="2792"/>
              <a:ext cx="365" cy="7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zh-CN" b="0">
                <a:solidFill>
                  <a:srgbClr val="FF0000"/>
                </a:solidFill>
              </a:endParaRPr>
            </a:p>
          </p:txBody>
        </p:sp>
      </p:grpSp>
      <p:sp>
        <p:nvSpPr>
          <p:cNvPr id="5139" name="Text Box 101">
            <a:extLst>
              <a:ext uri="{FF2B5EF4-FFF2-40B4-BE49-F238E27FC236}">
                <a16:creationId xmlns:a16="http://schemas.microsoft.com/office/drawing/2014/main" id="{6DCCE81D-B626-4763-8810-CBA4AFF04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96376" y="1955801"/>
            <a:ext cx="206338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600" b="0" dirty="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Broadcast Capability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1600" b="0" dirty="0">
                <a:solidFill>
                  <a:srgbClr val="FF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 Information</a:t>
            </a:r>
          </a:p>
        </p:txBody>
      </p:sp>
      <p:sp>
        <p:nvSpPr>
          <p:cNvPr id="56" name="Text Box 121">
            <a:extLst>
              <a:ext uri="{FF2B5EF4-FFF2-40B4-BE49-F238E27FC236}">
                <a16:creationId xmlns:a16="http://schemas.microsoft.com/office/drawing/2014/main" id="{734256BF-9C2A-423F-AC7D-6540CEFCB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3211" y="3182291"/>
            <a:ext cx="24096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ko-KR" b="0" dirty="0">
                <a:solidFill>
                  <a:schemeClr val="accent2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A</a:t>
            </a:r>
            <a:r>
              <a:rPr lang="en-US" altLang="ko-KR" b="0" dirty="0">
                <a:solidFill>
                  <a:schemeClr val="accent2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NQP-elements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116C3F93-33C5-48B6-95AA-78AE00883F07}"/>
              </a:ext>
            </a:extLst>
          </p:cNvPr>
          <p:cNvCxnSpPr>
            <a:cxnSpLocks/>
          </p:cNvCxnSpPr>
          <p:nvPr/>
        </p:nvCxnSpPr>
        <p:spPr>
          <a:xfrm>
            <a:off x="5865813" y="5693306"/>
            <a:ext cx="2682600" cy="0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4F5853EC-519E-4D65-B00D-5261D27DF1BB}"/>
              </a:ext>
            </a:extLst>
          </p:cNvPr>
          <p:cNvCxnSpPr>
            <a:cxnSpLocks/>
          </p:cNvCxnSpPr>
          <p:nvPr/>
        </p:nvCxnSpPr>
        <p:spPr>
          <a:xfrm>
            <a:off x="8534575" y="2863850"/>
            <a:ext cx="0" cy="2829456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 Box 121">
            <a:extLst>
              <a:ext uri="{FF2B5EF4-FFF2-40B4-BE49-F238E27FC236}">
                <a16:creationId xmlns:a16="http://schemas.microsoft.com/office/drawing/2014/main" id="{3197508F-C2C6-4CA6-93B0-0B5641718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2707" y="5757217"/>
            <a:ext cx="6286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ko-KR" b="0" dirty="0">
                <a:solidFill>
                  <a:schemeClr val="accent2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IEs</a:t>
            </a:r>
            <a:endParaRPr lang="en-US" altLang="ko-KR" b="0" dirty="0">
              <a:solidFill>
                <a:schemeClr val="accent2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0" name="Rectangle 31">
            <a:extLst>
              <a:ext uri="{FF2B5EF4-FFF2-40B4-BE49-F238E27FC236}">
                <a16:creationId xmlns:a16="http://schemas.microsoft.com/office/drawing/2014/main" id="{8D66E66C-D42F-4713-8599-BBC1FFC845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3518" y="4360332"/>
            <a:ext cx="1968127" cy="406905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ko-KR" sz="1400" dirty="0">
                <a:ea typeface="굴림" panose="020B0503020000020004" pitchFamily="34" charset="-127"/>
              </a:rPr>
              <a:t>F</a:t>
            </a:r>
            <a:r>
              <a:rPr lang="en-US" altLang="ko-KR" sz="1400" dirty="0">
                <a:ea typeface="굴림" panose="020B0503020000020004" pitchFamily="34" charset="-127"/>
              </a:rPr>
              <a:t>ILS Discovery Frame</a:t>
            </a:r>
          </a:p>
        </p:txBody>
      </p:sp>
      <p:grpSp>
        <p:nvGrpSpPr>
          <p:cNvPr id="51" name="Group 29">
            <a:extLst>
              <a:ext uri="{FF2B5EF4-FFF2-40B4-BE49-F238E27FC236}">
                <a16:creationId xmlns:a16="http://schemas.microsoft.com/office/drawing/2014/main" id="{54C63821-441C-40C3-8597-1F318F4255FE}"/>
              </a:ext>
            </a:extLst>
          </p:cNvPr>
          <p:cNvGrpSpPr>
            <a:grpSpLocks/>
          </p:cNvGrpSpPr>
          <p:nvPr/>
        </p:nvGrpSpPr>
        <p:grpSpPr bwMode="auto">
          <a:xfrm rot="10800000" flipH="1">
            <a:off x="4653144" y="4288896"/>
            <a:ext cx="457200" cy="549275"/>
            <a:chOff x="1344" y="2616"/>
            <a:chExt cx="288" cy="288"/>
          </a:xfrm>
        </p:grpSpPr>
        <p:sp>
          <p:nvSpPr>
            <p:cNvPr id="52" name="Line 32">
              <a:extLst>
                <a:ext uri="{FF2B5EF4-FFF2-40B4-BE49-F238E27FC236}">
                  <a16:creationId xmlns:a16="http://schemas.microsoft.com/office/drawing/2014/main" id="{3A1E0284-3E28-4993-999D-EF714F85CC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44" y="276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Line 38">
              <a:extLst>
                <a:ext uri="{FF2B5EF4-FFF2-40B4-BE49-F238E27FC236}">
                  <a16:creationId xmlns:a16="http://schemas.microsoft.com/office/drawing/2014/main" id="{23F76729-4038-42BC-AD2F-48929F2948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92" y="2760"/>
              <a:ext cx="24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Line 39">
              <a:extLst>
                <a:ext uri="{FF2B5EF4-FFF2-40B4-BE49-F238E27FC236}">
                  <a16:creationId xmlns:a16="http://schemas.microsoft.com/office/drawing/2014/main" id="{E0D2C45D-3FE9-4E3C-AF21-22B350674F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88" y="2760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Line 40">
              <a:extLst>
                <a:ext uri="{FF2B5EF4-FFF2-40B4-BE49-F238E27FC236}">
                  <a16:creationId xmlns:a16="http://schemas.microsoft.com/office/drawing/2014/main" id="{617F3F70-22D6-4FC1-9A6F-F4F3B10291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392" y="2664"/>
              <a:ext cx="24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Line 41">
              <a:extLst>
                <a:ext uri="{FF2B5EF4-FFF2-40B4-BE49-F238E27FC236}">
                  <a16:creationId xmlns:a16="http://schemas.microsoft.com/office/drawing/2014/main" id="{2B627A28-8FA6-4D7D-A760-2BC7A20999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488" y="2616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00399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</a:t>
            </a:r>
            <a:r>
              <a:rPr lang="en-US" dirty="0"/>
              <a:t>advertisement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IE</a:t>
            </a:r>
          </a:p>
          <a:p>
            <a:pPr lvl="1"/>
            <a:r>
              <a:rPr lang="en-US" dirty="0"/>
              <a:t>Probe responses</a:t>
            </a:r>
          </a:p>
          <a:p>
            <a:pPr lvl="1"/>
            <a:r>
              <a:rPr lang="en-GB" dirty="0"/>
              <a:t>B</a:t>
            </a:r>
            <a:r>
              <a:rPr lang="en-US" dirty="0" err="1"/>
              <a:t>eacon</a:t>
            </a:r>
            <a:endParaRPr lang="en-US" dirty="0"/>
          </a:p>
          <a:p>
            <a:pPr lvl="1"/>
            <a:r>
              <a:rPr lang="en-GB" dirty="0"/>
              <a:t>F</a:t>
            </a:r>
            <a:r>
              <a:rPr lang="en-US" dirty="0"/>
              <a:t>ILS Discovery frames</a:t>
            </a:r>
          </a:p>
          <a:p>
            <a:pPr lvl="1"/>
            <a:r>
              <a:rPr lang="en-GB" dirty="0"/>
              <a:t>A</a:t>
            </a:r>
            <a:r>
              <a:rPr lang="en-US"/>
              <a:t>NQP</a:t>
            </a:r>
            <a:endParaRPr lang="en-US" dirty="0"/>
          </a:p>
          <a:p>
            <a:r>
              <a:rPr lang="en-GB" dirty="0"/>
              <a:t>IE and ANQP-element contain simple information about the available Broadcast Services</a:t>
            </a:r>
          </a:p>
          <a:p>
            <a:pPr lvl="1"/>
            <a:r>
              <a:rPr lang="en-GB" dirty="0"/>
              <a:t>Channel numbers</a:t>
            </a:r>
          </a:p>
          <a:p>
            <a:pPr lvl="1"/>
            <a:r>
              <a:rPr lang="en-GB" dirty="0"/>
              <a:t>Times</a:t>
            </a:r>
          </a:p>
          <a:p>
            <a:r>
              <a:rPr lang="en-GB" dirty="0"/>
              <a:t>New elements would be suitable for both uplink and downlink Broadcast Service Adverts.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257233"/>
      </p:ext>
    </p:extLst>
  </p:cSld>
  <p:clrMapOvr>
    <a:masterClrMapping/>
  </p:clrMapOvr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Extend Submission Template</Template>
  <TotalTime>116263</TotalTime>
  <Words>155</Words>
  <Application>Microsoft Office PowerPoint</Application>
  <PresentationFormat>Widescreen</PresentationFormat>
  <Paragraphs>47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굴림</vt:lpstr>
      <vt:lpstr>MS PGothic</vt:lpstr>
      <vt:lpstr>宋体</vt:lpstr>
      <vt:lpstr>Arial</vt:lpstr>
      <vt:lpstr>Calibri</vt:lpstr>
      <vt:lpstr>Times New Roman</vt:lpstr>
      <vt:lpstr>Extend Submission Template</vt:lpstr>
      <vt:lpstr>PowerPoint Presentation</vt:lpstr>
      <vt:lpstr>Abstract</vt:lpstr>
      <vt:lpstr>Motivation</vt:lpstr>
      <vt:lpstr>PowerPoint Presentation</vt:lpstr>
      <vt:lpstr>Aadvertisement Elements</vt:lpstr>
    </vt:vector>
  </TitlesOfParts>
  <Company>NEWRACOM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aiden.m@newracom.com</dc:creator>
  <cp:lastModifiedBy>Stephen McCann</cp:lastModifiedBy>
  <cp:revision>3841</cp:revision>
  <cp:lastPrinted>1998-02-10T13:28:06Z</cp:lastPrinted>
  <dcterms:created xsi:type="dcterms:W3CDTF">2009-12-02T19:05:24Z</dcterms:created>
  <dcterms:modified xsi:type="dcterms:W3CDTF">2018-09-11T18:52:55Z</dcterms:modified>
</cp:coreProperties>
</file>