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6"/>
  </p:sldMasterIdLst>
  <p:notesMasterIdLst>
    <p:notesMasterId r:id="rId18"/>
  </p:notesMasterIdLst>
  <p:handoutMasterIdLst>
    <p:handoutMasterId r:id="rId19"/>
  </p:handoutMasterIdLst>
  <p:sldIdLst>
    <p:sldId id="621" r:id="rId7"/>
    <p:sldId id="622" r:id="rId8"/>
    <p:sldId id="623" r:id="rId9"/>
    <p:sldId id="624" r:id="rId10"/>
    <p:sldId id="625" r:id="rId11"/>
    <p:sldId id="626" r:id="rId12"/>
    <p:sldId id="627" r:id="rId13"/>
    <p:sldId id="629" r:id="rId14"/>
    <p:sldId id="634" r:id="rId15"/>
    <p:sldId id="635" r:id="rId16"/>
    <p:sldId id="63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B1D0"/>
    <a:srgbClr val="E9EDF4"/>
    <a:srgbClr val="254061"/>
    <a:srgbClr val="252B9D"/>
    <a:srgbClr val="254092"/>
    <a:srgbClr val="D0D8E8"/>
    <a:srgbClr val="831B2A"/>
    <a:srgbClr val="1668B1"/>
    <a:srgbClr val="9F2133"/>
    <a:srgbClr val="224F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2" autoAdjust="0"/>
    <p:restoredTop sz="93033" autoAdjust="0"/>
  </p:normalViewPr>
  <p:slideViewPr>
    <p:cSldViewPr snapToGrid="0" snapToObjects="1">
      <p:cViewPr varScale="1">
        <p:scale>
          <a:sx n="106" d="100"/>
          <a:sy n="106" d="100"/>
        </p:scale>
        <p:origin x="1950" y="114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47" d="100"/>
          <a:sy n="47" d="100"/>
        </p:scale>
        <p:origin x="1920" y="3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9/11/2018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A. Asterjadhi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A. Asterjadhi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48099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A. Asterjadhi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A. Asterjadhi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A. Asterjadhi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A. Asterjadhi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753958" y="303340"/>
            <a:ext cx="57042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802.11-18/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1624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r0</a:t>
            </a:r>
          </a:p>
          <a:p>
            <a:pPr algn="r"/>
            <a:endParaRPr lang="en-US" sz="1400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35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September 2018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asterja@qti.qualcomm.com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588756"/>
              </p:ext>
            </p:extLst>
          </p:nvPr>
        </p:nvGraphicFramePr>
        <p:xfrm>
          <a:off x="685800" y="1956450"/>
          <a:ext cx="8096484" cy="15849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13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81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0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17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hlinkClick r:id="rId2"/>
                        </a:rPr>
                        <a:t>aasterja@qti.qualcomm.com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891642"/>
          </a:xfrm>
        </p:spPr>
        <p:txBody>
          <a:bodyPr/>
          <a:lstStyle/>
          <a:p>
            <a:r>
              <a:rPr lang="en-US" dirty="0"/>
              <a:t>Discovery Channels For 6 GHz Band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35086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2018-08-20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A. Asterjadhi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84EC9-BD73-4FDA-B1A6-73CA88815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A1D05-2E7A-42C2-898C-58F70A3027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A 6G STA may perform active and passive scanning and send pre-association frames only in discovery channels, which are indexed as </a:t>
            </a:r>
            <a:r>
              <a:rPr lang="en-US" sz="1600" i="1" dirty="0"/>
              <a:t>c</a:t>
            </a:r>
            <a:r>
              <a:rPr lang="en-US" sz="1600" dirty="0"/>
              <a:t> = </a:t>
            </a:r>
            <a:r>
              <a:rPr lang="en-US" sz="1600" i="1" dirty="0"/>
              <a:t>(n-1)*8</a:t>
            </a:r>
            <a:r>
              <a:rPr lang="en-US" sz="1600" dirty="0"/>
              <a:t>, where </a:t>
            </a:r>
            <a:r>
              <a:rPr lang="en-US" sz="1600" i="1" dirty="0"/>
              <a:t>n</a:t>
            </a:r>
            <a:r>
              <a:rPr lang="en-US" sz="1600" dirty="0"/>
              <a:t> varies between 1 to 8. The STA shall not send pre-association frames in channels that are not discovery channels.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5E21C6-D83D-4010-87A9-EDDBF3CC5B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E015B6-CF55-4208-A837-B60F0624AC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Asterjadhi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892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C1F1F-962A-4AE7-B5B4-792463249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0C18B9-54C7-4916-9CCE-E8A6EAB219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[1] G. Cherian (Qualcomm Inc.) et. al., “</a:t>
            </a:r>
            <a:r>
              <a:rPr lang="en-US" sz="2000" i="1" dirty="0"/>
              <a:t>11-18/1256r0 11ax operation in 6 GHz</a:t>
            </a:r>
            <a:r>
              <a:rPr lang="en-US" sz="2000" dirty="0"/>
              <a:t>”</a:t>
            </a:r>
          </a:p>
          <a:p>
            <a:pPr marL="0" indent="0">
              <a:buNone/>
            </a:pPr>
            <a:r>
              <a:rPr lang="en-US" sz="2000" dirty="0"/>
              <a:t>[2] G. Li (Apple) et. al., “</a:t>
            </a:r>
            <a:r>
              <a:rPr lang="en-US" sz="2000" i="1" dirty="0"/>
              <a:t>11-17/1608/r7 WUR discovery-frame for smart scanning</a:t>
            </a:r>
            <a:r>
              <a:rPr lang="en-US" sz="2000" dirty="0"/>
              <a:t>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D15BC0-554C-4039-8C8B-DFB1006CDA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48333B-96FD-4DBF-9D0D-94D11F39B1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Asterjadhi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372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58D91-372C-4385-A70F-168977660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03B3C-7566-4B82-988F-271169CBC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r>
              <a:rPr lang="en-US" sz="1800" dirty="0" err="1"/>
              <a:t>TGax</a:t>
            </a:r>
            <a:r>
              <a:rPr lang="en-US" sz="1800" dirty="0"/>
              <a:t> PAR has opened the 6 GHz band to be used by 11ax STAs</a:t>
            </a:r>
          </a:p>
          <a:p>
            <a:pPr lvl="1"/>
            <a:r>
              <a:rPr lang="en-US" sz="1600" dirty="0"/>
              <a:t>Regulatory discussions for access rules, and restrictions are still ongoing</a:t>
            </a:r>
          </a:p>
          <a:p>
            <a:pPr lvl="3"/>
            <a:endParaRPr lang="en-US" sz="1200" dirty="0"/>
          </a:p>
          <a:p>
            <a:r>
              <a:rPr lang="en-US" sz="1800" dirty="0"/>
              <a:t>Discovery/scanning were discussed in [1] under these assumptions</a:t>
            </a:r>
          </a:p>
          <a:p>
            <a:pPr lvl="1"/>
            <a:r>
              <a:rPr lang="en-US" sz="1600" dirty="0"/>
              <a:t>Dual Radio AP (2.4/5GHz plus 6 GHz)</a:t>
            </a:r>
          </a:p>
          <a:p>
            <a:pPr lvl="2"/>
            <a:r>
              <a:rPr lang="en-US" sz="1400" dirty="0"/>
              <a:t>Anchored in 2.4/5 GHz band to perform discovery/scanning functions</a:t>
            </a:r>
          </a:p>
          <a:p>
            <a:pPr lvl="2"/>
            <a:r>
              <a:rPr lang="en-US" sz="1400" dirty="0"/>
              <a:t>Allows discovery/scanning/roaming in 6 GHz only under certain conditions</a:t>
            </a:r>
          </a:p>
          <a:p>
            <a:pPr lvl="1"/>
            <a:r>
              <a:rPr lang="en-US" sz="1600" dirty="0"/>
              <a:t>Non-AP STA discovers 6 GHz APs in the 2.4/5 GHz bands and optionally</a:t>
            </a:r>
          </a:p>
          <a:p>
            <a:pPr lvl="2"/>
            <a:r>
              <a:rPr lang="en-US" sz="1400" dirty="0"/>
              <a:t>Passively scan the 6 GHz bands for the presence of APs</a:t>
            </a:r>
          </a:p>
          <a:p>
            <a:pPr lvl="2"/>
            <a:r>
              <a:rPr lang="en-US" sz="1400" dirty="0"/>
              <a:t>Actively scan if the STA already knows the AP that it is probing</a:t>
            </a:r>
          </a:p>
          <a:p>
            <a:pPr lvl="3"/>
            <a:endParaRPr lang="en-US" sz="1200" dirty="0"/>
          </a:p>
          <a:p>
            <a:r>
              <a:rPr lang="en-US" sz="1800" dirty="0"/>
              <a:t>In this presentation we discuss the following</a:t>
            </a:r>
          </a:p>
          <a:p>
            <a:pPr lvl="1"/>
            <a:r>
              <a:rPr lang="en-US" sz="1600" dirty="0"/>
              <a:t>Enable discovery of 6 GHz-only APs (infrastructure and soft APs)</a:t>
            </a:r>
          </a:p>
          <a:p>
            <a:pPr lvl="1"/>
            <a:r>
              <a:rPr lang="en-US" sz="1600" dirty="0"/>
              <a:t>Limit channel pollution due to scanning in the 6 GHz band</a:t>
            </a:r>
          </a:p>
          <a:p>
            <a:pPr lvl="1"/>
            <a:r>
              <a:rPr lang="en-US" sz="1600" dirty="0"/>
              <a:t>Reduce scanning latency for 6 GHz operations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7992EE-DDD1-42BB-8145-1C8F2460B4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532664-1224-464A-92C5-C4E1931AA5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A. Asterjadhi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600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E588C-9B2D-4D5F-9E73-763695AE9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Statement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A6F23-4636-474A-9B7D-97BC59BCFA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/>
              <a:t>Up to 1280 MHz of spectrum are expected to be available in 6 GHz</a:t>
            </a:r>
          </a:p>
          <a:p>
            <a:pPr lvl="1"/>
            <a:r>
              <a:rPr lang="en-US" sz="1600"/>
              <a:t>Which can be split in to up to 64 channels of 20 MHz each,</a:t>
            </a:r>
          </a:p>
          <a:p>
            <a:pPr lvl="2"/>
            <a:r>
              <a:rPr lang="en-US" sz="1400"/>
              <a:t>Each of these channels are greenfield (i.e., no incumbent dot11 devices)</a:t>
            </a:r>
          </a:p>
          <a:p>
            <a:pPr lvl="3"/>
            <a:endParaRPr lang="en-US" sz="1200"/>
          </a:p>
          <a:p>
            <a:r>
              <a:rPr lang="en-US" sz="1800"/>
              <a:t>Without defining any rules all 64 channels need to be scanned</a:t>
            </a:r>
          </a:p>
          <a:p>
            <a:pPr lvl="1"/>
            <a:r>
              <a:rPr lang="en-US" sz="1600"/>
              <a:t>Increases scanning latency for non-AP STA scanning for 6 GHz APs</a:t>
            </a:r>
          </a:p>
          <a:p>
            <a:pPr lvl="2"/>
            <a:r>
              <a:rPr lang="en-US" sz="1400"/>
              <a:t>Total scan time of up to 1.2 s (if MinChannelTime=20 ms (more in other cases))</a:t>
            </a:r>
          </a:p>
          <a:p>
            <a:pPr lvl="2"/>
            <a:r>
              <a:rPr lang="en-US" sz="1400"/>
              <a:t>Leads to increased power consumption, and increased connectivity outage</a:t>
            </a:r>
          </a:p>
          <a:p>
            <a:pPr lvl="1"/>
            <a:r>
              <a:rPr lang="en-US" sz="1600"/>
              <a:t>Impacts systems’ performance of those STAs already operating in these channels</a:t>
            </a:r>
          </a:p>
          <a:p>
            <a:pPr lvl="2"/>
            <a:r>
              <a:rPr lang="en-US" sz="1400"/>
              <a:t>Due to probe storming effect, reduced access opportunities, increased collisions, etc.</a:t>
            </a:r>
          </a:p>
          <a:p>
            <a:pPr lvl="3"/>
            <a:endParaRPr lang="en-US" sz="1200"/>
          </a:p>
          <a:p>
            <a:r>
              <a:rPr lang="en-US" sz="1800"/>
              <a:t>Affecting especially certain applications with stringed QoS requirements </a:t>
            </a:r>
          </a:p>
          <a:p>
            <a:pPr lvl="1"/>
            <a:r>
              <a:rPr lang="en-US" sz="1600"/>
              <a:t>Augmented reality (AR)/virtual reality (VR), real-time voice, video, gaming, etc. </a:t>
            </a: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E4E99D-44D3-4AFE-80AC-4627BBBE9A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6E85F7-9C15-4BFB-B565-B59A0D5DC9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A. Asterjadhi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362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D90F9-048F-4145-9F67-9399D7807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25260B-793D-4ABA-AD1F-7F1CD7892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r>
              <a:rPr lang="en-US" dirty="0"/>
              <a:t>Define 6 GHz channelization for discovery purposes</a:t>
            </a:r>
          </a:p>
          <a:p>
            <a:pPr lvl="1"/>
            <a:r>
              <a:rPr lang="en-US" dirty="0"/>
              <a:t>Reducing scanning times and improving its efficiency </a:t>
            </a:r>
          </a:p>
          <a:p>
            <a:pPr lvl="2"/>
            <a:r>
              <a:rPr lang="en-US" dirty="0"/>
              <a:t>For passive, active scanning, and roaming</a:t>
            </a:r>
          </a:p>
          <a:p>
            <a:pPr lvl="1"/>
            <a:r>
              <a:rPr lang="en-US" dirty="0"/>
              <a:t>Improve system’s efficiency of 6 GHz compared to 2.4/5 GHz</a:t>
            </a:r>
          </a:p>
          <a:p>
            <a:r>
              <a:rPr lang="en-US" dirty="0"/>
              <a:t>Allocate a subset of channels as discovery channels</a:t>
            </a:r>
          </a:p>
          <a:p>
            <a:pPr lvl="1"/>
            <a:r>
              <a:rPr lang="en-US" dirty="0"/>
              <a:t>Option 1: Subset located in a contiguous portion of 6 GHz band</a:t>
            </a:r>
          </a:p>
          <a:p>
            <a:pPr lvl="2"/>
            <a:r>
              <a:rPr lang="en-US" dirty="0"/>
              <a:t>E.g., scanning concentrated only in the lower portion of the band</a:t>
            </a:r>
          </a:p>
          <a:p>
            <a:pPr lvl="1"/>
            <a:r>
              <a:rPr lang="en-US" dirty="0"/>
              <a:t>Option 2: Subset consists of equally spaced 20 MHz channels</a:t>
            </a:r>
          </a:p>
          <a:p>
            <a:pPr lvl="2"/>
            <a:r>
              <a:rPr lang="en-US" dirty="0"/>
              <a:t>E.g., scanning concentrated in channels 1, 5, …, 13, etc.</a:t>
            </a:r>
          </a:p>
          <a:p>
            <a:pPr lvl="2"/>
            <a:r>
              <a:rPr lang="en-US" dirty="0"/>
              <a:t>We describe this option in more detail in subsequent slides</a:t>
            </a:r>
          </a:p>
          <a:p>
            <a:pPr lvl="3"/>
            <a:endParaRPr lang="en-US" dirty="0"/>
          </a:p>
          <a:p>
            <a:r>
              <a:rPr lang="en-US" dirty="0"/>
              <a:t>Similar to what has been proposed in [2] for 11ba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D0068B-98AA-40CD-8B88-EC4E9EF3BA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85561-5750-44E0-AA43-032F2590B5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A. Asterjadhi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830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17FF3-0754-4927-A5EB-190E2BE9E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Discovery Channels (DC)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0ED24-66BF-4614-AFE0-149B1A271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DCs are equally spaced with locations defined in the standard</a:t>
            </a:r>
          </a:p>
          <a:p>
            <a:pPr lvl="1"/>
            <a:r>
              <a:rPr lang="en-US" sz="1800" dirty="0"/>
              <a:t>DC spacing is of nonunitary periodicity (e.g., every 4, 8, 16, …, channels)</a:t>
            </a:r>
          </a:p>
          <a:p>
            <a:pPr lvl="1"/>
            <a:r>
              <a:rPr lang="en-US" sz="1800" dirty="0"/>
              <a:t>The higher the DC periodicity the better since</a:t>
            </a:r>
          </a:p>
          <a:p>
            <a:pPr lvl="2"/>
            <a:r>
              <a:rPr lang="en-US" sz="1600" dirty="0"/>
              <a:t>Scanning latency reduces with reduced number of DC channels</a:t>
            </a:r>
          </a:p>
          <a:p>
            <a:pPr lvl="2"/>
            <a:r>
              <a:rPr lang="en-US" sz="1600" dirty="0"/>
              <a:t>System efficiency increases with increased number of non-DC channels</a:t>
            </a:r>
          </a:p>
          <a:p>
            <a:pPr lvl="2"/>
            <a:endParaRPr lang="en-US" sz="1600" dirty="0"/>
          </a:p>
          <a:p>
            <a:r>
              <a:rPr lang="en-US" sz="2000" dirty="0"/>
              <a:t>A DC periodicity requires AP to satisfy any of the following</a:t>
            </a:r>
          </a:p>
          <a:p>
            <a:pPr lvl="1"/>
            <a:r>
              <a:rPr lang="en-US" sz="1800" dirty="0"/>
              <a:t>Operating with enough BW to cover one DC</a:t>
            </a:r>
          </a:p>
          <a:p>
            <a:pPr lvl="2"/>
            <a:r>
              <a:rPr lang="en-US" sz="1600" dirty="0"/>
              <a:t>E.g., 80 MHz for 4C, 160 MHz for 8C, 320 MHz for 16C</a:t>
            </a:r>
          </a:p>
          <a:p>
            <a:pPr lvl="1"/>
            <a:r>
              <a:rPr lang="en-US" sz="1800" dirty="0"/>
              <a:t>Delegating its advertisement to neighboring APs that cover a DC</a:t>
            </a:r>
          </a:p>
          <a:p>
            <a:pPr lvl="2"/>
            <a:r>
              <a:rPr lang="en-US" sz="1600" dirty="0"/>
              <a:t>E.g., using Neighbor Report IEs with AP’s information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4FE101-77E9-4BCE-9F05-F2EAA13285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07FF5-7752-40FC-9E5F-87002CEF08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A. Asterjadhi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380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C640B483-B0D2-4CA9-BC2B-1385232E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DC Periodicity: Evaluation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75B6CE-A154-4B3D-9AB9-3C0B44C68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r>
              <a:rPr lang="en-US" sz="1800" dirty="0"/>
              <a:t>Definitions:</a:t>
            </a:r>
          </a:p>
          <a:p>
            <a:pPr lvl="1"/>
            <a:r>
              <a:rPr lang="en-US" sz="1600" b="1" dirty="0"/>
              <a:t>SYS Ratio </a:t>
            </a:r>
            <a:r>
              <a:rPr lang="en-US" sz="1600" dirty="0"/>
              <a:t>– Percentage of channels where no scanning activity exists</a:t>
            </a:r>
          </a:p>
          <a:p>
            <a:pPr lvl="1"/>
            <a:r>
              <a:rPr lang="en-US" sz="1600" b="1" dirty="0"/>
              <a:t>Max Scan Time</a:t>
            </a:r>
            <a:r>
              <a:rPr lang="en-US" sz="1600" dirty="0"/>
              <a:t> – Maximum scanning time to detect AP in the 6 GHz band</a:t>
            </a:r>
          </a:p>
          <a:p>
            <a:pPr lvl="2"/>
            <a:r>
              <a:rPr lang="en-US" sz="1400" dirty="0"/>
              <a:t>MinChanTime is equal to 20 ms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Recommend the definition of DCs with 8-C periodicity</a:t>
            </a:r>
          </a:p>
          <a:p>
            <a:pPr lvl="1"/>
            <a:r>
              <a:rPr lang="en-US" sz="1600" dirty="0"/>
              <a:t>Good SYS ratio, and sufficient number of DC channels</a:t>
            </a:r>
          </a:p>
          <a:p>
            <a:pPr lvl="1"/>
            <a:r>
              <a:rPr lang="en-US" sz="1600" dirty="0"/>
              <a:t>Reduced scanning latency, and one DC can easily be covered in a 160 MHz BSS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E5FEE6-CB64-440F-9F51-192CB26190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F00DE-C54D-4791-A008-F687C1669E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A. Asterjadhi (Qualcomm), et. al.,</a:t>
            </a:r>
            <a:endParaRPr lang="en-US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9F0304AA-B5DE-4212-A1F2-5524761230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171058"/>
              </p:ext>
            </p:extLst>
          </p:nvPr>
        </p:nvGraphicFramePr>
        <p:xfrm>
          <a:off x="1485387" y="3319762"/>
          <a:ext cx="5981505" cy="20472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23212">
                  <a:extLst>
                    <a:ext uri="{9D8B030D-6E8A-4147-A177-3AD203B41FA5}">
                      <a16:colId xmlns:a16="http://schemas.microsoft.com/office/drawing/2014/main" val="1316611302"/>
                    </a:ext>
                  </a:extLst>
                </a:gridCol>
                <a:gridCol w="1089061">
                  <a:extLst>
                    <a:ext uri="{9D8B030D-6E8A-4147-A177-3AD203B41FA5}">
                      <a16:colId xmlns:a16="http://schemas.microsoft.com/office/drawing/2014/main" val="1995453961"/>
                    </a:ext>
                  </a:extLst>
                </a:gridCol>
                <a:gridCol w="1664414">
                  <a:extLst>
                    <a:ext uri="{9D8B030D-6E8A-4147-A177-3AD203B41FA5}">
                      <a16:colId xmlns:a16="http://schemas.microsoft.com/office/drawing/2014/main" val="4247847455"/>
                    </a:ext>
                  </a:extLst>
                </a:gridCol>
                <a:gridCol w="1304818">
                  <a:extLst>
                    <a:ext uri="{9D8B030D-6E8A-4147-A177-3AD203B41FA5}">
                      <a16:colId xmlns:a16="http://schemas.microsoft.com/office/drawing/2014/main" val="54416778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DC periodicity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# of DCs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Max Scan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SYS Ratio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401763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1 channel (base)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1280 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55271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channels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320 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68445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8 channels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160 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87.5 %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2338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16 channels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80 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93.5 %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966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32 channels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 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98.3 %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7013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9744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83A9C-5F18-4AB8-8DA3-48C6F99F9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 BSS Setup with 8-C DCs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E3C9C-4CC9-4AA4-BE2D-64BC416BD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882606"/>
            <a:ext cx="7772400" cy="2438845"/>
          </a:xfrm>
        </p:spPr>
        <p:txBody>
          <a:bodyPr/>
          <a:lstStyle/>
          <a:p>
            <a:r>
              <a:rPr lang="en-US" sz="2000" dirty="0"/>
              <a:t>AP 1 sets up 160 MHz BSS (at least one DC will fall in BSS BW)</a:t>
            </a:r>
          </a:p>
          <a:p>
            <a:pPr lvl="1"/>
            <a:r>
              <a:rPr lang="en-US" sz="1800" dirty="0"/>
              <a:t>Select BSS’s primary channel to coincide with the discovery channel</a:t>
            </a:r>
          </a:p>
          <a:p>
            <a:pPr lvl="2"/>
            <a:r>
              <a:rPr lang="en-US" sz="1600" dirty="0"/>
              <a:t>Preferred option for HE BSS due to its simplicity, and minimal spec changes</a:t>
            </a:r>
          </a:p>
          <a:p>
            <a:pPr lvl="2"/>
            <a:r>
              <a:rPr lang="en-US" sz="1600" dirty="0"/>
              <a:t>BSSs with independence of PC and DC can be considered as part of EHT</a:t>
            </a:r>
          </a:p>
          <a:p>
            <a:pPr lvl="3"/>
            <a:endParaRPr lang="en-US" sz="1400" dirty="0"/>
          </a:p>
          <a:p>
            <a:r>
              <a:rPr lang="en-US" sz="2000" dirty="0"/>
              <a:t>AP 2 and AP 3 set up 80 MHz BSS (i.e., with narrower BW)</a:t>
            </a:r>
          </a:p>
          <a:p>
            <a:pPr lvl="1"/>
            <a:r>
              <a:rPr lang="en-US" sz="1800" dirty="0"/>
              <a:t>Possible e.g., when including DC (AP1) or delegating neighbor AP (AP3)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3FE75E-EFA5-444C-B082-A60A570DB9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3AA688-CB1D-4DE4-A443-733AEF4AEC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A. Asterjadhi (Qualcomm), et. al.,</a:t>
            </a:r>
            <a:endParaRPr lang="en-US" dirty="0"/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7754CC27-43A7-4DF7-8CC6-AD3CCBBF0A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500746"/>
              </p:ext>
            </p:extLst>
          </p:nvPr>
        </p:nvGraphicFramePr>
        <p:xfrm>
          <a:off x="1805529" y="1660843"/>
          <a:ext cx="5671673" cy="562927"/>
        </p:xfrm>
        <a:graphic>
          <a:graphicData uri="http://schemas.openxmlformats.org/drawingml/2006/table">
            <a:tbl>
              <a:tblPr firstRow="1" bandRow="1"/>
              <a:tblGrid>
                <a:gridCol w="298767">
                  <a:extLst>
                    <a:ext uri="{9D8B030D-6E8A-4147-A177-3AD203B41FA5}">
                      <a16:colId xmlns:a16="http://schemas.microsoft.com/office/drawing/2014/main" val="4137328825"/>
                    </a:ext>
                  </a:extLst>
                </a:gridCol>
                <a:gridCol w="500380">
                  <a:extLst>
                    <a:ext uri="{9D8B030D-6E8A-4147-A177-3AD203B41FA5}">
                      <a16:colId xmlns:a16="http://schemas.microsoft.com/office/drawing/2014/main" val="2634506162"/>
                    </a:ext>
                  </a:extLst>
                </a:gridCol>
                <a:gridCol w="578167">
                  <a:extLst>
                    <a:ext uri="{9D8B030D-6E8A-4147-A177-3AD203B41FA5}">
                      <a16:colId xmlns:a16="http://schemas.microsoft.com/office/drawing/2014/main" val="677503014"/>
                    </a:ext>
                  </a:extLst>
                </a:gridCol>
                <a:gridCol w="578167">
                  <a:extLst>
                    <a:ext uri="{9D8B030D-6E8A-4147-A177-3AD203B41FA5}">
                      <a16:colId xmlns:a16="http://schemas.microsoft.com/office/drawing/2014/main" val="1027695704"/>
                    </a:ext>
                  </a:extLst>
                </a:gridCol>
                <a:gridCol w="578167">
                  <a:extLst>
                    <a:ext uri="{9D8B030D-6E8A-4147-A177-3AD203B41FA5}">
                      <a16:colId xmlns:a16="http://schemas.microsoft.com/office/drawing/2014/main" val="4075984414"/>
                    </a:ext>
                  </a:extLst>
                </a:gridCol>
                <a:gridCol w="578167">
                  <a:extLst>
                    <a:ext uri="{9D8B030D-6E8A-4147-A177-3AD203B41FA5}">
                      <a16:colId xmlns:a16="http://schemas.microsoft.com/office/drawing/2014/main" val="1734686251"/>
                    </a:ext>
                  </a:extLst>
                </a:gridCol>
                <a:gridCol w="578167">
                  <a:extLst>
                    <a:ext uri="{9D8B030D-6E8A-4147-A177-3AD203B41FA5}">
                      <a16:colId xmlns:a16="http://schemas.microsoft.com/office/drawing/2014/main" val="4062764349"/>
                    </a:ext>
                  </a:extLst>
                </a:gridCol>
                <a:gridCol w="578167">
                  <a:extLst>
                    <a:ext uri="{9D8B030D-6E8A-4147-A177-3AD203B41FA5}">
                      <a16:colId xmlns:a16="http://schemas.microsoft.com/office/drawing/2014/main" val="989210803"/>
                    </a:ext>
                  </a:extLst>
                </a:gridCol>
                <a:gridCol w="578167">
                  <a:extLst>
                    <a:ext uri="{9D8B030D-6E8A-4147-A177-3AD203B41FA5}">
                      <a16:colId xmlns:a16="http://schemas.microsoft.com/office/drawing/2014/main" val="636225696"/>
                    </a:ext>
                  </a:extLst>
                </a:gridCol>
                <a:gridCol w="578167">
                  <a:extLst>
                    <a:ext uri="{9D8B030D-6E8A-4147-A177-3AD203B41FA5}">
                      <a16:colId xmlns:a16="http://schemas.microsoft.com/office/drawing/2014/main" val="3982441604"/>
                    </a:ext>
                  </a:extLst>
                </a:gridCol>
                <a:gridCol w="247190">
                  <a:extLst>
                    <a:ext uri="{9D8B030D-6E8A-4147-A177-3AD203B41FA5}">
                      <a16:colId xmlns:a16="http://schemas.microsoft.com/office/drawing/2014/main" val="2326378501"/>
                    </a:ext>
                  </a:extLst>
                </a:gridCol>
              </a:tblGrid>
              <a:tr h="2873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9pPr>
                    </a:lstStyle>
                    <a:p>
                      <a:pPr algn="ctr"/>
                      <a:r>
                        <a:rPr lang="en-US" sz="1100" dirty="0"/>
                        <a:t>…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53D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9pPr>
                    </a:lstStyle>
                    <a:p>
                      <a:pPr algn="ctr"/>
                      <a:r>
                        <a:rPr lang="en-US" sz="1100" b="1" dirty="0">
                          <a:solidFill>
                            <a:srgbClr val="000000"/>
                          </a:solidFill>
                        </a:rPr>
                        <a:t>CH9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9pPr>
                    </a:lstStyle>
                    <a:p>
                      <a:pPr algn="ctr"/>
                      <a:r>
                        <a:rPr lang="en-US" sz="1100" dirty="0"/>
                        <a:t>CH10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53D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9pPr>
                    </a:lstStyle>
                    <a:p>
                      <a:pPr algn="ctr"/>
                      <a:r>
                        <a:rPr lang="en-US" sz="1100" dirty="0"/>
                        <a:t>CH11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53D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9pPr>
                    </a:lstStyle>
                    <a:p>
                      <a:pPr algn="ctr"/>
                      <a:r>
                        <a:rPr lang="en-US" sz="1100" dirty="0"/>
                        <a:t>CH12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53D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1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CH13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53D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9pPr>
                    </a:lstStyle>
                    <a:p>
                      <a:pPr algn="ctr"/>
                      <a:r>
                        <a:rPr lang="en-US" sz="1100" dirty="0"/>
                        <a:t>CH14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53D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9pPr>
                    </a:lstStyle>
                    <a:p>
                      <a:pPr algn="ctr"/>
                      <a:r>
                        <a:rPr lang="en-US" sz="1100" dirty="0"/>
                        <a:t>CH15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53D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9pPr>
                    </a:lstStyle>
                    <a:p>
                      <a:pPr algn="ctr"/>
                      <a:r>
                        <a:rPr lang="en-US" sz="11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CH16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53D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9pPr>
                    </a:lstStyle>
                    <a:p>
                      <a:pPr algn="ctr"/>
                      <a:r>
                        <a:rPr lang="en-US" sz="1100" b="1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CH17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</a:defRPr>
                      </a:lvl9pPr>
                    </a:lstStyle>
                    <a:p>
                      <a:pPr algn="ctr"/>
                      <a:r>
                        <a:rPr lang="en-US" sz="1100" dirty="0"/>
                        <a:t>…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53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2129748"/>
                  </a:ext>
                </a:extLst>
              </a:tr>
              <a:tr h="2755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9pPr>
                    </a:lstStyle>
                    <a:p>
                      <a:pPr algn="ctr"/>
                      <a:r>
                        <a:rPr lang="en-US" sz="1100" dirty="0"/>
                        <a:t>…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D1F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9pPr>
                    </a:lstStyle>
                    <a:p>
                      <a:pPr algn="ctr"/>
                      <a:r>
                        <a:rPr lang="en-US" sz="1100" b="1" dirty="0">
                          <a:solidFill>
                            <a:srgbClr val="000000"/>
                          </a:solidFill>
                        </a:rPr>
                        <a:t>DC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9pPr>
                    </a:lstStyle>
                    <a:p>
                      <a:pPr algn="ctr"/>
                      <a:r>
                        <a:rPr lang="en-US" sz="1100" dirty="0"/>
                        <a:t>SYS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53D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9pPr>
                    </a:lstStyle>
                    <a:p>
                      <a:pPr algn="ctr"/>
                      <a:r>
                        <a:rPr lang="en-US" sz="1100" dirty="0"/>
                        <a:t>SYS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53D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9pPr>
                    </a:lstStyle>
                    <a:p>
                      <a:pPr algn="ctr"/>
                      <a:r>
                        <a:rPr lang="en-US" sz="1100" dirty="0"/>
                        <a:t>SYS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53D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9pPr>
                    </a:lstStyle>
                    <a:p>
                      <a:pPr algn="ctr"/>
                      <a:r>
                        <a:rPr lang="en-US" sz="1100" dirty="0"/>
                        <a:t>SYS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D1F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9pPr>
                    </a:lstStyle>
                    <a:p>
                      <a:pPr algn="ctr"/>
                      <a:r>
                        <a:rPr lang="en-US" sz="1100" dirty="0"/>
                        <a:t>SYS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53D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9pPr>
                    </a:lstStyle>
                    <a:p>
                      <a:pPr algn="ctr"/>
                      <a:r>
                        <a:rPr lang="en-US" sz="1100" dirty="0"/>
                        <a:t>SYS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53D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9pPr>
                    </a:lstStyle>
                    <a:p>
                      <a:pPr algn="ctr"/>
                      <a:r>
                        <a:rPr lang="en-US" sz="1100" b="0" dirty="0">
                          <a:solidFill>
                            <a:srgbClr val="000000"/>
                          </a:solidFill>
                        </a:rPr>
                        <a:t>SYS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53D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DC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</a:defRPr>
                      </a:lvl9pPr>
                    </a:lstStyle>
                    <a:p>
                      <a:pPr algn="ctr"/>
                      <a:r>
                        <a:rPr lang="en-US" sz="1100" dirty="0"/>
                        <a:t>…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53D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796906"/>
                  </a:ext>
                </a:extLst>
              </a:tr>
            </a:tbl>
          </a:graphicData>
        </a:graphic>
      </p:graphicFrame>
      <p:sp>
        <p:nvSpPr>
          <p:cNvPr id="23" name="Rectangle 22">
            <a:extLst>
              <a:ext uri="{FF2B5EF4-FFF2-40B4-BE49-F238E27FC236}">
                <a16:creationId xmlns:a16="http://schemas.microsoft.com/office/drawing/2014/main" id="{E5DB04FB-E569-423B-9821-27125DE73637}"/>
              </a:ext>
            </a:extLst>
          </p:cNvPr>
          <p:cNvSpPr/>
          <p:nvPr/>
        </p:nvSpPr>
        <p:spPr>
          <a:xfrm>
            <a:off x="1672492" y="2402541"/>
            <a:ext cx="5943743" cy="1368503"/>
          </a:xfrm>
          <a:prstGeom prst="rect">
            <a:avLst/>
          </a:prstGeom>
          <a:solidFill>
            <a:srgbClr val="CDD1F2"/>
          </a:solidFill>
          <a:ln w="1079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Sans Serif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1366E33-3E1C-4531-9568-E300F66A35F8}"/>
              </a:ext>
            </a:extLst>
          </p:cNvPr>
          <p:cNvSpPr/>
          <p:nvPr/>
        </p:nvSpPr>
        <p:spPr>
          <a:xfrm>
            <a:off x="2148645" y="2437756"/>
            <a:ext cx="4545143" cy="361981"/>
          </a:xfrm>
          <a:prstGeom prst="rect">
            <a:avLst/>
          </a:prstGeom>
          <a:solidFill>
            <a:srgbClr val="16F841">
              <a:alpha val="50196"/>
            </a:srgbClr>
          </a:solidFill>
          <a:ln w="1079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Sans Serif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D7C9276-38A0-40C3-BCCE-7BA3996533B2}"/>
              </a:ext>
            </a:extLst>
          </p:cNvPr>
          <p:cNvSpPr/>
          <p:nvPr/>
        </p:nvSpPr>
        <p:spPr>
          <a:xfrm>
            <a:off x="2141701" y="2868972"/>
            <a:ext cx="2245038" cy="361981"/>
          </a:xfrm>
          <a:prstGeom prst="rect">
            <a:avLst/>
          </a:prstGeom>
          <a:solidFill>
            <a:srgbClr val="16F841">
              <a:alpha val="50196"/>
            </a:srgbClr>
          </a:solidFill>
          <a:ln w="1079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Sans Serif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A97ED71-0D6C-465D-B749-9D689F87FF51}"/>
              </a:ext>
            </a:extLst>
          </p:cNvPr>
          <p:cNvSpPr/>
          <p:nvPr/>
        </p:nvSpPr>
        <p:spPr>
          <a:xfrm>
            <a:off x="4383747" y="3303676"/>
            <a:ext cx="2315628" cy="361981"/>
          </a:xfrm>
          <a:prstGeom prst="rect">
            <a:avLst/>
          </a:prstGeom>
          <a:solidFill>
            <a:srgbClr val="16F841">
              <a:alpha val="50196"/>
            </a:srgbClr>
          </a:solidFill>
          <a:ln w="1079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Sans Serif"/>
              <a:ea typeface="+mn-ea"/>
              <a:cs typeface="+mn-cs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D58245A-CACE-4959-859F-5A80F75073F6}"/>
              </a:ext>
            </a:extLst>
          </p:cNvPr>
          <p:cNvSpPr txBox="1"/>
          <p:nvPr/>
        </p:nvSpPr>
        <p:spPr>
          <a:xfrm rot="19541455">
            <a:off x="2698894" y="2504457"/>
            <a:ext cx="411010" cy="360099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>
              <a:lnSpc>
                <a:spcPct val="95000"/>
              </a:lnSpc>
              <a:spcBef>
                <a:spcPts val="1200"/>
              </a:spcBef>
            </a:pPr>
            <a:r>
              <a:rPr lang="en-US" sz="1200" dirty="0">
                <a:solidFill>
                  <a:srgbClr val="000000"/>
                </a:solidFill>
                <a:latin typeface="Microsoft Sans Serif"/>
              </a:rPr>
              <a:t>S20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12810C0-6CF9-47BC-8FCE-E52B5AC6D390}"/>
              </a:ext>
            </a:extLst>
          </p:cNvPr>
          <p:cNvSpPr txBox="1"/>
          <p:nvPr/>
        </p:nvSpPr>
        <p:spPr>
          <a:xfrm rot="19541455">
            <a:off x="2156423" y="2522193"/>
            <a:ext cx="411010" cy="360099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>
              <a:lnSpc>
                <a:spcPct val="95000"/>
              </a:lnSpc>
              <a:spcBef>
                <a:spcPts val="1200"/>
              </a:spcBef>
            </a:pPr>
            <a:r>
              <a:rPr lang="en-US" sz="1200" dirty="0">
                <a:solidFill>
                  <a:srgbClr val="000000"/>
                </a:solidFill>
                <a:latin typeface="Microsoft Sans Serif"/>
              </a:rPr>
              <a:t>P20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A9197F25-FBB7-413D-9B99-0D8C7E1D987C}"/>
              </a:ext>
            </a:extLst>
          </p:cNvPr>
          <p:cNvCxnSpPr>
            <a:cxnSpLocks/>
          </p:cNvCxnSpPr>
          <p:nvPr/>
        </p:nvCxnSpPr>
        <p:spPr>
          <a:xfrm>
            <a:off x="1826894" y="2796710"/>
            <a:ext cx="5681650" cy="0"/>
          </a:xfrm>
          <a:prstGeom prst="straightConnector1">
            <a:avLst/>
          </a:prstGeom>
          <a:noFill/>
          <a:ln w="9525" cap="flat" cmpd="sng" algn="ctr">
            <a:solidFill>
              <a:srgbClr val="4A5A75"/>
            </a:solidFill>
            <a:prstDash val="solid"/>
            <a:headEnd w="lg" len="lg"/>
            <a:tailEnd type="triangle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AACFC195-20FB-443F-92C8-F7E14B67FF72}"/>
              </a:ext>
            </a:extLst>
          </p:cNvPr>
          <p:cNvSpPr txBox="1"/>
          <p:nvPr/>
        </p:nvSpPr>
        <p:spPr>
          <a:xfrm>
            <a:off x="1559342" y="2490103"/>
            <a:ext cx="579326" cy="418576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>
              <a:lnSpc>
                <a:spcPct val="95000"/>
              </a:lnSpc>
              <a:spcBef>
                <a:spcPts val="1200"/>
              </a:spcBef>
            </a:pPr>
            <a:r>
              <a:rPr lang="en-US" sz="1600" dirty="0">
                <a:solidFill>
                  <a:srgbClr val="000000"/>
                </a:solidFill>
                <a:latin typeface="Microsoft Sans Serif"/>
              </a:rPr>
              <a:t>AP 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8D3052D-6AF5-42E1-82BB-BF50E52F1FE1}"/>
              </a:ext>
            </a:extLst>
          </p:cNvPr>
          <p:cNvSpPr txBox="1"/>
          <p:nvPr/>
        </p:nvSpPr>
        <p:spPr>
          <a:xfrm rot="19541455">
            <a:off x="3528925" y="2526815"/>
            <a:ext cx="411010" cy="360099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>
              <a:lnSpc>
                <a:spcPct val="95000"/>
              </a:lnSpc>
              <a:spcBef>
                <a:spcPts val="1200"/>
              </a:spcBef>
            </a:pPr>
            <a:r>
              <a:rPr lang="en-US" sz="1200" b="1" dirty="0">
                <a:solidFill>
                  <a:srgbClr val="000000"/>
                </a:solidFill>
                <a:latin typeface="Microsoft Sans Serif"/>
              </a:rPr>
              <a:t>S40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B111812-FD9B-4170-90AA-917A7542AAF4}"/>
              </a:ext>
            </a:extLst>
          </p:cNvPr>
          <p:cNvSpPr txBox="1"/>
          <p:nvPr/>
        </p:nvSpPr>
        <p:spPr>
          <a:xfrm rot="19541455">
            <a:off x="5260495" y="2520061"/>
            <a:ext cx="411010" cy="360099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>
              <a:lnSpc>
                <a:spcPct val="95000"/>
              </a:lnSpc>
              <a:spcBef>
                <a:spcPts val="1200"/>
              </a:spcBef>
            </a:pPr>
            <a:r>
              <a:rPr lang="en-US" sz="1200" b="1" dirty="0">
                <a:solidFill>
                  <a:srgbClr val="000000"/>
                </a:solidFill>
                <a:latin typeface="Microsoft Sans Serif"/>
              </a:rPr>
              <a:t>S80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1095EF87-5AEF-426A-8EE0-CFA152A7D024}"/>
              </a:ext>
            </a:extLst>
          </p:cNvPr>
          <p:cNvCxnSpPr/>
          <p:nvPr/>
        </p:nvCxnSpPr>
        <p:spPr>
          <a:xfrm>
            <a:off x="2134138" y="2576781"/>
            <a:ext cx="0" cy="215450"/>
          </a:xfrm>
          <a:prstGeom prst="line">
            <a:avLst/>
          </a:prstGeom>
          <a:noFill/>
          <a:ln w="17145" cap="flat" cmpd="sng" algn="ctr">
            <a:solidFill>
              <a:srgbClr val="FF0000">
                <a:alpha val="50000"/>
              </a:srgbClr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C556261-2023-47A4-97B7-9FEE55FD494B}"/>
              </a:ext>
            </a:extLst>
          </p:cNvPr>
          <p:cNvCxnSpPr/>
          <p:nvPr/>
        </p:nvCxnSpPr>
        <p:spPr>
          <a:xfrm>
            <a:off x="2644284" y="2576781"/>
            <a:ext cx="0" cy="215450"/>
          </a:xfrm>
          <a:prstGeom prst="line">
            <a:avLst/>
          </a:prstGeom>
          <a:noFill/>
          <a:ln w="17145" cap="flat" cmpd="sng" algn="ctr">
            <a:solidFill>
              <a:srgbClr val="FF0000">
                <a:alpha val="50000"/>
              </a:srgbClr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E69AB06-BA83-4E24-BC0D-8FEADF4614C4}"/>
              </a:ext>
            </a:extLst>
          </p:cNvPr>
          <p:cNvCxnSpPr/>
          <p:nvPr/>
        </p:nvCxnSpPr>
        <p:spPr>
          <a:xfrm>
            <a:off x="3200281" y="2586744"/>
            <a:ext cx="0" cy="215450"/>
          </a:xfrm>
          <a:prstGeom prst="line">
            <a:avLst/>
          </a:prstGeom>
          <a:noFill/>
          <a:ln w="17145" cap="flat" cmpd="sng" algn="ctr">
            <a:solidFill>
              <a:srgbClr val="FF0000">
                <a:alpha val="50000"/>
              </a:srgbClr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D2951713-861D-4BF2-8F86-98B0908C4579}"/>
              </a:ext>
            </a:extLst>
          </p:cNvPr>
          <p:cNvCxnSpPr/>
          <p:nvPr/>
        </p:nvCxnSpPr>
        <p:spPr>
          <a:xfrm>
            <a:off x="4370519" y="2582565"/>
            <a:ext cx="0" cy="215450"/>
          </a:xfrm>
          <a:prstGeom prst="line">
            <a:avLst/>
          </a:prstGeom>
          <a:noFill/>
          <a:ln w="17145" cap="flat" cmpd="sng" algn="ctr">
            <a:solidFill>
              <a:srgbClr val="FF0000">
                <a:alpha val="50000"/>
              </a:srgbClr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6B335594-F5B5-4EA3-A383-6FC6D5EA78B7}"/>
              </a:ext>
            </a:extLst>
          </p:cNvPr>
          <p:cNvCxnSpPr/>
          <p:nvPr/>
        </p:nvCxnSpPr>
        <p:spPr>
          <a:xfrm>
            <a:off x="6683100" y="2586744"/>
            <a:ext cx="0" cy="215450"/>
          </a:xfrm>
          <a:prstGeom prst="line">
            <a:avLst/>
          </a:prstGeom>
          <a:noFill/>
          <a:ln w="17145" cap="flat" cmpd="sng" algn="ctr">
            <a:solidFill>
              <a:srgbClr val="FF0000">
                <a:alpha val="50000"/>
              </a:srgbClr>
            </a:solidFill>
            <a:prstDash val="solid"/>
            <a:headEnd w="lg" len="lg"/>
            <a:tailEnd type="none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57FC96CA-053F-4DDE-BF8E-AD793249A119}"/>
              </a:ext>
            </a:extLst>
          </p:cNvPr>
          <p:cNvSpPr txBox="1"/>
          <p:nvPr/>
        </p:nvSpPr>
        <p:spPr>
          <a:xfrm rot="19541455">
            <a:off x="2698895" y="2938728"/>
            <a:ext cx="411010" cy="360099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>
              <a:lnSpc>
                <a:spcPct val="95000"/>
              </a:lnSpc>
              <a:spcBef>
                <a:spcPts val="1200"/>
              </a:spcBef>
            </a:pPr>
            <a:r>
              <a:rPr lang="en-US" sz="1200" dirty="0">
                <a:solidFill>
                  <a:srgbClr val="000000"/>
                </a:solidFill>
                <a:latin typeface="Microsoft Sans Serif"/>
              </a:rPr>
              <a:t>S20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AC0844A-022E-4BFA-9C09-7D46A3A76B94}"/>
              </a:ext>
            </a:extLst>
          </p:cNvPr>
          <p:cNvSpPr txBox="1"/>
          <p:nvPr/>
        </p:nvSpPr>
        <p:spPr>
          <a:xfrm rot="19541455">
            <a:off x="2156424" y="2956464"/>
            <a:ext cx="411010" cy="360099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>
              <a:lnSpc>
                <a:spcPct val="95000"/>
              </a:lnSpc>
              <a:spcBef>
                <a:spcPts val="1200"/>
              </a:spcBef>
            </a:pPr>
            <a:r>
              <a:rPr lang="en-US" sz="1200" dirty="0">
                <a:solidFill>
                  <a:srgbClr val="000000"/>
                </a:solidFill>
                <a:latin typeface="Microsoft Sans Serif"/>
              </a:rPr>
              <a:t>P20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DA0014FC-C44C-4D7D-A380-156B705D048B}"/>
              </a:ext>
            </a:extLst>
          </p:cNvPr>
          <p:cNvCxnSpPr>
            <a:cxnSpLocks/>
          </p:cNvCxnSpPr>
          <p:nvPr/>
        </p:nvCxnSpPr>
        <p:spPr>
          <a:xfrm>
            <a:off x="1826895" y="3230981"/>
            <a:ext cx="5681650" cy="0"/>
          </a:xfrm>
          <a:prstGeom prst="straightConnector1">
            <a:avLst/>
          </a:prstGeom>
          <a:noFill/>
          <a:ln w="9525" cap="flat" cmpd="sng" algn="ctr">
            <a:solidFill>
              <a:srgbClr val="4A5A75"/>
            </a:solidFill>
            <a:prstDash val="solid"/>
            <a:headEnd w="lg" len="lg"/>
            <a:tailEnd type="triangle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C26D3570-70FA-4AEF-B9A3-C257876C1350}"/>
              </a:ext>
            </a:extLst>
          </p:cNvPr>
          <p:cNvSpPr txBox="1"/>
          <p:nvPr/>
        </p:nvSpPr>
        <p:spPr>
          <a:xfrm>
            <a:off x="1559343" y="2924374"/>
            <a:ext cx="579326" cy="418576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>
              <a:lnSpc>
                <a:spcPct val="95000"/>
              </a:lnSpc>
              <a:spcBef>
                <a:spcPts val="1200"/>
              </a:spcBef>
            </a:pPr>
            <a:r>
              <a:rPr lang="en-US" sz="1600" dirty="0">
                <a:solidFill>
                  <a:srgbClr val="000000"/>
                </a:solidFill>
                <a:latin typeface="Microsoft Sans Serif"/>
              </a:rPr>
              <a:t>AP 2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B24DC7F-650D-4851-A009-EF09712CE01A}"/>
              </a:ext>
            </a:extLst>
          </p:cNvPr>
          <p:cNvSpPr txBox="1"/>
          <p:nvPr/>
        </p:nvSpPr>
        <p:spPr>
          <a:xfrm rot="19541455">
            <a:off x="3528926" y="2961086"/>
            <a:ext cx="411010" cy="360099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>
              <a:lnSpc>
                <a:spcPct val="95000"/>
              </a:lnSpc>
              <a:spcBef>
                <a:spcPts val="1200"/>
              </a:spcBef>
            </a:pPr>
            <a:r>
              <a:rPr lang="en-US" sz="1200" b="1" dirty="0">
                <a:solidFill>
                  <a:srgbClr val="000000"/>
                </a:solidFill>
                <a:latin typeface="Microsoft Sans Serif"/>
              </a:rPr>
              <a:t>S40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3ADC3501-A452-46B6-842B-CA594C685048}"/>
              </a:ext>
            </a:extLst>
          </p:cNvPr>
          <p:cNvCxnSpPr/>
          <p:nvPr/>
        </p:nvCxnSpPr>
        <p:spPr>
          <a:xfrm>
            <a:off x="2134139" y="3019761"/>
            <a:ext cx="0" cy="215450"/>
          </a:xfrm>
          <a:prstGeom prst="line">
            <a:avLst/>
          </a:prstGeom>
          <a:noFill/>
          <a:ln w="17145" cap="flat" cmpd="sng" algn="ctr">
            <a:solidFill>
              <a:srgbClr val="FF0000">
                <a:alpha val="50000"/>
              </a:srgbClr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537F74C2-9013-4A95-8702-E47AA528CA2F}"/>
              </a:ext>
            </a:extLst>
          </p:cNvPr>
          <p:cNvCxnSpPr/>
          <p:nvPr/>
        </p:nvCxnSpPr>
        <p:spPr>
          <a:xfrm>
            <a:off x="2644285" y="3019761"/>
            <a:ext cx="0" cy="215450"/>
          </a:xfrm>
          <a:prstGeom prst="line">
            <a:avLst/>
          </a:prstGeom>
          <a:noFill/>
          <a:ln w="17145" cap="flat" cmpd="sng" algn="ctr">
            <a:solidFill>
              <a:srgbClr val="FF0000">
                <a:alpha val="50000"/>
              </a:srgbClr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298A32FD-8571-469D-8747-FEF6038DD212}"/>
              </a:ext>
            </a:extLst>
          </p:cNvPr>
          <p:cNvCxnSpPr/>
          <p:nvPr/>
        </p:nvCxnSpPr>
        <p:spPr>
          <a:xfrm>
            <a:off x="3200282" y="3023748"/>
            <a:ext cx="0" cy="215450"/>
          </a:xfrm>
          <a:prstGeom prst="line">
            <a:avLst/>
          </a:prstGeom>
          <a:noFill/>
          <a:ln w="17145" cap="flat" cmpd="sng" algn="ctr">
            <a:solidFill>
              <a:srgbClr val="FF0000">
                <a:alpha val="50000"/>
              </a:srgbClr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B61B06CD-E70E-4A67-B0DE-648D41D7FA93}"/>
              </a:ext>
            </a:extLst>
          </p:cNvPr>
          <p:cNvCxnSpPr/>
          <p:nvPr/>
        </p:nvCxnSpPr>
        <p:spPr>
          <a:xfrm>
            <a:off x="4370520" y="3025545"/>
            <a:ext cx="0" cy="215450"/>
          </a:xfrm>
          <a:prstGeom prst="line">
            <a:avLst/>
          </a:prstGeom>
          <a:noFill/>
          <a:ln w="17145" cap="flat" cmpd="sng" algn="ctr">
            <a:solidFill>
              <a:srgbClr val="FF0000">
                <a:alpha val="50000"/>
              </a:srgbClr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BCAD64D5-9C8E-464B-B109-E3F521B54902}"/>
              </a:ext>
            </a:extLst>
          </p:cNvPr>
          <p:cNvCxnSpPr>
            <a:cxnSpLocks/>
          </p:cNvCxnSpPr>
          <p:nvPr/>
        </p:nvCxnSpPr>
        <p:spPr>
          <a:xfrm>
            <a:off x="1836871" y="3672941"/>
            <a:ext cx="5681650" cy="0"/>
          </a:xfrm>
          <a:prstGeom prst="straightConnector1">
            <a:avLst/>
          </a:prstGeom>
          <a:noFill/>
          <a:ln w="9525" cap="flat" cmpd="sng" algn="ctr">
            <a:solidFill>
              <a:srgbClr val="4A5A75"/>
            </a:solidFill>
            <a:prstDash val="solid"/>
            <a:headEnd w="lg" len="lg"/>
            <a:tailEnd type="triangle"/>
          </a:ln>
          <a:effectLst/>
        </p:spPr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834F97B6-FC04-4EB0-A253-7BD7E4A64DCC}"/>
              </a:ext>
            </a:extLst>
          </p:cNvPr>
          <p:cNvSpPr txBox="1"/>
          <p:nvPr/>
        </p:nvSpPr>
        <p:spPr>
          <a:xfrm>
            <a:off x="1578732" y="3305763"/>
            <a:ext cx="579326" cy="418576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>
              <a:lnSpc>
                <a:spcPct val="95000"/>
              </a:lnSpc>
              <a:spcBef>
                <a:spcPts val="1200"/>
              </a:spcBef>
            </a:pPr>
            <a:r>
              <a:rPr lang="en-US" sz="1600" dirty="0">
                <a:solidFill>
                  <a:srgbClr val="000000"/>
                </a:solidFill>
                <a:latin typeface="Microsoft Sans Serif"/>
              </a:rPr>
              <a:t>AP 3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6DB1D0BE-9A98-4365-BE83-8762002B62D9}"/>
              </a:ext>
            </a:extLst>
          </p:cNvPr>
          <p:cNvCxnSpPr/>
          <p:nvPr/>
        </p:nvCxnSpPr>
        <p:spPr>
          <a:xfrm>
            <a:off x="4382353" y="3458988"/>
            <a:ext cx="0" cy="215450"/>
          </a:xfrm>
          <a:prstGeom prst="line">
            <a:avLst/>
          </a:prstGeom>
          <a:noFill/>
          <a:ln w="17145" cap="flat" cmpd="sng" algn="ctr">
            <a:solidFill>
              <a:srgbClr val="FF0000">
                <a:alpha val="50000"/>
              </a:srgbClr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6D06A426-307C-466C-A0EB-7BDC2BB5ADA6}"/>
              </a:ext>
            </a:extLst>
          </p:cNvPr>
          <p:cNvCxnSpPr/>
          <p:nvPr/>
        </p:nvCxnSpPr>
        <p:spPr>
          <a:xfrm>
            <a:off x="4912971" y="3458988"/>
            <a:ext cx="0" cy="215450"/>
          </a:xfrm>
          <a:prstGeom prst="line">
            <a:avLst/>
          </a:prstGeom>
          <a:noFill/>
          <a:ln w="17145" cap="flat" cmpd="sng" algn="ctr">
            <a:solidFill>
              <a:srgbClr val="FF0000">
                <a:alpha val="50000"/>
              </a:srgbClr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CE81D2BA-E3C4-46FF-8710-50D00CAFE3AE}"/>
              </a:ext>
            </a:extLst>
          </p:cNvPr>
          <p:cNvCxnSpPr/>
          <p:nvPr/>
        </p:nvCxnSpPr>
        <p:spPr>
          <a:xfrm>
            <a:off x="5489440" y="3468951"/>
            <a:ext cx="0" cy="215450"/>
          </a:xfrm>
          <a:prstGeom prst="line">
            <a:avLst/>
          </a:prstGeom>
          <a:noFill/>
          <a:ln w="17145" cap="flat" cmpd="sng" algn="ctr">
            <a:solidFill>
              <a:srgbClr val="FF0000">
                <a:alpha val="50000"/>
              </a:srgbClr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08341E4-FAE3-4E23-B60F-7E085D8A7720}"/>
              </a:ext>
            </a:extLst>
          </p:cNvPr>
          <p:cNvCxnSpPr/>
          <p:nvPr/>
        </p:nvCxnSpPr>
        <p:spPr>
          <a:xfrm>
            <a:off x="6693798" y="3464772"/>
            <a:ext cx="0" cy="215450"/>
          </a:xfrm>
          <a:prstGeom prst="line">
            <a:avLst/>
          </a:prstGeom>
          <a:noFill/>
          <a:ln w="17145" cap="flat" cmpd="sng" algn="ctr">
            <a:solidFill>
              <a:srgbClr val="FF0000">
                <a:alpha val="50000"/>
              </a:srgbClr>
            </a:solidFill>
            <a:prstDash val="solid"/>
            <a:headEnd w="lg" len="lg"/>
            <a:tailEnd type="none"/>
          </a:ln>
          <a:effectLst/>
        </p:spPr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FC2CC1CA-1AE0-46F0-9496-BF6B32069243}"/>
              </a:ext>
            </a:extLst>
          </p:cNvPr>
          <p:cNvSpPr txBox="1"/>
          <p:nvPr/>
        </p:nvSpPr>
        <p:spPr>
          <a:xfrm rot="19541455">
            <a:off x="5007062" y="3379171"/>
            <a:ext cx="411010" cy="360099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>
              <a:lnSpc>
                <a:spcPct val="95000"/>
              </a:lnSpc>
              <a:spcBef>
                <a:spcPts val="1200"/>
              </a:spcBef>
            </a:pPr>
            <a:r>
              <a:rPr lang="en-US" sz="1200" dirty="0">
                <a:solidFill>
                  <a:srgbClr val="000000"/>
                </a:solidFill>
                <a:latin typeface="Microsoft Sans Serif"/>
              </a:rPr>
              <a:t>S20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DF42B50-0566-42DF-A219-85E5D3CFFE87}"/>
              </a:ext>
            </a:extLst>
          </p:cNvPr>
          <p:cNvSpPr txBox="1"/>
          <p:nvPr/>
        </p:nvSpPr>
        <p:spPr>
          <a:xfrm rot="19541455">
            <a:off x="4464591" y="3396907"/>
            <a:ext cx="411010" cy="360099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>
              <a:lnSpc>
                <a:spcPct val="95000"/>
              </a:lnSpc>
              <a:spcBef>
                <a:spcPts val="1200"/>
              </a:spcBef>
            </a:pPr>
            <a:r>
              <a:rPr lang="en-US" sz="1200" dirty="0">
                <a:solidFill>
                  <a:srgbClr val="000000"/>
                </a:solidFill>
                <a:latin typeface="Microsoft Sans Serif"/>
              </a:rPr>
              <a:t>P20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05A4CA5-C3EC-4477-8F86-8F12EED6C7DB}"/>
              </a:ext>
            </a:extLst>
          </p:cNvPr>
          <p:cNvSpPr txBox="1"/>
          <p:nvPr/>
        </p:nvSpPr>
        <p:spPr>
          <a:xfrm rot="19541455">
            <a:off x="5837093" y="3401529"/>
            <a:ext cx="411010" cy="360099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>
              <a:lnSpc>
                <a:spcPct val="95000"/>
              </a:lnSpc>
              <a:spcBef>
                <a:spcPts val="1200"/>
              </a:spcBef>
            </a:pPr>
            <a:r>
              <a:rPr lang="en-US" sz="1200" b="1" dirty="0">
                <a:solidFill>
                  <a:srgbClr val="000000"/>
                </a:solidFill>
                <a:latin typeface="Microsoft Sans Serif"/>
              </a:rPr>
              <a:t>S40</a:t>
            </a:r>
          </a:p>
        </p:txBody>
      </p:sp>
    </p:spTree>
    <p:extLst>
      <p:ext uri="{BB962C8B-B14F-4D97-AF65-F5344CB8AC3E}">
        <p14:creationId xmlns:p14="http://schemas.microsoft.com/office/powerpoint/2010/main" val="372193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5B86B-4482-4020-BDBF-49C690AE0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Scanning in Discovery Channels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88E7E9-398D-4B03-B53C-27BD414B0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987420" cy="4363941"/>
          </a:xfrm>
        </p:spPr>
        <p:txBody>
          <a:bodyPr/>
          <a:lstStyle/>
          <a:p>
            <a:r>
              <a:rPr lang="en-US" sz="2000" dirty="0"/>
              <a:t>Scanning is same as baseline except that</a:t>
            </a:r>
          </a:p>
          <a:p>
            <a:pPr lvl="1"/>
            <a:r>
              <a:rPr lang="en-US" sz="1800" dirty="0"/>
              <a:t>Scanning (active and passive) limited to discovery channels (DC) only</a:t>
            </a:r>
          </a:p>
          <a:p>
            <a:pPr lvl="3"/>
            <a:endParaRPr lang="en-US" sz="1400" dirty="0"/>
          </a:p>
          <a:p>
            <a:r>
              <a:rPr lang="en-US" sz="2000" dirty="0"/>
              <a:t>Fast Passive scanning (inherit .11ai functionalities)</a:t>
            </a:r>
          </a:p>
          <a:p>
            <a:pPr lvl="1"/>
            <a:r>
              <a:rPr lang="en-US" sz="1800" dirty="0"/>
              <a:t>FILS Discovery frames should be generated at least every MinChanTime</a:t>
            </a:r>
          </a:p>
          <a:p>
            <a:pPr lvl="2"/>
            <a:endParaRPr lang="en-US" sz="1600" dirty="0"/>
          </a:p>
          <a:p>
            <a:r>
              <a:rPr lang="en-US" sz="2000" dirty="0"/>
              <a:t>Active scanning (inherit .11ai functionalities)</a:t>
            </a:r>
          </a:p>
          <a:p>
            <a:pPr lvl="1"/>
            <a:r>
              <a:rPr lang="en-US" sz="1800" dirty="0"/>
              <a:t>STAs wait for at least MinChanTime before sending Probe Request frame</a:t>
            </a:r>
          </a:p>
          <a:p>
            <a:pPr lvl="2"/>
            <a:r>
              <a:rPr lang="en-US" sz="1600" dirty="0"/>
              <a:t>FD frame indicates whether AP allows EDCA-based pre-association frames</a:t>
            </a:r>
          </a:p>
          <a:p>
            <a:pPr lvl="3"/>
            <a:r>
              <a:rPr lang="en-US" sz="1400" dirty="0"/>
              <a:t>May include power control and other information in carried elements</a:t>
            </a:r>
          </a:p>
          <a:p>
            <a:pPr lvl="1"/>
            <a:r>
              <a:rPr lang="en-US" sz="1800" dirty="0"/>
              <a:t>If nothing is detected then move to next DC or send directed Probe Request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F85A3B-74E5-4CC7-A710-D8765F6F95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5FA62E-4F71-43EF-91FB-B1E4A6BB45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A. Asterjadhi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996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31BC6-03D7-4E5A-91FC-AB2961BCF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4F7E9-261E-474B-ACCB-0CE82F89E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We discussed discovery channels for 6 GHz band that</a:t>
            </a:r>
          </a:p>
          <a:p>
            <a:pPr lvl="1"/>
            <a:r>
              <a:rPr lang="en-US"/>
              <a:t>Reduce scanning latency</a:t>
            </a:r>
          </a:p>
          <a:p>
            <a:pPr lvl="1"/>
            <a:r>
              <a:rPr lang="en-US"/>
              <a:t>Improve scanning efficiency</a:t>
            </a:r>
          </a:p>
          <a:p>
            <a:pPr lvl="1"/>
            <a:r>
              <a:rPr lang="en-US"/>
              <a:t>Increase systems’ performance</a:t>
            </a:r>
          </a:p>
          <a:p>
            <a:r>
              <a:rPr lang="en-US"/>
              <a:t>Compared to baseline all-channel scanning access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7B9525-B5F2-49D5-B4A6-626D21E1DF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D676E-68FC-4392-B20E-68C98FD8AC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A. Asterjadhi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386128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1240EB9AFDC146A8D3FE4112FB4C30" ma:contentTypeVersion="7" ma:contentTypeDescription="Create a new document." ma:contentTypeScope="" ma:versionID="f1fb0e7afeca2442021ecd262bfa0247">
  <xsd:schema xmlns:xsd="http://www.w3.org/2001/XMLSchema" xmlns:xs="http://www.w3.org/2001/XMLSchema" xmlns:p="http://schemas.microsoft.com/office/2006/metadata/properties" xmlns:ns1="http://schemas.microsoft.com/sharepoint/v3" xmlns:ns2="0b70e71a-8460-4b39-85bd-6974af91860c" targetNamespace="http://schemas.microsoft.com/office/2006/metadata/properties" ma:root="true" ma:fieldsID="b1c5b9b3698bd7e94a80e64b949295c6" ns1:_="" ns2:_="">
    <xsd:import namespace="http://schemas.microsoft.com/sharepoint/v3"/>
    <xsd:import namespace="0b70e71a-8460-4b39-85bd-6974af91860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1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0e71a-8460-4b39-85bd-6974af91860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QBU" ma:index="12" ma:displayName="Qualcomm Business Unit" ma:default="Corporate" ma:internalName="QBU" ma:readOnly="true">
      <xsd:simpleType>
        <xsd:restriction base="dms:Text"/>
      </xsd:simpleType>
    </xsd:element>
    <xsd:element name="QDEPT" ma:index="13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b70e71a-8460-4b39-85bd-6974af91860c">YMAJDHSWYS42-2-3919</_dlc_DocId>
    <_dlc_DocIdUrl xmlns="0b70e71a-8460-4b39-85bd-6974af91860c">
      <Url>https://projects.qualcomm.com/sites/WiFi-Advanced/_layouts/15/DocIdRedir.aspx?ID=YMAJDHSWYS42-2-3919</Url>
      <Description>YMAJDHSWYS42-2-3919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p:Policy xmlns:p="office.server.policy" id="" local="true">
  <p:Name>Document</p:Name>
  <p:Description/>
  <p:Statement/>
  <p:PolicyItems>
    <p:PolicyItem featureId="QualcommTagPolicy" staticId="0x010100311240EB9AFDC146A8D3FE4112FB4C30" UniqueId="895f98c7-af52-49b2-86d4-130fde7b5aa3">
      <p:Name>Qualcomm Tagging Policy</p:Name>
      <p:Description>Qualcomm Custom Policy for Tagging</p:Description>
      <p:CustomData/>
    </p:PolicyItem>
  </p:PolicyItems>
</p:Policy>
</file>

<file path=customXml/itemProps1.xml><?xml version="1.0" encoding="utf-8"?>
<ds:datastoreItem xmlns:ds="http://schemas.openxmlformats.org/officeDocument/2006/customXml" ds:itemID="{770AD3DD-9AB4-4476-97CC-D4BC59D497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b70e71a-8460-4b39-85bd-6974af9186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037B53-8446-40B9-9E56-E887F7D66E44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C0C273C1-465A-4EFE-AE4F-ECDDB7135E41}">
  <ds:schemaRefs>
    <ds:schemaRef ds:uri="http://schemas.microsoft.com/office/2006/metadata/properties"/>
    <ds:schemaRef ds:uri="http://schemas.microsoft.com/office/infopath/2007/PartnerControls"/>
    <ds:schemaRef ds:uri="0b70e71a-8460-4b39-85bd-6974af91860c"/>
  </ds:schemaRefs>
</ds:datastoreItem>
</file>

<file path=customXml/itemProps4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CD10C255-1271-47BF-B015-BB64F0FC44CF}">
  <ds:schemaRefs>
    <ds:schemaRef ds:uri="office.server.policy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76593</TotalTime>
  <Words>1184</Words>
  <Application>Microsoft Office PowerPoint</Application>
  <PresentationFormat>On-screen Show (4:3)</PresentationFormat>
  <Paragraphs>196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Microsoft Sans Serif</vt:lpstr>
      <vt:lpstr>Times New Roman</vt:lpstr>
      <vt:lpstr>ACcord Submission Template</vt:lpstr>
      <vt:lpstr>Discovery Channels For 6 GHz Band</vt:lpstr>
      <vt:lpstr>Introduction</vt:lpstr>
      <vt:lpstr>Problem Statement</vt:lpstr>
      <vt:lpstr>Proposed Solution</vt:lpstr>
      <vt:lpstr>Discovery Channels (DC)</vt:lpstr>
      <vt:lpstr>DC Periodicity: Evaluation</vt:lpstr>
      <vt:lpstr>HE BSS Setup with 8-C DCs</vt:lpstr>
      <vt:lpstr>Scanning in Discovery Channels</vt:lpstr>
      <vt:lpstr>Conclusion</vt:lpstr>
      <vt:lpstr>Spec text</vt:lpstr>
      <vt:lpstr>References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Asterjadhi</dc:creator>
  <cp:lastModifiedBy>Alfred Asterjadhi</cp:lastModifiedBy>
  <cp:revision>2363</cp:revision>
  <dcterms:created xsi:type="dcterms:W3CDTF">2012-05-29T15:24:34Z</dcterms:created>
  <dcterms:modified xsi:type="dcterms:W3CDTF">2018-09-11T16:57:08Z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819448251</vt:i4>
  </property>
  <property fmtid="{D5CDD505-2E9C-101B-9397-08002B2CF9AE}" pid="3" name="_NewReviewCycle">
    <vt:lpwstr/>
  </property>
  <property fmtid="{D5CDD505-2E9C-101B-9397-08002B2CF9AE}" pid="4" name="_EmailSubject">
    <vt:lpwstr>Padding for UL MU</vt:lpwstr>
  </property>
  <property fmtid="{D5CDD505-2E9C-101B-9397-08002B2CF9AE}" pid="5" name="_AuthorEmail">
    <vt:lpwstr>gding@qti.qualcomm.com</vt:lpwstr>
  </property>
  <property fmtid="{D5CDD505-2E9C-101B-9397-08002B2CF9AE}" pid="6" name="_AuthorEmailDisplayName">
    <vt:lpwstr>Ding, Gang</vt:lpwstr>
  </property>
  <property fmtid="{D5CDD505-2E9C-101B-9397-08002B2CF9AE}" pid="7" name="_PreviousAdHocReviewCycleID">
    <vt:i4>1654311991</vt:i4>
  </property>
  <property fmtid="{D5CDD505-2E9C-101B-9397-08002B2CF9AE}" pid="8" name="_dlc_DocIdItemGuid">
    <vt:lpwstr>c11f6c4c-7702-4763-accd-bb23742319aa</vt:lpwstr>
  </property>
  <property fmtid="{D5CDD505-2E9C-101B-9397-08002B2CF9AE}" pid="9" name="ContentTypeId">
    <vt:lpwstr>0x010100311240EB9AFDC146A8D3FE4112FB4C30</vt:lpwstr>
  </property>
</Properties>
</file>