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393" r:id="rId3"/>
    <p:sldId id="324" r:id="rId4"/>
    <p:sldId id="352" r:id="rId5"/>
    <p:sldId id="317" r:id="rId6"/>
    <p:sldId id="318" r:id="rId7"/>
    <p:sldId id="319" r:id="rId8"/>
    <p:sldId id="320" r:id="rId9"/>
    <p:sldId id="321" r:id="rId10"/>
    <p:sldId id="322" r:id="rId11"/>
    <p:sldId id="450" r:id="rId12"/>
    <p:sldId id="440" r:id="rId13"/>
    <p:sldId id="468" r:id="rId14"/>
    <p:sldId id="471" r:id="rId15"/>
    <p:sldId id="474" r:id="rId16"/>
    <p:sldId id="475" r:id="rId17"/>
    <p:sldId id="476" r:id="rId18"/>
    <p:sldId id="477" r:id="rId19"/>
    <p:sldId id="478" r:id="rId20"/>
    <p:sldId id="479" r:id="rId21"/>
    <p:sldId id="482" r:id="rId22"/>
    <p:sldId id="470" r:id="rId23"/>
    <p:sldId id="484" r:id="rId24"/>
    <p:sldId id="481" r:id="rId25"/>
    <p:sldId id="485" r:id="rId26"/>
    <p:sldId id="469" r:id="rId27"/>
    <p:sldId id="486" r:id="rId28"/>
    <p:sldId id="473" r:id="rId29"/>
    <p:sldId id="480" r:id="rId30"/>
    <p:sldId id="472" r:id="rId31"/>
    <p:sldId id="467"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71"/>
    <p:restoredTop sz="94808"/>
  </p:normalViewPr>
  <p:slideViewPr>
    <p:cSldViewPr>
      <p:cViewPr varScale="1">
        <p:scale>
          <a:sx n="79" d="100"/>
          <a:sy n="79" d="100"/>
        </p:scale>
        <p:origin x="870"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676619" y="6475413"/>
            <a:ext cx="1867306" cy="184666"/>
          </a:xfrm>
          <a:ln/>
        </p:spPr>
        <p:txBody>
          <a:bodyPr/>
          <a:lstStyle>
            <a:lvl1pPr>
              <a:defRPr/>
            </a:lvl1pPr>
          </a:lstStyle>
          <a:p>
            <a:pPr>
              <a:defRPr/>
            </a:pPr>
            <a:r>
              <a:rPr lang="en-US" dirty="0" smtClean="0"/>
              <a:t>Chao-Chun Wang (</a:t>
            </a:r>
            <a:r>
              <a:rPr lang="en-US" dirty="0" err="1" smtClean="0"/>
              <a:t>MediaTek</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September 2018</a:t>
            </a:r>
            <a:endParaRPr lang="en-US" dirty="0"/>
          </a:p>
        </p:txBody>
      </p:sp>
      <p:sp>
        <p:nvSpPr>
          <p:cNvPr id="1029" name="Rectangle 5"/>
          <p:cNvSpPr>
            <a:spLocks noGrp="1" noChangeArrowheads="1"/>
          </p:cNvSpPr>
          <p:nvPr>
            <p:ph type="ftr" sz="quarter" idx="3"/>
          </p:nvPr>
        </p:nvSpPr>
        <p:spPr bwMode="auto">
          <a:xfrm>
            <a:off x="6712333" y="6475413"/>
            <a:ext cx="183159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a:t>
            </a:r>
            <a:r>
              <a:rPr lang="en-US" dirty="0" err="1" smtClean="0"/>
              <a:t>ChunWang</a:t>
            </a:r>
            <a:r>
              <a:rPr lang="en-US" dirty="0" smtClean="0"/>
              <a:t>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802.11-18/1621r2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MU/MAC Ad-hoc </a:t>
            </a:r>
            <a:br>
              <a:rPr lang="en-US" altLang="en-US" sz="2800" dirty="0" smtClean="0"/>
            </a:br>
            <a:r>
              <a:rPr lang="en-US" altLang="en-US" sz="2800" dirty="0" smtClean="0"/>
              <a:t>September 2018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September 10-14, 2018</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1848487150"/>
              </p:ext>
            </p:extLst>
          </p:nvPr>
        </p:nvGraphicFramePr>
        <p:xfrm>
          <a:off x="609600" y="2821146"/>
          <a:ext cx="8001000" cy="74168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
        <p:nvSpPr>
          <p:cNvPr id="11"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 – 09/09/TG</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graphicFrame>
        <p:nvGraphicFramePr>
          <p:cNvPr id="9" name="Table 8"/>
          <p:cNvGraphicFramePr>
            <a:graphicFrameLocks noGrp="1"/>
          </p:cNvGraphicFramePr>
          <p:nvPr>
            <p:extLst>
              <p:ext uri="{D42A27DB-BD31-4B8C-83A1-F6EECF244321}">
                <p14:modId xmlns:p14="http://schemas.microsoft.com/office/powerpoint/2010/main" val="3667245523"/>
              </p:ext>
            </p:extLst>
          </p:nvPr>
        </p:nvGraphicFramePr>
        <p:xfrm>
          <a:off x="685801" y="1295382"/>
          <a:ext cx="8077198" cy="5029210"/>
        </p:xfrm>
        <a:graphic>
          <a:graphicData uri="http://schemas.openxmlformats.org/drawingml/2006/table">
            <a:tbl>
              <a:tblPr/>
              <a:tblGrid>
                <a:gridCol w="708526"/>
                <a:gridCol w="708526"/>
                <a:gridCol w="3836943"/>
                <a:gridCol w="2114677"/>
                <a:gridCol w="708526"/>
              </a:tblGrid>
              <a:tr h="122034">
                <a:tc>
                  <a:txBody>
                    <a:bodyPr/>
                    <a:lstStyle/>
                    <a:p>
                      <a:pPr algn="ctr" fontAlgn="t"/>
                      <a:r>
                        <a:rPr lang="en-US" sz="600" b="1" i="0" u="none" strike="noStrike">
                          <a:solidFill>
                            <a:srgbClr val="FFFFFF"/>
                          </a:solidFill>
                          <a:effectLst/>
                          <a:latin typeface="Calibri"/>
                        </a:rPr>
                        <a:t>Year</a:t>
                      </a:r>
                    </a:p>
                  </a:txBody>
                  <a:tcPr marL="5545" marR="5545" marT="5545"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DCN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Title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Author (Affiliation)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600" b="1" i="0" u="none" strike="noStrike">
                          <a:solidFill>
                            <a:srgbClr val="FFFFFF"/>
                          </a:solidFill>
                          <a:effectLst/>
                          <a:latin typeface="Calibri"/>
                        </a:rPr>
                        <a:t>Ad Hoc</a:t>
                      </a:r>
                    </a:p>
                  </a:txBody>
                  <a:tcPr marL="5545" marR="5545" marT="5545"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496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Disallowed-Sub-Channels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Matthew Fischer (Broadcom LTD)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946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No Action frames in multi-TID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Robert Stacey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1181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FTM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Jonathan Segev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1189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for NAV Part 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1211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 CR subclause 27.16.1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OMI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Jarkko Kneckt (Apple)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1266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Resolution for CIDs related to random access - 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1320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related to Multiple BSSID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1363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da-DK" sz="500" b="0" i="0" u="none" strike="noStrike">
                          <a:solidFill>
                            <a:srgbClr val="000000"/>
                          </a:solidFill>
                          <a:effectLst/>
                          <a:latin typeface="Calibri"/>
                        </a:rPr>
                        <a:t>CR for CID 16597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1415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SM power save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1418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MU-RTS/CTS part 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1432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Doze-Transition-Signaling</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Matthew Fischer (Broadcom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Figure 27-12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1455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in 27.5.3.3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Resolution for CIDs in 9.3.1.23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1458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CR for Random Access with multiple BSS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Pascal Viger (Canon)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MAC-CR-9-4-2-200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MAC-CR-10-43-1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MAC-CR-subclause-27.16.1-non-6GHz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MAC-CR-27-7-7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1469</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MAC-CR-27-7-6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MAC-CR-subclause-27.16.1-6GHz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MAC-CR-misc_part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comment-resolution-27.15.2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1496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CR for MU EDCA parameters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OPS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1498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da-DK" sz="500" b="0" i="0" u="none" strike="noStrike">
                          <a:solidFill>
                            <a:srgbClr val="000000"/>
                          </a:solidFill>
                          <a:effectLst/>
                          <a:latin typeface="Calibri"/>
                        </a:rPr>
                        <a:t>CR for 27.5.6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Ack-related-CIDs-Sec-27.4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George Cherian (Qualcomm)</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Differentiating TB from non-TB sounding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lb233-cr-tua-access-delay</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lb233-cr-a-control-subfield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lb233-cr-mac-txvector</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1506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lb233-cr-er-beacon</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CR for Co-located BSS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fi-FI" sz="500" b="0" i="0" u="none" strike="noStrike">
                          <a:solidFill>
                            <a:srgbClr val="000000"/>
                          </a:solidFill>
                          <a:effectLst/>
                          <a:latin typeface="Calibri"/>
                        </a:rPr>
                        <a:t>LB233 CR on CID 17024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LB233 CR on MU Cascading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BQR section 27.5.2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1516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CR BQR section 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CR on control response</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04408">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r" fontAlgn="b"/>
                      <a:r>
                        <a:rPr lang="en-US" sz="500" b="0" i="0" u="none" strike="noStrike">
                          <a:solidFill>
                            <a:srgbClr val="000000"/>
                          </a:solidFill>
                          <a:effectLst/>
                          <a:latin typeface="Calibri"/>
                        </a:rPr>
                        <a:t>1548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da-DK" sz="500" b="0" i="0" u="none" strike="noStrike">
                          <a:solidFill>
                            <a:srgbClr val="000000"/>
                          </a:solidFill>
                          <a:effectLst/>
                          <a:latin typeface="Calibri"/>
                        </a:rPr>
                        <a:t>CR for CID 15105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a:solidFill>
                            <a:srgbClr val="000000"/>
                          </a:solidFill>
                          <a:effectLst/>
                          <a:latin typeface="Calibri"/>
                        </a:rPr>
                        <a:t>Kiseon Ryu (LG Electronics)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dirty="0">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extLst>
      <p:ext uri="{BB962C8B-B14F-4D97-AF65-F5344CB8AC3E}">
        <p14:creationId xmlns:p14="http://schemas.microsoft.com/office/powerpoint/2010/main" val="168834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11-18/1485r1 (06 CIDs)</a:t>
            </a:r>
          </a:p>
          <a:p>
            <a:pPr lvl="1"/>
            <a:r>
              <a:rPr lang="en-GB" dirty="0" smtClean="0"/>
              <a:t>15681</a:t>
            </a:r>
            <a:r>
              <a:rPr lang="en-GB" dirty="0"/>
              <a:t>, 16548, 16951, 16952, 17151, 17152</a:t>
            </a:r>
            <a:endParaRPr lang="en-US" sz="2800" dirty="0" smtClean="0"/>
          </a:p>
          <a:p>
            <a:endParaRPr lang="en-US" sz="2800" dirty="0" smtClean="0"/>
          </a:p>
          <a:p>
            <a:r>
              <a:rPr lang="en-US" sz="3200" dirty="0" smtClean="0"/>
              <a:t>Results: </a:t>
            </a:r>
            <a:r>
              <a:rPr lang="en-US" sz="2800" dirty="0" smtClean="0"/>
              <a:t>Y/N/A</a:t>
            </a:r>
          </a:p>
          <a:p>
            <a:pPr lvl="1"/>
            <a:r>
              <a:rPr lang="en-US" dirty="0" smtClean="0"/>
              <a:t>Passed with one abstain.</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a:solidFill>
                  <a:schemeClr val="tx1"/>
                </a:solidFill>
              </a:rPr>
              <a:t>(</a:t>
            </a:r>
            <a:r>
              <a:rPr lang="en-US" sz="2000" dirty="0" smtClean="0">
                <a:solidFill>
                  <a:schemeClr val="tx1"/>
                </a:solidFill>
              </a:rPr>
              <a:t>11-18-1485-00-00ax-d3-1-comment-resolution-27-5-3-2-1.docx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extLst>
      <p:ext uri="{BB962C8B-B14F-4D97-AF65-F5344CB8AC3E}">
        <p14:creationId xmlns:p14="http://schemas.microsoft.com/office/powerpoint/2010/main" val="3244837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 </a:t>
            </a:r>
            <a:br>
              <a:rPr lang="en-US" dirty="0" smtClean="0"/>
            </a:br>
            <a:r>
              <a:rPr lang="en-US" dirty="0" smtClean="0"/>
              <a:t>11-18/1246 (</a:t>
            </a:r>
            <a:r>
              <a:rPr lang="en-US" dirty="0" err="1" smtClean="0"/>
              <a:t>Jarrko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15010, 15011, </a:t>
            </a:r>
            <a:r>
              <a:rPr lang="en-US" strike="sngStrike" dirty="0"/>
              <a:t>15105</a:t>
            </a:r>
            <a:r>
              <a:rPr lang="en-US" dirty="0"/>
              <a:t>, 15173, 15372, 15734, 15735, 15736, 15737, 15766, 15864, 15865, 15990, 16615, 16188, 16362, 16488, 16489, </a:t>
            </a:r>
            <a:r>
              <a:rPr lang="en-US" strike="sngStrike" dirty="0"/>
              <a:t>16602,</a:t>
            </a:r>
            <a:r>
              <a:rPr lang="en-US" dirty="0"/>
              <a:t> 17016, 17017, 17031, 17033 and 17034 </a:t>
            </a:r>
            <a:r>
              <a:rPr lang="en-US" dirty="0" smtClean="0"/>
              <a:t>in doc 11-18/1246r4?</a:t>
            </a:r>
          </a:p>
          <a:p>
            <a:endParaRPr lang="en-US" dirty="0"/>
          </a:p>
          <a:p>
            <a:r>
              <a:rPr lang="en-US" dirty="0" smtClean="0"/>
              <a:t>Accepted with no objection</a:t>
            </a:r>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Tree>
    <p:extLst>
      <p:ext uri="{BB962C8B-B14F-4D97-AF65-F5344CB8AC3E}">
        <p14:creationId xmlns:p14="http://schemas.microsoft.com/office/powerpoint/2010/main" val="522363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#3 </a:t>
            </a:r>
            <a:br>
              <a:rPr lang="en-US" dirty="0" smtClean="0"/>
            </a:br>
            <a:r>
              <a:rPr lang="en-US" dirty="0" smtClean="0"/>
              <a:t>11-18/1484 (Liwen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strike="sngStrike" dirty="0"/>
              <a:t>15915</a:t>
            </a:r>
            <a:r>
              <a:rPr lang="en-GB" dirty="0"/>
              <a:t>, 16127, 16135, </a:t>
            </a:r>
            <a:r>
              <a:rPr lang="en-GB" dirty="0" smtClean="0"/>
              <a:t>16136</a:t>
            </a:r>
            <a:r>
              <a:rPr lang="en-GB" dirty="0"/>
              <a:t> </a:t>
            </a:r>
            <a:r>
              <a:rPr lang="en-GB" dirty="0" smtClean="0"/>
              <a:t>in doc 11-18/1484r1?</a:t>
            </a:r>
          </a:p>
          <a:p>
            <a:pPr lvl="0"/>
            <a:endParaRPr lang="en-GB" dirty="0"/>
          </a:p>
          <a:p>
            <a:pPr lvl="0"/>
            <a:r>
              <a:rPr lang="en-GB" dirty="0" smtClean="0"/>
              <a:t>Accepted with no objection</a:t>
            </a:r>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Tree>
    <p:extLst>
      <p:ext uri="{BB962C8B-B14F-4D97-AF65-F5344CB8AC3E}">
        <p14:creationId xmlns:p14="http://schemas.microsoft.com/office/powerpoint/2010/main" val="57980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t>
            </a:r>
            <a:r>
              <a:rPr lang="en-US" dirty="0"/>
              <a:t>4</a:t>
            </a:r>
            <a:r>
              <a:rPr lang="en-US" dirty="0" smtClean="0"/>
              <a:t> </a:t>
            </a:r>
            <a:br>
              <a:rPr lang="en-US" dirty="0" smtClean="0"/>
            </a:br>
            <a:r>
              <a:rPr lang="en-US" dirty="0" smtClean="0"/>
              <a:t>11-18/1511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17024 in doc 11-18/1511r0?</a:t>
            </a:r>
          </a:p>
          <a:p>
            <a:endParaRPr lang="en-US" dirty="0"/>
          </a:p>
          <a:p>
            <a:r>
              <a:rPr lang="en-US" dirty="0" smtClean="0"/>
              <a:t>Y/N/A</a:t>
            </a:r>
          </a:p>
          <a:p>
            <a:r>
              <a:rPr lang="en-US" dirty="0" smtClean="0"/>
              <a:t>Accepted with </a:t>
            </a:r>
            <a:r>
              <a:rPr lang="en-US" smtClean="0"/>
              <a:t>no objection</a:t>
            </a:r>
            <a:endParaRPr 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Tree>
    <p:extLst>
      <p:ext uri="{BB962C8B-B14F-4D97-AF65-F5344CB8AC3E}">
        <p14:creationId xmlns:p14="http://schemas.microsoft.com/office/powerpoint/2010/main" val="2448459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1066800"/>
          </a:xfrm>
        </p:spPr>
        <p:txBody>
          <a:bodyPr/>
          <a:lstStyle/>
          <a:p>
            <a:r>
              <a:rPr lang="en-US" dirty="0"/>
              <a:t>Straw Poll </a:t>
            </a:r>
            <a:r>
              <a:rPr lang="en-US" dirty="0" smtClean="0"/>
              <a:t>#5 </a:t>
            </a:r>
            <a:r>
              <a:rPr lang="en-US" dirty="0"/>
              <a:t/>
            </a:r>
            <a:br>
              <a:rPr lang="en-US" dirty="0"/>
            </a:br>
            <a:r>
              <a:rPr lang="en-US" dirty="0"/>
              <a:t>11-18-1516-01-00ax-cr-bqr-section-9 </a:t>
            </a:r>
            <a:r>
              <a:rPr lang="en-US" dirty="0" smtClean="0"/>
              <a:t>(Zhou Lan)</a:t>
            </a:r>
            <a:endParaRPr lang="en-US" dirty="0"/>
          </a:p>
        </p:txBody>
      </p:sp>
      <p:sp>
        <p:nvSpPr>
          <p:cNvPr id="3" name="Content Placeholder 2"/>
          <p:cNvSpPr>
            <a:spLocks noGrp="1"/>
          </p:cNvSpPr>
          <p:nvPr>
            <p:ph idx="1"/>
          </p:nvPr>
        </p:nvSpPr>
        <p:spPr>
          <a:xfrm>
            <a:off x="685800" y="2286000"/>
            <a:ext cx="7772400" cy="3810000"/>
          </a:xfrm>
        </p:spPr>
        <p:txBody>
          <a:bodyPr/>
          <a:lstStyle/>
          <a:p>
            <a:r>
              <a:rPr lang="en-US" dirty="0" smtClean="0"/>
              <a:t>Do you accept resolution in doc 11-18/1516r1?</a:t>
            </a:r>
          </a:p>
          <a:p>
            <a:pPr lvl="1"/>
            <a:r>
              <a:rPr lang="en-GB" dirty="0"/>
              <a:t>15867, 16543</a:t>
            </a:r>
            <a:endParaRPr lang="en-US" dirty="0" smtClean="0"/>
          </a:p>
          <a:p>
            <a:endParaRPr lang="en-US" dirty="0"/>
          </a:p>
          <a:p>
            <a:r>
              <a:rPr lang="en-US" dirty="0" smtClean="0"/>
              <a:t>Y/N/A</a:t>
            </a:r>
          </a:p>
          <a:p>
            <a:pPr lvl="1"/>
            <a:r>
              <a:rPr lang="en-US" dirty="0" smtClean="0"/>
              <a:t>Passed by unanimous consent</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Tree>
    <p:extLst>
      <p:ext uri="{BB962C8B-B14F-4D97-AF65-F5344CB8AC3E}">
        <p14:creationId xmlns:p14="http://schemas.microsoft.com/office/powerpoint/2010/main" val="2920084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#6 </a:t>
            </a:r>
            <a:r>
              <a:rPr lang="en-US" dirty="0"/>
              <a:t/>
            </a:r>
            <a:br>
              <a:rPr lang="en-US" dirty="0"/>
            </a:br>
            <a:r>
              <a:rPr lang="en-US" dirty="0" smtClean="0"/>
              <a:t>11-18-1515-01-00ax-cr-bqr-section-27-5-2 (Zhou Lan)</a:t>
            </a:r>
            <a:endParaRPr lang="en-US" dirty="0"/>
          </a:p>
        </p:txBody>
      </p:sp>
      <p:sp>
        <p:nvSpPr>
          <p:cNvPr id="3" name="Content Placeholder 2"/>
          <p:cNvSpPr>
            <a:spLocks noGrp="1"/>
          </p:cNvSpPr>
          <p:nvPr>
            <p:ph idx="1"/>
          </p:nvPr>
        </p:nvSpPr>
        <p:spPr>
          <a:xfrm>
            <a:off x="685800" y="2133600"/>
            <a:ext cx="7772400" cy="4114800"/>
          </a:xfrm>
        </p:spPr>
        <p:txBody>
          <a:bodyPr/>
          <a:lstStyle/>
          <a:p>
            <a:r>
              <a:rPr lang="en-US" dirty="0" smtClean="0"/>
              <a:t>Do you accept resolution in doc 11-18/1515r1?</a:t>
            </a:r>
          </a:p>
          <a:p>
            <a:pPr lvl="1"/>
            <a:r>
              <a:rPr lang="en-GB" dirty="0"/>
              <a:t>15071, 15074, 15075, 15078, 15680, 16547 </a:t>
            </a:r>
            <a:endParaRPr lang="en-US" dirty="0"/>
          </a:p>
          <a:p>
            <a:pPr marL="457200" lvl="1" indent="0">
              <a:buNone/>
            </a:pPr>
            <a:endParaRPr lang="en-US" dirty="0" smtClean="0"/>
          </a:p>
          <a:p>
            <a:endParaRPr lang="en-US" dirty="0"/>
          </a:p>
          <a:p>
            <a:r>
              <a:rPr lang="en-US" dirty="0" smtClean="0"/>
              <a:t>Y/N/A</a:t>
            </a:r>
          </a:p>
          <a:p>
            <a:pPr lvl="1"/>
            <a:r>
              <a:rPr lang="en-US" dirty="0"/>
              <a:t>Passed by unanimous consent</a:t>
            </a:r>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Tree>
    <p:extLst>
      <p:ext uri="{BB962C8B-B14F-4D97-AF65-F5344CB8AC3E}">
        <p14:creationId xmlns:p14="http://schemas.microsoft.com/office/powerpoint/2010/main" val="2457364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1066800"/>
          </a:xfrm>
        </p:spPr>
        <p:txBody>
          <a:bodyPr/>
          <a:lstStyle/>
          <a:p>
            <a:r>
              <a:rPr lang="en-US" dirty="0"/>
              <a:t>Straw Poll </a:t>
            </a:r>
            <a:r>
              <a:rPr lang="en-US" dirty="0" smtClean="0"/>
              <a:t>#7 </a:t>
            </a:r>
            <a:r>
              <a:rPr lang="en-US" dirty="0"/>
              <a:t/>
            </a:r>
            <a:br>
              <a:rPr lang="en-US" dirty="0"/>
            </a:br>
            <a:r>
              <a:rPr lang="en-US" dirty="0"/>
              <a:t>11-18-1455-02-00ax-resolution-for-cids-in-27-5-3-3 </a:t>
            </a:r>
            <a:r>
              <a:rPr lang="en-US" dirty="0" smtClean="0"/>
              <a:t>(</a:t>
            </a:r>
            <a:r>
              <a:rPr lang="en-US" dirty="0"/>
              <a:t>Abhishek Patil</a:t>
            </a:r>
            <a:r>
              <a:rPr lang="en-US" dirty="0" smtClean="0"/>
              <a:t>)</a:t>
            </a:r>
            <a:endParaRPr lang="en-US" dirty="0"/>
          </a:p>
        </p:txBody>
      </p:sp>
      <p:sp>
        <p:nvSpPr>
          <p:cNvPr id="3" name="Content Placeholder 2"/>
          <p:cNvSpPr>
            <a:spLocks noGrp="1"/>
          </p:cNvSpPr>
          <p:nvPr>
            <p:ph idx="1"/>
          </p:nvPr>
        </p:nvSpPr>
        <p:spPr>
          <a:xfrm>
            <a:off x="458788" y="2438400"/>
            <a:ext cx="7772400" cy="3459480"/>
          </a:xfrm>
        </p:spPr>
        <p:txBody>
          <a:bodyPr/>
          <a:lstStyle/>
          <a:p>
            <a:r>
              <a:rPr lang="en-US" dirty="0" smtClean="0"/>
              <a:t>Do you accept resolution in doc 11-18/1455r2?</a:t>
            </a:r>
          </a:p>
          <a:p>
            <a:pPr lvl="1"/>
            <a:r>
              <a:rPr lang="en-GB" dirty="0"/>
              <a:t>17142, 16753, 16754, </a:t>
            </a:r>
            <a:r>
              <a:rPr lang="en-GB" dirty="0">
                <a:solidFill>
                  <a:srgbClr val="FF0000"/>
                </a:solidFill>
              </a:rPr>
              <a:t>16475</a:t>
            </a:r>
            <a:r>
              <a:rPr lang="en-GB" dirty="0"/>
              <a:t>, 16064, 16755, 16347, 16016, </a:t>
            </a:r>
            <a:r>
              <a:rPr lang="en-GB" strike="sngStrike" dirty="0">
                <a:solidFill>
                  <a:srgbClr val="FF0000"/>
                </a:solidFill>
              </a:rPr>
              <a:t>16668</a:t>
            </a:r>
            <a:endParaRPr lang="en-US" strike="sngStrike" dirty="0">
              <a:solidFill>
                <a:srgbClr val="FF0000"/>
              </a:solidFill>
            </a:endParaRPr>
          </a:p>
          <a:p>
            <a:pPr marL="457200" lvl="1" indent="0">
              <a:buNone/>
            </a:pPr>
            <a:r>
              <a:rPr lang="en-GB" dirty="0" smtClean="0"/>
              <a:t> </a:t>
            </a:r>
            <a:endParaRPr lang="en-US" dirty="0"/>
          </a:p>
          <a:p>
            <a:pPr marL="457200" lvl="1" indent="0">
              <a:buNone/>
            </a:pPr>
            <a:endParaRPr lang="en-US" dirty="0" smtClean="0"/>
          </a:p>
          <a:p>
            <a:endParaRPr lang="en-US" dirty="0"/>
          </a:p>
          <a:p>
            <a:r>
              <a:rPr lang="en-US" dirty="0" smtClean="0"/>
              <a:t>Y/N/A</a:t>
            </a:r>
          </a:p>
          <a:p>
            <a:pPr lvl="1"/>
            <a:r>
              <a:rPr lang="en-US" dirty="0"/>
              <a:t>Passed by unanimous consent</a:t>
            </a:r>
            <a:endParaRPr lang="en-US" dirty="0" smtClean="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Tree>
    <p:extLst>
      <p:ext uri="{BB962C8B-B14F-4D97-AF65-F5344CB8AC3E}">
        <p14:creationId xmlns:p14="http://schemas.microsoft.com/office/powerpoint/2010/main" val="863748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endParaRPr lang="en-US" altLang="en-US" sz="2000" dirty="0" smtClean="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71600"/>
          </a:xfrm>
        </p:spPr>
        <p:txBody>
          <a:bodyPr/>
          <a:lstStyle/>
          <a:p>
            <a:r>
              <a:rPr lang="en-US" dirty="0"/>
              <a:t>Straw Poll </a:t>
            </a:r>
            <a:r>
              <a:rPr lang="en-US" dirty="0" smtClean="0"/>
              <a:t>#8 </a:t>
            </a:r>
            <a:r>
              <a:rPr lang="en-US" dirty="0"/>
              <a:t/>
            </a:r>
            <a:br>
              <a:rPr lang="en-US" dirty="0"/>
            </a:br>
            <a:r>
              <a:rPr lang="en-US" dirty="0"/>
              <a:t>11-18-1484-02-00ax-comment-resolution-27-15-2.docx </a:t>
            </a:r>
            <a:r>
              <a:rPr lang="en-US" dirty="0" smtClean="0"/>
              <a:t>(Liwen </a:t>
            </a:r>
            <a:r>
              <a:rPr lang="en-GB" dirty="0" smtClean="0"/>
              <a:t>Chu</a:t>
            </a:r>
            <a:r>
              <a:rPr lang="en-US" dirty="0" smtClean="0"/>
              <a:t>)</a:t>
            </a:r>
            <a:endParaRPr lang="en-US" dirty="0"/>
          </a:p>
        </p:txBody>
      </p:sp>
      <p:sp>
        <p:nvSpPr>
          <p:cNvPr id="3" name="Content Placeholder 2"/>
          <p:cNvSpPr>
            <a:spLocks noGrp="1"/>
          </p:cNvSpPr>
          <p:nvPr>
            <p:ph idx="1"/>
          </p:nvPr>
        </p:nvSpPr>
        <p:spPr>
          <a:xfrm>
            <a:off x="458788" y="2286000"/>
            <a:ext cx="7772400" cy="3611880"/>
          </a:xfrm>
        </p:spPr>
        <p:txBody>
          <a:bodyPr/>
          <a:lstStyle/>
          <a:p>
            <a:r>
              <a:rPr lang="en-US" dirty="0" smtClean="0"/>
              <a:t>Do you accept resolution in doc 11-18/1484r2?</a:t>
            </a:r>
          </a:p>
          <a:p>
            <a:pPr lvl="1"/>
            <a:r>
              <a:rPr lang="en-GB" dirty="0"/>
              <a:t>15915, 16127, 16135, 16136.</a:t>
            </a:r>
            <a:endParaRPr lang="en-US" dirty="0"/>
          </a:p>
          <a:p>
            <a:pPr lvl="1"/>
            <a:endParaRPr lang="en-US" dirty="0" smtClean="0"/>
          </a:p>
          <a:p>
            <a:endParaRPr lang="en-US" dirty="0"/>
          </a:p>
          <a:p>
            <a:r>
              <a:rPr lang="en-US" dirty="0" smtClean="0"/>
              <a:t>Y/N/A</a:t>
            </a:r>
          </a:p>
          <a:p>
            <a:pPr lvl="1"/>
            <a:r>
              <a:rPr lang="en-US" dirty="0"/>
              <a:t>Passed by unanimous consent</a:t>
            </a:r>
            <a:endParaRPr lang="en-US" dirty="0" smtClean="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Tree>
    <p:extLst>
      <p:ext uri="{BB962C8B-B14F-4D97-AF65-F5344CB8AC3E}">
        <p14:creationId xmlns:p14="http://schemas.microsoft.com/office/powerpoint/2010/main" val="2423525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71600"/>
          </a:xfrm>
        </p:spPr>
        <p:txBody>
          <a:bodyPr/>
          <a:lstStyle/>
          <a:p>
            <a:r>
              <a:rPr lang="en-US" dirty="0"/>
              <a:t>Straw Poll </a:t>
            </a:r>
            <a:r>
              <a:rPr lang="en-US" smtClean="0"/>
              <a:t># 9</a:t>
            </a:r>
            <a:r>
              <a:rPr lang="en-US" dirty="0"/>
              <a:t/>
            </a:r>
            <a:br>
              <a:rPr lang="en-US" dirty="0"/>
            </a:br>
            <a:r>
              <a:rPr lang="en-US" dirty="0"/>
              <a:t>11-18-1501-00-00ax-ack-related-cids-sec-27-4.docx </a:t>
            </a:r>
            <a:r>
              <a:rPr lang="en-US" dirty="0" smtClean="0"/>
              <a:t>(</a:t>
            </a:r>
            <a:r>
              <a:rPr lang="en-GB" dirty="0"/>
              <a:t>George Cherian</a:t>
            </a:r>
            <a:r>
              <a:rPr lang="en-US" dirty="0" smtClean="0"/>
              <a:t>)</a:t>
            </a:r>
            <a:endParaRPr lang="en-US" dirty="0"/>
          </a:p>
        </p:txBody>
      </p:sp>
      <p:sp>
        <p:nvSpPr>
          <p:cNvPr id="3" name="Content Placeholder 2"/>
          <p:cNvSpPr>
            <a:spLocks noGrp="1"/>
          </p:cNvSpPr>
          <p:nvPr>
            <p:ph idx="1"/>
          </p:nvPr>
        </p:nvSpPr>
        <p:spPr>
          <a:xfrm>
            <a:off x="458788" y="2286000"/>
            <a:ext cx="7772400" cy="3611880"/>
          </a:xfrm>
        </p:spPr>
        <p:txBody>
          <a:bodyPr/>
          <a:lstStyle/>
          <a:p>
            <a:r>
              <a:rPr lang="en-US" dirty="0" smtClean="0"/>
              <a:t>Do you accept resolution in doc 11-18/1501r1?</a:t>
            </a:r>
          </a:p>
          <a:p>
            <a:pPr lvl="1"/>
            <a:r>
              <a:rPr lang="en-GB" b="0" dirty="0"/>
              <a:t>15316, 15678, 15856, 15857, 15858, 16198, 16199, 16200, 16201, </a:t>
            </a:r>
            <a:r>
              <a:rPr lang="en-GB" b="0" dirty="0" smtClean="0"/>
              <a:t>16204</a:t>
            </a:r>
            <a:r>
              <a:rPr lang="en-US" dirty="0" smtClean="0"/>
              <a:t>, </a:t>
            </a:r>
            <a:r>
              <a:rPr lang="en-GB" b="0" dirty="0" smtClean="0"/>
              <a:t>16205</a:t>
            </a:r>
            <a:r>
              <a:rPr lang="en-GB" b="0" dirty="0"/>
              <a:t>, 16270, 16320, 16361, 16370, 16377, 16402, 16496, 16655, </a:t>
            </a:r>
            <a:r>
              <a:rPr lang="en-GB" b="0" dirty="0" smtClean="0"/>
              <a:t>16658</a:t>
            </a:r>
            <a:r>
              <a:rPr lang="en-US" dirty="0" smtClean="0"/>
              <a:t>, </a:t>
            </a:r>
            <a:r>
              <a:rPr lang="en-GB" b="0" dirty="0" smtClean="0"/>
              <a:t>16659</a:t>
            </a:r>
            <a:r>
              <a:rPr lang="en-GB" b="0" dirty="0"/>
              <a:t>, 16661, 16662, 16941, </a:t>
            </a:r>
            <a:r>
              <a:rPr lang="en-GB" b="1" strike="sngStrike" dirty="0">
                <a:solidFill>
                  <a:srgbClr val="FF0000"/>
                </a:solidFill>
              </a:rPr>
              <a:t>16942</a:t>
            </a:r>
            <a:r>
              <a:rPr lang="en-GB" b="0" dirty="0"/>
              <a:t>, 16943, 16945, 17039, 17148, </a:t>
            </a:r>
            <a:r>
              <a:rPr lang="en-GB" b="0" dirty="0" smtClean="0"/>
              <a:t>17149</a:t>
            </a:r>
            <a:r>
              <a:rPr lang="en-US" dirty="0" smtClean="0"/>
              <a:t>, </a:t>
            </a:r>
            <a:r>
              <a:rPr lang="en-GB" b="1" strike="sngStrike" dirty="0" smtClean="0">
                <a:solidFill>
                  <a:srgbClr val="FF0000"/>
                </a:solidFill>
              </a:rPr>
              <a:t>17150</a:t>
            </a:r>
            <a:endParaRPr lang="en-US" b="1" strike="sngStrike" dirty="0">
              <a:solidFill>
                <a:srgbClr val="FF0000"/>
              </a:solidFill>
            </a:endParaRPr>
          </a:p>
          <a:p>
            <a:r>
              <a:rPr lang="en-US" dirty="0" smtClean="0"/>
              <a:t>Y/N/A</a:t>
            </a:r>
          </a:p>
          <a:p>
            <a:pPr lvl="1"/>
            <a:r>
              <a:rPr lang="en-US" dirty="0"/>
              <a:t>Passed by unanimous consent</a:t>
            </a:r>
            <a:endParaRPr lang="en-US" dirty="0" smtClean="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Tree>
    <p:extLst>
      <p:ext uri="{BB962C8B-B14F-4D97-AF65-F5344CB8AC3E}">
        <p14:creationId xmlns:p14="http://schemas.microsoft.com/office/powerpoint/2010/main" val="28918773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11-18/1415r2 </a:t>
            </a:r>
            <a:r>
              <a:rPr lang="en-GB" sz="2800" dirty="0" smtClean="0"/>
              <a:t>(</a:t>
            </a:r>
            <a:r>
              <a:rPr lang="en-GB" sz="2800" dirty="0" smtClean="0"/>
              <a:t>01 </a:t>
            </a:r>
            <a:r>
              <a:rPr lang="en-GB" sz="2800" dirty="0" smtClean="0"/>
              <a:t>CIDs)</a:t>
            </a:r>
          </a:p>
          <a:p>
            <a:pPr lvl="1"/>
            <a:r>
              <a:rPr lang="en-GB" dirty="0" smtClean="0"/>
              <a:t>16595</a:t>
            </a:r>
            <a:endParaRPr lang="en-US" sz="2800" dirty="0" smtClean="0"/>
          </a:p>
          <a:p>
            <a:endParaRPr lang="en-US" sz="2800" dirty="0" smtClean="0"/>
          </a:p>
          <a:p>
            <a:r>
              <a:rPr lang="en-US" sz="3200" dirty="0" smtClean="0"/>
              <a:t>Results: </a:t>
            </a:r>
            <a:r>
              <a:rPr lang="en-US" sz="2800" dirty="0" smtClean="0"/>
              <a:t>Y/N/A</a:t>
            </a:r>
          </a:p>
          <a:p>
            <a:pPr lvl="1"/>
            <a:r>
              <a:rPr lang="en-US" dirty="0"/>
              <a:t>Passed by unanimous consent</a:t>
            </a:r>
            <a:endParaRPr lang="en-US" dirty="0" smtClean="0"/>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a:t>
            </a:r>
            <a:r>
              <a:rPr lang="en-US" dirty="0" smtClean="0"/>
              <a:t># 10</a:t>
            </a:r>
            <a:r>
              <a:rPr lang="en-US" dirty="0"/>
              <a:t/>
            </a:r>
            <a:br>
              <a:rPr lang="en-US" dirty="0"/>
            </a:br>
            <a:r>
              <a:rPr lang="en-US" sz="2000" dirty="0">
                <a:solidFill>
                  <a:schemeClr val="tx1"/>
                </a:solidFill>
              </a:rPr>
              <a:t>(</a:t>
            </a:r>
            <a:r>
              <a:rPr lang="en-US" sz="2000" dirty="0" smtClean="0">
                <a:solidFill>
                  <a:schemeClr val="tx1"/>
                </a:solidFill>
              </a:rPr>
              <a:t>11-18-1415-02-00ax-sm-power-save.docx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4250667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11-18/1655r1 (10 </a:t>
            </a:r>
            <a:r>
              <a:rPr lang="en-GB" sz="2800" dirty="0" smtClean="0"/>
              <a:t>CIDs)</a:t>
            </a:r>
          </a:p>
          <a:p>
            <a:pPr lvl="1"/>
            <a:r>
              <a:rPr lang="en-US" dirty="0" smtClean="0"/>
              <a:t>15669, 15728,15907,</a:t>
            </a:r>
            <a:r>
              <a:rPr lang="en-US" strike="sngStrike" dirty="0" smtClean="0">
                <a:solidFill>
                  <a:srgbClr val="FF0000"/>
                </a:solidFill>
              </a:rPr>
              <a:t>15908</a:t>
            </a:r>
            <a:r>
              <a:rPr lang="en-US" dirty="0" smtClean="0"/>
              <a:t>,16182,16456,16457,</a:t>
            </a:r>
          </a:p>
          <a:p>
            <a:pPr lvl="1"/>
            <a:r>
              <a:rPr lang="en-US" strike="sngStrike" dirty="0" smtClean="0">
                <a:solidFill>
                  <a:srgbClr val="FF0000"/>
                </a:solidFill>
              </a:rPr>
              <a:t>16932</a:t>
            </a:r>
            <a:r>
              <a:rPr lang="en-US" dirty="0" smtClean="0"/>
              <a:t>,16933,16934,17061,17062</a:t>
            </a:r>
            <a:endParaRPr lang="en-US" sz="2800" dirty="0" smtClean="0"/>
          </a:p>
          <a:p>
            <a:endParaRPr lang="en-US" sz="2800" dirty="0" smtClean="0"/>
          </a:p>
          <a:p>
            <a:r>
              <a:rPr lang="en-US" sz="3200" dirty="0" smtClean="0"/>
              <a:t>Results: </a:t>
            </a:r>
            <a:r>
              <a:rPr lang="en-US" sz="2800" dirty="0" smtClean="0"/>
              <a:t>Y/N/A</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a:t>
            </a:r>
            <a:r>
              <a:rPr lang="en-US" dirty="0" smtClean="0"/>
              <a:t># 11</a:t>
            </a:r>
            <a:r>
              <a:rPr lang="en-US" dirty="0"/>
              <a:t/>
            </a:r>
            <a:br>
              <a:rPr lang="en-US" dirty="0"/>
            </a:br>
            <a:r>
              <a:rPr lang="en-US" sz="2000" dirty="0">
                <a:solidFill>
                  <a:schemeClr val="tx1"/>
                </a:solidFill>
              </a:rPr>
              <a:t>(</a:t>
            </a:r>
            <a:r>
              <a:rPr lang="en-US" sz="2000" dirty="0" smtClean="0">
                <a:solidFill>
                  <a:schemeClr val="tx1"/>
                </a:solidFill>
              </a:rPr>
              <a:t>11-18-1655-01-00ax-comment-resolution-for-27-2-2.docxf</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5137536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71600"/>
          </a:xfrm>
        </p:spPr>
        <p:txBody>
          <a:bodyPr/>
          <a:lstStyle/>
          <a:p>
            <a:r>
              <a:rPr lang="en-US" dirty="0"/>
              <a:t>Straw Poll </a:t>
            </a:r>
            <a:r>
              <a:rPr lang="en-US" dirty="0" smtClean="0"/>
              <a:t># 12</a:t>
            </a:r>
            <a:r>
              <a:rPr lang="en-US" dirty="0"/>
              <a:t/>
            </a:r>
            <a:br>
              <a:rPr lang="en-US" dirty="0"/>
            </a:br>
            <a:r>
              <a:rPr lang="en-US" dirty="0" smtClean="0"/>
              <a:t>11-18-1497-02-00ax-cr-for-ops </a:t>
            </a:r>
            <a:r>
              <a:rPr lang="en-US" dirty="0" smtClean="0"/>
              <a:t>(Laurent </a:t>
            </a:r>
            <a:r>
              <a:rPr lang="en-GB" dirty="0"/>
              <a:t>Cariou</a:t>
            </a:r>
            <a:r>
              <a:rPr lang="en-US" dirty="0" smtClean="0"/>
              <a:t>)</a:t>
            </a:r>
            <a:endParaRPr lang="en-US" dirty="0"/>
          </a:p>
        </p:txBody>
      </p:sp>
      <p:sp>
        <p:nvSpPr>
          <p:cNvPr id="3" name="Content Placeholder 2"/>
          <p:cNvSpPr>
            <a:spLocks noGrp="1"/>
          </p:cNvSpPr>
          <p:nvPr>
            <p:ph idx="1"/>
          </p:nvPr>
        </p:nvSpPr>
        <p:spPr>
          <a:xfrm>
            <a:off x="458788" y="2286000"/>
            <a:ext cx="7772400" cy="3611880"/>
          </a:xfrm>
        </p:spPr>
        <p:txBody>
          <a:bodyPr/>
          <a:lstStyle/>
          <a:p>
            <a:r>
              <a:rPr lang="en-US" dirty="0" smtClean="0"/>
              <a:t>Do you accept resolution in doc </a:t>
            </a:r>
            <a:r>
              <a:rPr lang="en-US" dirty="0" smtClean="0"/>
              <a:t>11-18/1497r2?</a:t>
            </a:r>
            <a:endParaRPr lang="en-US" dirty="0" smtClean="0"/>
          </a:p>
          <a:p>
            <a:pPr lvl="1"/>
            <a:r>
              <a:rPr lang="en-GB" dirty="0"/>
              <a:t>17000 15022 17025 15877 15878 17027 15816 </a:t>
            </a:r>
            <a:r>
              <a:rPr lang="en-GB" dirty="0" smtClean="0"/>
              <a:t>15821 </a:t>
            </a:r>
            <a:r>
              <a:rPr lang="en-GB" dirty="0"/>
              <a:t>15180 15115 15117 15169 16469 15170 15171 17026 </a:t>
            </a:r>
            <a:r>
              <a:rPr lang="en-GB" strike="sngStrike" dirty="0" smtClean="0">
                <a:solidFill>
                  <a:srgbClr val="FF0000"/>
                </a:solidFill>
              </a:rPr>
              <a:t>15730</a:t>
            </a:r>
            <a:r>
              <a:rPr lang="en-GB" dirty="0" smtClean="0"/>
              <a:t> 15172 </a:t>
            </a:r>
            <a:r>
              <a:rPr lang="en-GB" dirty="0"/>
              <a:t>16470 16471 15116 16473 15118 16474 15822 15167 15168</a:t>
            </a:r>
            <a:endParaRPr lang="en-US" dirty="0" smtClean="0"/>
          </a:p>
          <a:p>
            <a:endParaRPr lang="en-US" dirty="0"/>
          </a:p>
          <a:p>
            <a:r>
              <a:rPr lang="en-US" dirty="0" smtClean="0"/>
              <a:t>Y/N/A</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Tree>
    <p:extLst>
      <p:ext uri="{BB962C8B-B14F-4D97-AF65-F5344CB8AC3E}">
        <p14:creationId xmlns:p14="http://schemas.microsoft.com/office/powerpoint/2010/main" val="10470814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71600"/>
          </a:xfrm>
        </p:spPr>
        <p:txBody>
          <a:bodyPr/>
          <a:lstStyle/>
          <a:p>
            <a:r>
              <a:rPr lang="en-US" dirty="0"/>
              <a:t>Straw Poll </a:t>
            </a:r>
            <a:r>
              <a:rPr lang="en-US" dirty="0" smtClean="0"/>
              <a:t># 13 </a:t>
            </a:r>
            <a:r>
              <a:rPr lang="en-US" dirty="0"/>
              <a:t/>
            </a:r>
            <a:br>
              <a:rPr lang="en-US" dirty="0"/>
            </a:br>
            <a:r>
              <a:rPr lang="en-US" dirty="0"/>
              <a:t>11-18-1486-00-00ax-d3-0-comment-resolution-27-5-3-5.docx </a:t>
            </a:r>
            <a:r>
              <a:rPr lang="en-US" dirty="0" smtClean="0"/>
              <a:t>(Liwen Chu)</a:t>
            </a:r>
            <a:endParaRPr lang="en-US" dirty="0"/>
          </a:p>
        </p:txBody>
      </p:sp>
      <p:sp>
        <p:nvSpPr>
          <p:cNvPr id="3" name="Content Placeholder 2"/>
          <p:cNvSpPr>
            <a:spLocks noGrp="1"/>
          </p:cNvSpPr>
          <p:nvPr>
            <p:ph idx="1"/>
          </p:nvPr>
        </p:nvSpPr>
        <p:spPr>
          <a:xfrm>
            <a:off x="458788" y="2286000"/>
            <a:ext cx="7772400" cy="3611880"/>
          </a:xfrm>
        </p:spPr>
        <p:txBody>
          <a:bodyPr/>
          <a:lstStyle/>
          <a:p>
            <a:r>
              <a:rPr lang="en-US" dirty="0" smtClean="0"/>
              <a:t>Do you accept resolution in doc </a:t>
            </a:r>
            <a:r>
              <a:rPr lang="en-US" dirty="0" smtClean="0"/>
              <a:t>11-18/1486r0?</a:t>
            </a:r>
            <a:endParaRPr lang="en-US" dirty="0" smtClean="0"/>
          </a:p>
          <a:p>
            <a:pPr lvl="1"/>
            <a:r>
              <a:rPr lang="en-GB" dirty="0"/>
              <a:t>15758, 16173, 16505, 17138, 17139</a:t>
            </a:r>
            <a:endParaRPr lang="en-US" dirty="0" smtClean="0"/>
          </a:p>
          <a:p>
            <a:endParaRPr lang="en-US" dirty="0"/>
          </a:p>
          <a:p>
            <a:r>
              <a:rPr lang="en-US" dirty="0" smtClean="0"/>
              <a:t>Y/N/A</a:t>
            </a:r>
          </a:p>
          <a:p>
            <a:pPr lvl="1"/>
            <a:r>
              <a:rPr lang="en-US" dirty="0" smtClean="0"/>
              <a:t>6/1/3 </a:t>
            </a:r>
            <a:endParaRPr lang="en-US" dirty="0" smtClean="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Tree>
    <p:extLst>
      <p:ext uri="{BB962C8B-B14F-4D97-AF65-F5344CB8AC3E}">
        <p14:creationId xmlns:p14="http://schemas.microsoft.com/office/powerpoint/2010/main" val="1107125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Tree>
    <p:extLst>
      <p:ext uri="{BB962C8B-B14F-4D97-AF65-F5344CB8AC3E}">
        <p14:creationId xmlns:p14="http://schemas.microsoft.com/office/powerpoint/2010/main" val="21265950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71600"/>
          </a:xfrm>
        </p:spPr>
        <p:txBody>
          <a:bodyPr/>
          <a:lstStyle/>
          <a:p>
            <a:r>
              <a:rPr lang="en-US" dirty="0"/>
              <a:t>Straw Poll </a:t>
            </a:r>
            <a:r>
              <a:rPr lang="en-US" dirty="0" smtClean="0"/>
              <a:t># </a:t>
            </a:r>
            <a:r>
              <a:rPr lang="en-US" dirty="0"/>
              <a:t/>
            </a:r>
            <a:br>
              <a:rPr lang="en-US" dirty="0"/>
            </a:br>
            <a:r>
              <a:rPr lang="en-US" dirty="0"/>
              <a:t>11-18-1652-00-00ax-d3-0-comment-resolution-cid-16942.docx </a:t>
            </a:r>
            <a:r>
              <a:rPr lang="en-US" dirty="0" smtClean="0"/>
              <a:t>(Liwen Chu)</a:t>
            </a:r>
            <a:endParaRPr lang="en-US" dirty="0"/>
          </a:p>
        </p:txBody>
      </p:sp>
      <p:sp>
        <p:nvSpPr>
          <p:cNvPr id="3" name="Content Placeholder 2"/>
          <p:cNvSpPr>
            <a:spLocks noGrp="1"/>
          </p:cNvSpPr>
          <p:nvPr>
            <p:ph idx="1"/>
          </p:nvPr>
        </p:nvSpPr>
        <p:spPr>
          <a:xfrm>
            <a:off x="458788" y="2286000"/>
            <a:ext cx="7772400" cy="3611880"/>
          </a:xfrm>
        </p:spPr>
        <p:txBody>
          <a:bodyPr/>
          <a:lstStyle/>
          <a:p>
            <a:r>
              <a:rPr lang="en-US" dirty="0" smtClean="0"/>
              <a:t>Do you accept resolution in doc </a:t>
            </a:r>
            <a:r>
              <a:rPr lang="en-US" dirty="0" smtClean="0"/>
              <a:t>11-18/1652r0?</a:t>
            </a:r>
            <a:endParaRPr lang="en-US" dirty="0" smtClean="0"/>
          </a:p>
          <a:p>
            <a:pPr lvl="1"/>
            <a:r>
              <a:rPr lang="en-GB" dirty="0"/>
              <a:t>16942</a:t>
            </a:r>
            <a:endParaRPr lang="en-US" dirty="0" smtClean="0"/>
          </a:p>
          <a:p>
            <a:endParaRPr lang="en-US" dirty="0"/>
          </a:p>
          <a:p>
            <a:r>
              <a:rPr lang="en-US" dirty="0" smtClean="0"/>
              <a:t>Y/N/A</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Tree>
    <p:extLst>
      <p:ext uri="{BB962C8B-B14F-4D97-AF65-F5344CB8AC3E}">
        <p14:creationId xmlns:p14="http://schemas.microsoft.com/office/powerpoint/2010/main" val="36240501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11-18/1548 (</a:t>
            </a:r>
            <a:r>
              <a:rPr lang="en-US" dirty="0" err="1" smtClean="0"/>
              <a:t>Kiseon</a:t>
            </a:r>
            <a:r>
              <a:rPr lang="en-US" dirty="0" smtClean="0"/>
              <a:t> </a:t>
            </a:r>
            <a:r>
              <a:rPr lang="en-US" dirty="0" err="1" smtClean="0"/>
              <a:t>Ryu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15105 in doc 11-18/1548r0?</a:t>
            </a:r>
          </a:p>
          <a:p>
            <a:endParaRPr lang="en-US" dirty="0" smtClean="0"/>
          </a:p>
          <a:p>
            <a:r>
              <a:rPr lang="en-US" dirty="0" smtClean="0"/>
              <a:t>Straw poll is deferred.</a:t>
            </a:r>
          </a:p>
          <a:p>
            <a:r>
              <a:rPr lang="en-US" dirty="0" smtClean="0"/>
              <a:t>Needs further discussion</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Tree>
    <p:extLst>
      <p:ext uri="{BB962C8B-B14F-4D97-AF65-F5344CB8AC3E}">
        <p14:creationId xmlns:p14="http://schemas.microsoft.com/office/powerpoint/2010/main" val="1525299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71600"/>
          </a:xfrm>
        </p:spPr>
        <p:txBody>
          <a:bodyPr/>
          <a:lstStyle/>
          <a:p>
            <a:r>
              <a:rPr lang="en-US" dirty="0"/>
              <a:t>Straw Poll </a:t>
            </a:r>
            <a:r>
              <a:rPr lang="en-US" dirty="0" smtClean="0"/>
              <a:t># </a:t>
            </a:r>
            <a:r>
              <a:rPr lang="en-US" dirty="0"/>
              <a:t/>
            </a:r>
            <a:br>
              <a:rPr lang="en-US" dirty="0"/>
            </a:br>
            <a:r>
              <a:rPr lang="en-US" dirty="0"/>
              <a:t>11-18-1432-02-00ax-doze-transition-signaling.docx </a:t>
            </a:r>
            <a:r>
              <a:rPr lang="en-US" dirty="0" smtClean="0"/>
              <a:t>(Matt Fisher)</a:t>
            </a:r>
            <a:endParaRPr lang="en-US" dirty="0"/>
          </a:p>
        </p:txBody>
      </p:sp>
      <p:sp>
        <p:nvSpPr>
          <p:cNvPr id="3" name="Content Placeholder 2"/>
          <p:cNvSpPr>
            <a:spLocks noGrp="1"/>
          </p:cNvSpPr>
          <p:nvPr>
            <p:ph idx="1"/>
          </p:nvPr>
        </p:nvSpPr>
        <p:spPr>
          <a:xfrm>
            <a:off x="458788" y="2286000"/>
            <a:ext cx="7772400" cy="3611880"/>
          </a:xfrm>
        </p:spPr>
        <p:txBody>
          <a:bodyPr/>
          <a:lstStyle/>
          <a:p>
            <a:r>
              <a:rPr lang="en-US" dirty="0" smtClean="0"/>
              <a:t>Do you accept resolution in doc 11-18/1432r2?</a:t>
            </a:r>
          </a:p>
          <a:p>
            <a:pPr lvl="1"/>
            <a:r>
              <a:rPr lang="en-GB" dirty="0"/>
              <a:t>15757</a:t>
            </a:r>
            <a:endParaRPr lang="en-US" dirty="0" smtClean="0"/>
          </a:p>
          <a:p>
            <a:endParaRPr lang="en-US" dirty="0"/>
          </a:p>
          <a:p>
            <a:r>
              <a:rPr lang="en-US" dirty="0" smtClean="0"/>
              <a:t>Y/N/A</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Tree>
    <p:extLst>
      <p:ext uri="{BB962C8B-B14F-4D97-AF65-F5344CB8AC3E}">
        <p14:creationId xmlns:p14="http://schemas.microsoft.com/office/powerpoint/2010/main" val="1141532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 ad hoc sessions this week</a:t>
            </a:r>
            <a:endParaRPr lang="en-US" altLang="en-US" sz="1600" dirty="0" smtClean="0"/>
          </a:p>
          <a:p>
            <a:pPr lvl="1"/>
            <a:r>
              <a:rPr lang="en-US" altLang="en-US" sz="1600" dirty="0" smtClean="0"/>
              <a:t>Monday, PM 1</a:t>
            </a:r>
          </a:p>
          <a:p>
            <a:pPr lvl="1"/>
            <a:r>
              <a:rPr lang="en-US" altLang="en-US" sz="1600" dirty="0" smtClean="0"/>
              <a:t>Tuesday AM2, PM2, EVE</a:t>
            </a:r>
          </a:p>
          <a:p>
            <a:pPr lvl="1"/>
            <a:r>
              <a:rPr lang="en-US" altLang="en-US" sz="1600" dirty="0" smtClean="0"/>
              <a:t>Wednesday </a:t>
            </a:r>
            <a:r>
              <a:rPr lang="en-US" altLang="en-US" sz="1600" dirty="0" smtClean="0"/>
              <a:t>PM1</a:t>
            </a:r>
            <a:endParaRPr lang="en-US" altLang="en-US" sz="1600" dirty="0" smtClean="0"/>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11-18/1507 (Po-Kai Huang)</a:t>
            </a:r>
            <a:endParaRPr lang="en-US" dirty="0"/>
          </a:p>
        </p:txBody>
      </p:sp>
      <p:sp>
        <p:nvSpPr>
          <p:cNvPr id="3" name="Content Placeholder 2"/>
          <p:cNvSpPr>
            <a:spLocks noGrp="1"/>
          </p:cNvSpPr>
          <p:nvPr>
            <p:ph idx="1"/>
          </p:nvPr>
        </p:nvSpPr>
        <p:spPr/>
        <p:txBody>
          <a:bodyPr/>
          <a:lstStyle/>
          <a:p>
            <a:r>
              <a:rPr lang="en-US" dirty="0" smtClean="0"/>
              <a:t>Do you accept resolutions to CIDs 16586 and 16587 in doc 11-18/1507r2?</a:t>
            </a:r>
          </a:p>
          <a:p>
            <a:endParaRPr lang="en-US" dirty="0"/>
          </a:p>
          <a:p>
            <a:r>
              <a:rPr lang="en-US" dirty="0" smtClean="0"/>
              <a:t>Straw poll is deferred.</a:t>
            </a:r>
          </a:p>
          <a:p>
            <a:r>
              <a:rPr lang="en-US" dirty="0" smtClean="0"/>
              <a:t>Revisited toward the end of the time slot.</a:t>
            </a:r>
          </a:p>
          <a:p>
            <a:r>
              <a:rPr lang="en-US" dirty="0" smtClean="0"/>
              <a:t>Y/N/A: 11/7/18</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Tree>
    <p:extLst>
      <p:ext uri="{BB962C8B-B14F-4D97-AF65-F5344CB8AC3E}">
        <p14:creationId xmlns:p14="http://schemas.microsoft.com/office/powerpoint/2010/main" val="33898207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11-18/1102 (06 CIDs)</a:t>
            </a:r>
          </a:p>
          <a:p>
            <a:pPr lvl="1"/>
            <a:r>
              <a:rPr lang="en-US" dirty="0"/>
              <a:t>16673, 16674, 16675, 16676, </a:t>
            </a:r>
            <a:r>
              <a:rPr lang="en-US" dirty="0" smtClean="0"/>
              <a:t>16678, 16681</a:t>
            </a:r>
            <a:endParaRPr lang="en-US" sz="2800" dirty="0" smtClean="0"/>
          </a:p>
          <a:p>
            <a:endParaRPr lang="en-US" sz="2800" dirty="0" smtClean="0"/>
          </a:p>
          <a:p>
            <a:r>
              <a:rPr lang="en-US" sz="3200" dirty="0" smtClean="0"/>
              <a:t>Results: </a:t>
            </a:r>
            <a:r>
              <a:rPr lang="en-US" sz="2800" dirty="0" smtClean="0"/>
              <a:t>Y/N/A</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31</a:t>
            </a:fld>
            <a:endParaRPr lang="en-US"/>
          </a:p>
        </p:txBody>
      </p:sp>
      <p:sp>
        <p:nvSpPr>
          <p:cNvPr id="5" name="Title 4"/>
          <p:cNvSpPr>
            <a:spLocks noGrp="1"/>
          </p:cNvSpPr>
          <p:nvPr>
            <p:ph type="title"/>
          </p:nvPr>
        </p:nvSpPr>
        <p:spPr/>
        <p:txBody>
          <a:bodyPr/>
          <a:lstStyle/>
          <a:p>
            <a:r>
              <a:rPr lang="en-US" dirty="0" smtClean="0"/>
              <a:t>Straw Poll </a:t>
            </a:r>
            <a:r>
              <a:rPr lang="en-US" dirty="0" smtClean="0"/>
              <a:t>#</a:t>
            </a:r>
            <a:r>
              <a:rPr lang="en-US" dirty="0"/>
              <a:t/>
            </a:r>
            <a:br>
              <a:rPr lang="en-US" dirty="0"/>
            </a:br>
            <a:r>
              <a:rPr lang="en-US" sz="2000" dirty="0">
                <a:solidFill>
                  <a:schemeClr val="tx1"/>
                </a:solidFill>
              </a:rPr>
              <a:t>(11-18-1502-01-00ax-differentiating-tb-from-non-tb-sounding</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30805</TotalTime>
  <Words>2159</Words>
  <Application>Microsoft Office PowerPoint</Application>
  <PresentationFormat>On-screen Show (4:3)</PresentationFormat>
  <Paragraphs>568</Paragraphs>
  <Slides>31</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Monotype Sorts</vt:lpstr>
      <vt:lpstr>MS PGothic</vt:lpstr>
      <vt:lpstr>MS PGothic</vt:lpstr>
      <vt:lpstr>Arial</vt:lpstr>
      <vt:lpstr>Arial Black</vt:lpstr>
      <vt:lpstr>Calibri</vt:lpstr>
      <vt:lpstr>Helvetica</vt:lpstr>
      <vt:lpstr>Times New Roman</vt:lpstr>
      <vt:lpstr>802-11-Submission</vt:lpstr>
      <vt:lpstr>TGax MU/MAC Ad-hoc  September 2018 Meeting Agenda</vt:lpstr>
      <vt:lpstr>IEEE 802.11 TGax High Efficiency WLAN MAC/MU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 – 09/09/TG</vt:lpstr>
      <vt:lpstr>Ad Hoc Groups Operation (2/2) Governing document is 15/075r0</vt:lpstr>
      <vt:lpstr>Straw Poll #1 (11-18-1485-00-00ax-d3-1-comment-resolution-27-5-3-2-1.docx)</vt:lpstr>
      <vt:lpstr>Straw Poll #2  11-18/1246 (Jarrko)</vt:lpstr>
      <vt:lpstr>Straw Poll #3  11-18/1484 (Liwen Chu)</vt:lpstr>
      <vt:lpstr>Straw Poll #4  11-18/1511 (Ming Gan)</vt:lpstr>
      <vt:lpstr>Straw Poll #5  11-18-1516-01-00ax-cr-bqr-section-9 (Zhou Lan)</vt:lpstr>
      <vt:lpstr>Straw Poll #6  11-18-1515-01-00ax-cr-bqr-section-27-5-2 (Zhou Lan)</vt:lpstr>
      <vt:lpstr>Straw Poll #7  11-18-1455-02-00ax-resolution-for-cids-in-27-5-3-3 (Abhishek Patil)</vt:lpstr>
      <vt:lpstr>Straw Poll #8  11-18-1484-02-00ax-comment-resolution-27-15-2.docx (Liwen Chu)</vt:lpstr>
      <vt:lpstr>Straw Poll # 9 11-18-1501-00-00ax-ack-related-cids-sec-27-4.docx (George Cherian)</vt:lpstr>
      <vt:lpstr>Straw Poll # 10 (11-18-1415-02-00ax-sm-power-save.docx)</vt:lpstr>
      <vt:lpstr>Straw Poll # 11 (11-18-1655-01-00ax-comment-resolution-for-27-2-2.docxf)</vt:lpstr>
      <vt:lpstr>Straw Poll # 12 11-18-1497-02-00ax-cr-for-ops (Laurent Cariou)</vt:lpstr>
      <vt:lpstr>Straw Poll # 13  11-18-1486-00-00ax-d3-0-comment-resolution-27-5-3-5.docx (Liwen Chu)</vt:lpstr>
      <vt:lpstr>Back Up</vt:lpstr>
      <vt:lpstr>Straw Poll #  11-18-1652-00-00ax-d3-0-comment-resolution-cid-16942.docx (Liwen Chu)</vt:lpstr>
      <vt:lpstr>11-18/1548 (Kiseon Ryu)</vt:lpstr>
      <vt:lpstr>Straw Poll #  11-18-1432-02-00ax-doze-transition-signaling.docx (Matt Fisher)</vt:lpstr>
      <vt:lpstr>11-18/1507 (Po-Kai Huang)</vt:lpstr>
      <vt:lpstr>Straw Poll # (11-18-1502-01-00ax-differentiating-tb-from-non-tb-sounding)</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ChaoChun Wang</cp:lastModifiedBy>
  <cp:revision>2117</cp:revision>
  <cp:lastPrinted>1998-02-10T13:28:06Z</cp:lastPrinted>
  <dcterms:created xsi:type="dcterms:W3CDTF">2007-04-17T18:10:23Z</dcterms:created>
  <dcterms:modified xsi:type="dcterms:W3CDTF">2018-09-13T01:11:51Z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