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393" r:id="rId3"/>
    <p:sldId id="324" r:id="rId4"/>
    <p:sldId id="352" r:id="rId5"/>
    <p:sldId id="317" r:id="rId6"/>
    <p:sldId id="318" r:id="rId7"/>
    <p:sldId id="319" r:id="rId8"/>
    <p:sldId id="320" r:id="rId9"/>
    <p:sldId id="321" r:id="rId10"/>
    <p:sldId id="322" r:id="rId11"/>
    <p:sldId id="450" r:id="rId12"/>
    <p:sldId id="440" r:id="rId13"/>
    <p:sldId id="468" r:id="rId14"/>
    <p:sldId id="471" r:id="rId15"/>
    <p:sldId id="472" r:id="rId16"/>
    <p:sldId id="473" r:id="rId17"/>
    <p:sldId id="474" r:id="rId18"/>
    <p:sldId id="475" r:id="rId19"/>
    <p:sldId id="469" r:id="rId20"/>
    <p:sldId id="470" r:id="rId21"/>
    <p:sldId id="467"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71"/>
    <p:restoredTop sz="94808"/>
  </p:normalViewPr>
  <p:slideViewPr>
    <p:cSldViewPr>
      <p:cViewPr varScale="1">
        <p:scale>
          <a:sx n="76" d="100"/>
          <a:sy n="76" d="100"/>
        </p:scale>
        <p:origin x="-1504"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2936" y="-56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1323373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5" name="Rectangle 5"/>
          <p:cNvSpPr>
            <a:spLocks noGrp="1" noChangeArrowheads="1"/>
          </p:cNvSpPr>
          <p:nvPr>
            <p:ph type="ftr" sz="quarter" idx="11"/>
          </p:nvPr>
        </p:nvSpPr>
        <p:spPr>
          <a:xfrm>
            <a:off x="6676619" y="6475413"/>
            <a:ext cx="1867306" cy="184666"/>
          </a:xfrm>
          <a:ln/>
        </p:spPr>
        <p:txBody>
          <a:bodyPr/>
          <a:lstStyle>
            <a:lvl1pPr>
              <a:defRPr/>
            </a:lvl1pPr>
          </a:lstStyle>
          <a:p>
            <a:pPr>
              <a:defRPr/>
            </a:pPr>
            <a:r>
              <a:rPr lang="en-US" dirty="0" smtClean="0"/>
              <a:t>Chao-Chun Wang (</a:t>
            </a:r>
            <a:r>
              <a:rPr lang="en-US" dirty="0" err="1" smtClean="0"/>
              <a:t>MediaTek</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September 2018</a:t>
            </a:r>
            <a:endParaRPr lang="en-US" dirty="0"/>
          </a:p>
        </p:txBody>
      </p:sp>
      <p:sp>
        <p:nvSpPr>
          <p:cNvPr id="1029" name="Rectangle 5"/>
          <p:cNvSpPr>
            <a:spLocks noGrp="1" noChangeArrowheads="1"/>
          </p:cNvSpPr>
          <p:nvPr>
            <p:ph type="ftr" sz="quarter" idx="3"/>
          </p:nvPr>
        </p:nvSpPr>
        <p:spPr bwMode="auto">
          <a:xfrm>
            <a:off x="6712333" y="6475413"/>
            <a:ext cx="183159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a:t>
            </a:r>
            <a:r>
              <a:rPr lang="en-US" dirty="0" err="1" smtClean="0"/>
              <a:t>ChunWang</a:t>
            </a:r>
            <a:r>
              <a:rPr lang="en-US" dirty="0" smtClean="0"/>
              <a:t> (</a:t>
            </a:r>
            <a:r>
              <a:rPr lang="en-US" dirty="0" err="1" smtClean="0"/>
              <a:t>MediaTek</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636815" y="332601"/>
            <a:ext cx="282138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a:t>
            </a:r>
            <a:r>
              <a:rPr lang="en-US" sz="1800" b="1" dirty="0" smtClean="0"/>
              <a:t>1621r1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4" Type="http://schemas.openxmlformats.org/officeDocument/2006/relationships/hyperlink" Target="mailto:jrosdahl@ieee.org" TargetMode="External"/><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MU/MAC Ad-hoc </a:t>
            </a:r>
            <a:br>
              <a:rPr lang="en-US" altLang="en-US" sz="2800" dirty="0" smtClean="0"/>
            </a:br>
            <a:r>
              <a:rPr lang="en-US" altLang="en-US" sz="2800" dirty="0" smtClean="0"/>
              <a:t>September 2018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September 10-14, 2018</a:t>
            </a:r>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3" name="Table 2"/>
          <p:cNvGraphicFramePr>
            <a:graphicFrameLocks noGrp="1"/>
          </p:cNvGraphicFramePr>
          <p:nvPr>
            <p:extLst>
              <p:ext uri="{D42A27DB-BD31-4B8C-83A1-F6EECF244321}">
                <p14:modId xmlns:p14="http://schemas.microsoft.com/office/powerpoint/2010/main" val="1848487150"/>
              </p:ext>
            </p:extLst>
          </p:nvPr>
        </p:nvGraphicFramePr>
        <p:xfrm>
          <a:off x="609600" y="2821146"/>
          <a:ext cx="8001000" cy="741680"/>
        </p:xfrm>
        <a:graphic>
          <a:graphicData uri="http://schemas.openxmlformats.org/drawingml/2006/table">
            <a:tbl>
              <a:tblPr firstRow="1" bandRow="1">
                <a:tableStyleId>{C4B1156A-380E-4F78-BDF5-A606A8083BF9}</a:tableStyleId>
              </a:tblPr>
              <a:tblGrid>
                <a:gridCol w="1718085"/>
                <a:gridCol w="1164102"/>
                <a:gridCol w="1463793"/>
                <a:gridCol w="864410"/>
                <a:gridCol w="2790610"/>
              </a:tblGrid>
              <a:tr h="370840">
                <a:tc>
                  <a:txBody>
                    <a:bodyPr/>
                    <a:lstStyle/>
                    <a:p>
                      <a:pPr algn="ctr"/>
                      <a:r>
                        <a:rPr lang="en-US" sz="1600" dirty="0" smtClean="0"/>
                        <a:t>Name</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1600" dirty="0" smtClean="0"/>
                        <a:t>Company</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Address</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Phone</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E-mail</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r h="370840">
                <a:tc>
                  <a:txBody>
                    <a:bodyPr/>
                    <a:lstStyle/>
                    <a:p>
                      <a:pPr algn="ctr">
                        <a:lnSpc>
                          <a:spcPct val="100000"/>
                        </a:lnSpc>
                        <a:spcBef>
                          <a:spcPts val="1200"/>
                        </a:spcBef>
                        <a:spcAft>
                          <a:spcPts val="1200"/>
                        </a:spcAft>
                      </a:pPr>
                      <a:r>
                        <a:rPr lang="en-US" sz="1600" dirty="0" smtClean="0"/>
                        <a:t>Chao-Chun</a:t>
                      </a:r>
                      <a:r>
                        <a:rPr lang="en-US" sz="1600" baseline="0" dirty="0" smtClean="0"/>
                        <a:t> Wang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MediaTek</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smtClean="0">
                          <a:solidFill>
                            <a:schemeClr val="tx1"/>
                          </a:solidFill>
                        </a:rPr>
                        <a:t>San Jose, Ca</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chaochun.wang@mediatek.com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sp>
        <p:nvSpPr>
          <p:cNvPr id="11"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 – 09/09/TG</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11</a:t>
            </a:fld>
            <a:endParaRPr lang="en-US" altLang="en-US"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graphicFrame>
        <p:nvGraphicFramePr>
          <p:cNvPr id="9" name="Table 8"/>
          <p:cNvGraphicFramePr>
            <a:graphicFrameLocks noGrp="1"/>
          </p:cNvGraphicFramePr>
          <p:nvPr>
            <p:extLst>
              <p:ext uri="{D42A27DB-BD31-4B8C-83A1-F6EECF244321}">
                <p14:modId xmlns:p14="http://schemas.microsoft.com/office/powerpoint/2010/main" val="3667245523"/>
              </p:ext>
            </p:extLst>
          </p:nvPr>
        </p:nvGraphicFramePr>
        <p:xfrm>
          <a:off x="685801" y="1295382"/>
          <a:ext cx="8077198" cy="5029210"/>
        </p:xfrm>
        <a:graphic>
          <a:graphicData uri="http://schemas.openxmlformats.org/drawingml/2006/table">
            <a:tbl>
              <a:tblPr/>
              <a:tblGrid>
                <a:gridCol w="708526"/>
                <a:gridCol w="708526"/>
                <a:gridCol w="3836943"/>
                <a:gridCol w="2114677"/>
                <a:gridCol w="708526"/>
              </a:tblGrid>
              <a:tr h="122034">
                <a:tc>
                  <a:txBody>
                    <a:bodyPr/>
                    <a:lstStyle/>
                    <a:p>
                      <a:pPr algn="ctr" fontAlgn="t"/>
                      <a:r>
                        <a:rPr lang="en-US" sz="600" b="1" i="0" u="none" strike="noStrike">
                          <a:solidFill>
                            <a:srgbClr val="FFFFFF"/>
                          </a:solidFill>
                          <a:effectLst/>
                          <a:latin typeface="Calibri"/>
                        </a:rPr>
                        <a:t>Year</a:t>
                      </a:r>
                    </a:p>
                  </a:txBody>
                  <a:tcPr marL="5545" marR="5545" marT="5545" marB="0">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600" b="1" i="0" u="none" strike="noStrike">
                          <a:solidFill>
                            <a:srgbClr val="FFFFFF"/>
                          </a:solidFill>
                          <a:effectLst/>
                          <a:latin typeface="Calibri"/>
                        </a:rPr>
                        <a:t>DCN</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600" b="1" i="0" u="none" strike="noStrike">
                          <a:solidFill>
                            <a:srgbClr val="FFFFFF"/>
                          </a:solidFill>
                          <a:effectLst/>
                          <a:latin typeface="Calibri"/>
                        </a:rPr>
                        <a:t>Title</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600" b="1" i="0" u="none" strike="noStrike">
                          <a:solidFill>
                            <a:srgbClr val="FFFFFF"/>
                          </a:solidFill>
                          <a:effectLst/>
                          <a:latin typeface="Calibri"/>
                        </a:rPr>
                        <a:t>Author (Affiliation)</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US" sz="600" b="1" i="0" u="none" strike="noStrike">
                          <a:solidFill>
                            <a:srgbClr val="FFFFFF"/>
                          </a:solidFill>
                          <a:effectLst/>
                          <a:latin typeface="Calibri"/>
                        </a:rPr>
                        <a:t>Ad Hoc</a:t>
                      </a:r>
                    </a:p>
                  </a:txBody>
                  <a:tcPr marL="5545" marR="5545" marT="5545" marB="0" anchor="b">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496</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Disallowed-Sub-Channels</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Matthew Fischer (Broadcom LTD)</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r" fontAlgn="t"/>
                      <a:r>
                        <a:rPr lang="en-US" sz="500" b="0" i="0" u="none" strike="noStrike">
                          <a:solidFill>
                            <a:srgbClr val="000000"/>
                          </a:solidFill>
                          <a:effectLst/>
                          <a:latin typeface="Calibri"/>
                        </a:rPr>
                        <a:t>946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t"/>
                      <a:r>
                        <a:rPr lang="en-US" sz="500" b="0" i="0" u="none" strike="noStrike">
                          <a:solidFill>
                            <a:srgbClr val="000000"/>
                          </a:solidFill>
                          <a:effectLst/>
                          <a:latin typeface="Calibri"/>
                        </a:rPr>
                        <a:t>No Action frames in multi-TID</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t"/>
                      <a:r>
                        <a:rPr lang="en-US" sz="500" b="0" i="0" u="none" strike="noStrike">
                          <a:solidFill>
                            <a:srgbClr val="000000"/>
                          </a:solidFill>
                          <a:effectLst/>
                          <a:latin typeface="Calibri"/>
                        </a:rPr>
                        <a:t>Robert Stacey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1181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CR for FTM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Jonathan Segev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b"/>
                      <a:r>
                        <a:rPr lang="en-US" sz="500" b="0" i="0" u="none" strike="noStrike">
                          <a:solidFill>
                            <a:srgbClr val="000000"/>
                          </a:solidFill>
                          <a:effectLst/>
                          <a:latin typeface="Calibri"/>
                        </a:rPr>
                        <a:t>1189</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CR for NAV Part I</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Po-Kai Huang (Intel)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1211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MAC CR subclause 27.16.1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1246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CR for OMI</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Jarkko Kneckt (Apple)</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1266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Resolution for CIDs related to random access - Part 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1320</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Resolution for CIDs related to Multiple BSSID</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1363</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da-DK" sz="500" b="0" i="0" u="none" strike="noStrike">
                          <a:solidFill>
                            <a:srgbClr val="000000"/>
                          </a:solidFill>
                          <a:effectLst/>
                          <a:latin typeface="Calibri"/>
                        </a:rPr>
                        <a:t>CR for CID 16597</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Po-Kai Huang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1415</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SM power save</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Po-Kai Huang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1418</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CR for MU-RTS/CTS part I</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Po-Kai Huang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1432</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Doze-Transition-Signaling</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Matthew Fischer (Broadcom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1454</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Figure 27-12</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1455</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Resolution for CIDs in 27.5.3.3</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1456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Resolution for CIDs in 9.3.1.23</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r" fontAlgn="t"/>
                      <a:r>
                        <a:rPr lang="en-US" sz="500" b="0" i="0" u="none" strike="noStrike">
                          <a:solidFill>
                            <a:srgbClr val="000000"/>
                          </a:solidFill>
                          <a:effectLst/>
                          <a:latin typeface="Calibri"/>
                        </a:rPr>
                        <a:t>1458</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t"/>
                      <a:r>
                        <a:rPr lang="en-US" sz="500" b="0" i="0" u="none" strike="noStrike">
                          <a:solidFill>
                            <a:srgbClr val="000000"/>
                          </a:solidFill>
                          <a:effectLst/>
                          <a:latin typeface="Calibri"/>
                        </a:rPr>
                        <a:t>CR for Random Access with multiple BSS</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t"/>
                      <a:r>
                        <a:rPr lang="en-US" sz="500" b="0" i="0" u="none" strike="noStrike">
                          <a:solidFill>
                            <a:srgbClr val="000000"/>
                          </a:solidFill>
                          <a:effectLst/>
                          <a:latin typeface="Calibri"/>
                        </a:rPr>
                        <a:t>Pascal Viger (Canon)</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1465</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MAC-CR-9-4-2-200</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1466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MAC-CR-10-43-1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1467</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MAC-CR-subclause-27.16.1-non-6GHz related</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1468</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MAC-CR-27-7-7</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1469</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MAC-CR-27-7-6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1470</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MAC-CR-27-7-5</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1471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MAC-CR-subclause-27.16.1-6GHz related</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1472</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MAC-CR-27-7-4</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1473</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MAC-CR-misc_part 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1474</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MAC-CR-27-7-2</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1484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comment-resolution-27.15.2</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1485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d3-0-comment-resolution-27.5.3.2.1</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1486</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d3-0-comment-resolution-27.5.3.5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1487</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d3-0-comment-resolution-27.5.3.2.3</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1488</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d3-0-comment-resolution-27.5.3.4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1496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CR for MU EDCA parameters</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Laurent Cariou</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1497</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CR for OPS</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Laurent Cariou</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1498</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da-DK" sz="500" b="0" i="0" u="none" strike="noStrike">
                          <a:solidFill>
                            <a:srgbClr val="000000"/>
                          </a:solidFill>
                          <a:effectLst/>
                          <a:latin typeface="Calibri"/>
                        </a:rPr>
                        <a:t>CR for 27.5.6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Laurent Cariou</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1501</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Ack-related-CIDs-Sec-27.4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George Cherian (Qualcomm)</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r>
                        <a:rPr lang="en-US" sz="500" b="0" i="0" u="none" strike="noStrike">
                          <a:solidFill>
                            <a:srgbClr val="000000"/>
                          </a:solidFill>
                          <a:effectLst/>
                          <a:latin typeface="Calibri"/>
                        </a:rPr>
                        <a:t>1502</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Differentiating TB from non-TB sounding</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Robert Stacey (Intel)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1503</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lb233-cr-tua-access-delay</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Yongho Seok (MediaTek)</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r>
                        <a:rPr lang="en-US" sz="500" b="0" i="0" u="none" strike="noStrike">
                          <a:solidFill>
                            <a:srgbClr val="000000"/>
                          </a:solidFill>
                          <a:effectLst/>
                          <a:latin typeface="Calibri"/>
                        </a:rPr>
                        <a:t>1504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lb233-cr-a-control-subfield</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Yongho Seok (MediaTek)</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1505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lb233-cr-mac-txvector</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Yongho Seok (MediaTek)</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1506</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lb233-cr-er-beacon</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Yongho Seok (MediaTek)</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1507</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CR for Co-located BSS</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Po-Kai Huang (Intel)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1511</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fi-FI" sz="500" b="0" i="0" u="none" strike="noStrike">
                          <a:solidFill>
                            <a:srgbClr val="000000"/>
                          </a:solidFill>
                          <a:effectLst/>
                          <a:latin typeface="Calibri"/>
                        </a:rPr>
                        <a:t>LB233 CR on CID 17024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Ming Gan (Huawei)</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b"/>
                      <a:r>
                        <a:rPr lang="en-US" sz="500" b="0" i="0" u="none" strike="noStrike">
                          <a:solidFill>
                            <a:srgbClr val="000000"/>
                          </a:solidFill>
                          <a:effectLst/>
                          <a:latin typeface="Calibri"/>
                        </a:rPr>
                        <a:t>1512</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LB233 CR on MU Cascading</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Ming Gan (Huawei)</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b"/>
                      <a:r>
                        <a:rPr lang="en-US" sz="500" b="0" i="0" u="none" strike="noStrike">
                          <a:solidFill>
                            <a:srgbClr val="000000"/>
                          </a:solidFill>
                          <a:effectLst/>
                          <a:latin typeface="Calibri"/>
                        </a:rPr>
                        <a:t>1515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CR BQR section 27.5.2</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Zhou Lan (Broadcom Inc.)</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r>
                        <a:rPr lang="en-US" sz="500" b="0" i="0" u="none" strike="noStrike">
                          <a:solidFill>
                            <a:srgbClr val="000000"/>
                          </a:solidFill>
                          <a:effectLst/>
                          <a:latin typeface="Calibri"/>
                        </a:rPr>
                        <a:t>1516</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CR BQR section 9</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Zhou Lan (Broadcom Inc.)</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1519</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CR on control response</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Robert Stacey (Intel)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r" fontAlgn="b"/>
                      <a:r>
                        <a:rPr lang="en-US" sz="500" b="0" i="0" u="none" strike="noStrike">
                          <a:solidFill>
                            <a:srgbClr val="000000"/>
                          </a:solidFill>
                          <a:effectLst/>
                          <a:latin typeface="Calibri"/>
                        </a:rPr>
                        <a:t>1548</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da-DK" sz="500" b="0" i="0" u="none" strike="noStrike">
                          <a:solidFill>
                            <a:srgbClr val="000000"/>
                          </a:solidFill>
                          <a:effectLst/>
                          <a:latin typeface="Calibri"/>
                        </a:rPr>
                        <a:t>CR for CID 15105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US" sz="500" b="0" i="0" u="none" strike="noStrike">
                          <a:solidFill>
                            <a:srgbClr val="000000"/>
                          </a:solidFill>
                          <a:effectLst/>
                          <a:latin typeface="Calibri"/>
                        </a:rPr>
                        <a:t>Kiseon Ryu (LG Electronics)</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US" sz="500" b="0" i="0" u="none" strike="noStrike" dirty="0">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B8CCE4"/>
                    </a:solidFill>
                  </a:tcPr>
                </a:tc>
              </a:tr>
            </a:tbl>
          </a:graphicData>
        </a:graphic>
      </p:graphicFrame>
      <p:sp>
        <p:nvSpPr>
          <p:cNvPr id="10"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extLst>
      <p:ext uri="{BB962C8B-B14F-4D97-AF65-F5344CB8AC3E}">
        <p14:creationId xmlns:p14="http://schemas.microsoft.com/office/powerpoint/2010/main" val="16883456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extLst>
      <p:ext uri="{BB962C8B-B14F-4D97-AF65-F5344CB8AC3E}">
        <p14:creationId xmlns:p14="http://schemas.microsoft.com/office/powerpoint/2010/main" val="405411189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11-18/1485r1 (06 CIDs)</a:t>
            </a:r>
          </a:p>
          <a:p>
            <a:pPr lvl="1"/>
            <a:r>
              <a:rPr lang="en-GB" dirty="0" smtClean="0"/>
              <a:t>15681</a:t>
            </a:r>
            <a:r>
              <a:rPr lang="en-GB" dirty="0"/>
              <a:t>, 16548, 16951, 16952, 17151, 17152</a:t>
            </a:r>
            <a:endParaRPr lang="en-US" sz="2800" dirty="0" smtClean="0"/>
          </a:p>
          <a:p>
            <a:endParaRPr lang="en-US" sz="2800" dirty="0" smtClean="0"/>
          </a:p>
          <a:p>
            <a:r>
              <a:rPr lang="en-US" sz="3200" dirty="0" smtClean="0"/>
              <a:t>Results: </a:t>
            </a:r>
            <a:r>
              <a:rPr lang="en-US" sz="2800" dirty="0" smtClean="0"/>
              <a:t>Y/N/A</a:t>
            </a:r>
          </a:p>
          <a:p>
            <a:pPr lvl="1"/>
            <a:r>
              <a:rPr lang="en-US" dirty="0" smtClean="0"/>
              <a:t>Passed with one abstain.</a:t>
            </a:r>
          </a:p>
          <a:p>
            <a:pPr lvl="1"/>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13</a:t>
            </a:fld>
            <a:endParaRPr lang="en-US"/>
          </a:p>
        </p:txBody>
      </p:sp>
      <p:sp>
        <p:nvSpPr>
          <p:cNvPr id="5" name="Title 4"/>
          <p:cNvSpPr>
            <a:spLocks noGrp="1"/>
          </p:cNvSpPr>
          <p:nvPr>
            <p:ph type="title"/>
          </p:nvPr>
        </p:nvSpPr>
        <p:spPr/>
        <p:txBody>
          <a:bodyPr/>
          <a:lstStyle/>
          <a:p>
            <a:r>
              <a:rPr lang="en-US" dirty="0" smtClean="0"/>
              <a:t>Straw Poll #1</a:t>
            </a:r>
            <a:r>
              <a:rPr lang="en-US" dirty="0"/>
              <a:t/>
            </a:r>
            <a:br>
              <a:rPr lang="en-US" dirty="0"/>
            </a:br>
            <a:r>
              <a:rPr lang="en-US" sz="2000" dirty="0">
                <a:solidFill>
                  <a:schemeClr val="tx1"/>
                </a:solidFill>
              </a:rPr>
              <a:t>(</a:t>
            </a:r>
            <a:r>
              <a:rPr lang="en-US" sz="2000" dirty="0" smtClean="0">
                <a:solidFill>
                  <a:schemeClr val="tx1"/>
                </a:solidFill>
              </a:rPr>
              <a:t>11-18-1485-00-00ax-d3-1-comment-resolution-27-5-3-2-1.docx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extLst>
      <p:ext uri="{BB962C8B-B14F-4D97-AF65-F5344CB8AC3E}">
        <p14:creationId xmlns:p14="http://schemas.microsoft.com/office/powerpoint/2010/main" val="324483783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11-18/1246 (</a:t>
            </a:r>
            <a:r>
              <a:rPr lang="en-US" dirty="0" err="1" smtClean="0"/>
              <a:t>Jarrko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15010, 15011, </a:t>
            </a:r>
            <a:r>
              <a:rPr lang="en-US" strike="sngStrike" dirty="0"/>
              <a:t>15105</a:t>
            </a:r>
            <a:r>
              <a:rPr lang="en-US" dirty="0"/>
              <a:t>, 15173, 15372, 15734, 15735, 15736, 15737, 15766, 15864, 15865, 15990, 16615, 16188, 16362, 16488, 16489, </a:t>
            </a:r>
            <a:r>
              <a:rPr lang="en-US" strike="sngStrike" dirty="0"/>
              <a:t>16602,</a:t>
            </a:r>
            <a:r>
              <a:rPr lang="en-US" dirty="0"/>
              <a:t> 17016, 17017, 17031, 17033 and 17034</a:t>
            </a:r>
            <a:r>
              <a:rPr lang="en-US" dirty="0"/>
              <a:t> </a:t>
            </a:r>
            <a:r>
              <a:rPr lang="en-US" dirty="0" smtClean="0"/>
              <a:t>in doc 11-18/1246r4?</a:t>
            </a:r>
          </a:p>
          <a:p>
            <a:endParaRPr lang="en-US" dirty="0"/>
          </a:p>
          <a:p>
            <a:r>
              <a:rPr lang="en-US" dirty="0" smtClean="0"/>
              <a:t>Accepted with no objection</a:t>
            </a:r>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Eric Wong (Apple)</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Tree>
    <p:extLst>
      <p:ext uri="{BB962C8B-B14F-4D97-AF65-F5344CB8AC3E}">
        <p14:creationId xmlns:p14="http://schemas.microsoft.com/office/powerpoint/2010/main" val="522363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11-18/1507 (Po-Kai Huang)</a:t>
            </a:r>
            <a:endParaRPr lang="en-US" dirty="0"/>
          </a:p>
        </p:txBody>
      </p:sp>
      <p:sp>
        <p:nvSpPr>
          <p:cNvPr id="3" name="Content Placeholder 2"/>
          <p:cNvSpPr>
            <a:spLocks noGrp="1"/>
          </p:cNvSpPr>
          <p:nvPr>
            <p:ph idx="1"/>
          </p:nvPr>
        </p:nvSpPr>
        <p:spPr/>
        <p:txBody>
          <a:bodyPr/>
          <a:lstStyle/>
          <a:p>
            <a:r>
              <a:rPr lang="en-US" dirty="0" smtClean="0"/>
              <a:t>Do you accept resolutions to CIDs 16586 and 16587 in doc 11-18/1507r2?</a:t>
            </a:r>
          </a:p>
          <a:p>
            <a:endParaRPr lang="en-US" dirty="0"/>
          </a:p>
          <a:p>
            <a:r>
              <a:rPr lang="en-US" dirty="0" smtClean="0"/>
              <a:t>Straw poll is deferred.</a:t>
            </a:r>
          </a:p>
          <a:p>
            <a:r>
              <a:rPr lang="en-US" dirty="0" smtClean="0"/>
              <a:t>Revisited toward the end of the time slot.</a:t>
            </a:r>
          </a:p>
          <a:p>
            <a:r>
              <a:rPr lang="en-US" dirty="0" smtClean="0"/>
              <a:t>Y/N/A: 11/7/18</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Eric Wong (Apple)</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Tree>
    <p:extLst>
      <p:ext uri="{BB962C8B-B14F-4D97-AF65-F5344CB8AC3E}">
        <p14:creationId xmlns:p14="http://schemas.microsoft.com/office/powerpoint/2010/main" val="33898207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11-18/1548 (</a:t>
            </a:r>
            <a:r>
              <a:rPr lang="en-US" dirty="0" err="1" smtClean="0"/>
              <a:t>Kiseon</a:t>
            </a:r>
            <a:r>
              <a:rPr lang="en-US" dirty="0" smtClean="0"/>
              <a:t> </a:t>
            </a:r>
            <a:r>
              <a:rPr lang="en-US" dirty="0" err="1" smtClean="0"/>
              <a:t>Ryu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15105 in doc 11-18/1548r0?</a:t>
            </a:r>
          </a:p>
          <a:p>
            <a:endParaRPr lang="en-US" dirty="0" smtClean="0"/>
          </a:p>
          <a:p>
            <a:r>
              <a:rPr lang="en-US" dirty="0" smtClean="0"/>
              <a:t>Straw poll is deferred.</a:t>
            </a:r>
          </a:p>
          <a:p>
            <a:r>
              <a:rPr lang="en-US" dirty="0" smtClean="0"/>
              <a:t>Needs further discussion</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Eric Wong (Apple)</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Tree>
    <p:extLst>
      <p:ext uri="{BB962C8B-B14F-4D97-AF65-F5344CB8AC3E}">
        <p14:creationId xmlns:p14="http://schemas.microsoft.com/office/powerpoint/2010/main" val="1525299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11-18/1484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strike="sngStrike" dirty="0"/>
              <a:t>15915</a:t>
            </a:r>
            <a:r>
              <a:rPr lang="en-GB" dirty="0"/>
              <a:t>, 16127, 16135, </a:t>
            </a:r>
            <a:r>
              <a:rPr lang="en-GB" dirty="0" smtClean="0"/>
              <a:t>16136</a:t>
            </a:r>
            <a:r>
              <a:rPr lang="en-GB" dirty="0"/>
              <a:t> </a:t>
            </a:r>
            <a:r>
              <a:rPr lang="en-GB" dirty="0" smtClean="0"/>
              <a:t>in doc 11-18/1484r1?</a:t>
            </a:r>
          </a:p>
          <a:p>
            <a:pPr lvl="0"/>
            <a:endParaRPr lang="en-GB" dirty="0"/>
          </a:p>
          <a:p>
            <a:pPr lvl="0"/>
            <a:r>
              <a:rPr lang="en-GB" dirty="0" smtClean="0"/>
              <a:t>Accepted with no objection</a:t>
            </a:r>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Eric Wong (Apple)</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Tree>
    <p:extLst>
      <p:ext uri="{BB962C8B-B14F-4D97-AF65-F5344CB8AC3E}">
        <p14:creationId xmlns:p14="http://schemas.microsoft.com/office/powerpoint/2010/main" val="57980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11-18/1511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17024 in doc 11-18/1511r0?</a:t>
            </a:r>
          </a:p>
          <a:p>
            <a:endParaRPr lang="en-US" dirty="0"/>
          </a:p>
          <a:p>
            <a:r>
              <a:rPr lang="en-US" dirty="0" smtClean="0"/>
              <a:t>Y/N/A</a:t>
            </a:r>
          </a:p>
          <a:p>
            <a:r>
              <a:rPr lang="en-US" dirty="0" smtClean="0"/>
              <a:t>Accepted with </a:t>
            </a:r>
            <a:r>
              <a:rPr lang="en-US" smtClean="0"/>
              <a:t>no objection</a:t>
            </a:r>
            <a:endParaRPr lang="en-US"/>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Eric Wong (Apple)</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Tree>
    <p:extLst>
      <p:ext uri="{BB962C8B-B14F-4D97-AF65-F5344CB8AC3E}">
        <p14:creationId xmlns:p14="http://schemas.microsoft.com/office/powerpoint/2010/main" val="24484596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Up</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Eric Wong (Apple)</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Tree>
    <p:extLst>
      <p:ext uri="{BB962C8B-B14F-4D97-AF65-F5344CB8AC3E}">
        <p14:creationId xmlns:p14="http://schemas.microsoft.com/office/powerpoint/2010/main" val="212659508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Chao-Chun Wang (</a:t>
            </a:r>
            <a:r>
              <a:rPr lang="en-US" altLang="en-US" sz="2000" dirty="0" err="1" smtClean="0">
                <a:latin typeface="Arial" pitchFamily="34" charset="0"/>
              </a:rPr>
              <a:t>MediaTek</a:t>
            </a:r>
            <a:r>
              <a:rPr lang="en-US" altLang="en-US" sz="2000" dirty="0" smtClean="0">
                <a:latin typeface="Arial" pitchFamily="34" charset="0"/>
              </a:rPr>
              <a:t>)</a:t>
            </a:r>
          </a:p>
          <a:p>
            <a:pPr algn="ctr">
              <a:lnSpc>
                <a:spcPct val="90000"/>
              </a:lnSpc>
              <a:buFontTx/>
              <a:buNone/>
            </a:pPr>
            <a:endParaRPr lang="en-US" altLang="en-US" sz="2000" dirty="0" smtClean="0">
              <a:latin typeface="Arial" pitchFamily="34" charset="0"/>
            </a:endParaRP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11-18/1415 (01 CIDs)</a:t>
            </a:r>
          </a:p>
          <a:p>
            <a:pPr lvl="1"/>
            <a:r>
              <a:rPr lang="en-GB" dirty="0" smtClean="0"/>
              <a:t>16595</a:t>
            </a:r>
            <a:endParaRPr lang="en-US" sz="2800" dirty="0" smtClean="0"/>
          </a:p>
          <a:p>
            <a:endParaRPr lang="en-US" sz="2800" dirty="0" smtClean="0"/>
          </a:p>
          <a:p>
            <a:r>
              <a:rPr lang="en-US" sz="3200" dirty="0" smtClean="0"/>
              <a:t>Results: </a:t>
            </a:r>
            <a:r>
              <a:rPr lang="en-US" sz="2800" dirty="0" smtClean="0"/>
              <a:t>Y/N/A</a:t>
            </a:r>
          </a:p>
          <a:p>
            <a:pPr lvl="1"/>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20</a:t>
            </a:fld>
            <a:endParaRPr lang="en-US"/>
          </a:p>
        </p:txBody>
      </p:sp>
      <p:sp>
        <p:nvSpPr>
          <p:cNvPr id="5" name="Title 4"/>
          <p:cNvSpPr>
            <a:spLocks noGrp="1"/>
          </p:cNvSpPr>
          <p:nvPr>
            <p:ph type="title"/>
          </p:nvPr>
        </p:nvSpPr>
        <p:spPr/>
        <p:txBody>
          <a:bodyPr/>
          <a:lstStyle/>
          <a:p>
            <a:r>
              <a:rPr lang="en-US" dirty="0" smtClean="0"/>
              <a:t>Straw Poll #1</a:t>
            </a:r>
            <a:r>
              <a:rPr lang="en-US" dirty="0"/>
              <a:t/>
            </a:r>
            <a:br>
              <a:rPr lang="en-US" dirty="0"/>
            </a:br>
            <a:r>
              <a:rPr lang="en-US" sz="2000" dirty="0">
                <a:solidFill>
                  <a:schemeClr val="tx1"/>
                </a:solidFill>
              </a:rPr>
              <a:t>(11-18-1415-01-00ax-sm-power-save.docx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42506674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11-18/1102 (06 CIDs)</a:t>
            </a:r>
          </a:p>
          <a:p>
            <a:pPr lvl="1"/>
            <a:r>
              <a:rPr lang="en-US" dirty="0"/>
              <a:t>16673, 16674, 16675, 16676, </a:t>
            </a:r>
            <a:r>
              <a:rPr lang="en-US" dirty="0" smtClean="0"/>
              <a:t>16678, 16681</a:t>
            </a:r>
            <a:endParaRPr lang="en-US" sz="2800" dirty="0" smtClean="0"/>
          </a:p>
          <a:p>
            <a:endParaRPr lang="en-US" sz="2800" dirty="0" smtClean="0"/>
          </a:p>
          <a:p>
            <a:r>
              <a:rPr lang="en-US" sz="3200" dirty="0" smtClean="0"/>
              <a:t>Results: </a:t>
            </a:r>
            <a:r>
              <a:rPr lang="en-US" sz="2800" dirty="0" smtClean="0"/>
              <a:t>Y/N/A</a:t>
            </a:r>
          </a:p>
          <a:p>
            <a:pPr lvl="1"/>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21</a:t>
            </a:fld>
            <a:endParaRPr lang="en-US"/>
          </a:p>
        </p:txBody>
      </p:sp>
      <p:sp>
        <p:nvSpPr>
          <p:cNvPr id="5" name="Title 4"/>
          <p:cNvSpPr>
            <a:spLocks noGrp="1"/>
          </p:cNvSpPr>
          <p:nvPr>
            <p:ph type="title"/>
          </p:nvPr>
        </p:nvSpPr>
        <p:spPr/>
        <p:txBody>
          <a:bodyPr/>
          <a:lstStyle/>
          <a:p>
            <a:r>
              <a:rPr lang="en-US" dirty="0" smtClean="0"/>
              <a:t>Straw Poll #1</a:t>
            </a:r>
            <a:r>
              <a:rPr lang="en-US" dirty="0"/>
              <a:t/>
            </a:r>
            <a:br>
              <a:rPr lang="en-US" dirty="0"/>
            </a:br>
            <a:r>
              <a:rPr lang="en-US" sz="2000" dirty="0">
                <a:solidFill>
                  <a:schemeClr val="tx1"/>
                </a:solidFill>
              </a:rPr>
              <a:t>(11-18-1502-01-00ax-differentiating-tb-from-non-tb-sounding</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82734617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600200"/>
            <a:ext cx="7772400" cy="48006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5 MAC ad hoc sessions this week</a:t>
            </a:r>
            <a:endParaRPr lang="en-US" altLang="en-US" sz="1600" dirty="0" smtClean="0"/>
          </a:p>
          <a:p>
            <a:pPr lvl="1"/>
            <a:r>
              <a:rPr lang="en-US" altLang="en-US" sz="1600" dirty="0" smtClean="0"/>
              <a:t>Monday, PM 1</a:t>
            </a:r>
          </a:p>
          <a:p>
            <a:pPr lvl="1"/>
            <a:r>
              <a:rPr lang="en-US" altLang="en-US" sz="1600" dirty="0" smtClean="0"/>
              <a:t>Tuesday AM2, PM2, EVE</a:t>
            </a:r>
          </a:p>
          <a:p>
            <a:pPr lvl="1"/>
            <a:r>
              <a:rPr lang="en-US" altLang="en-US" sz="1600" dirty="0" smtClean="0"/>
              <a:t>Wednesday AM2</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1"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1"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30353</TotalTime>
  <Words>2194</Words>
  <Application>Microsoft Macintosh PowerPoint</Application>
  <PresentationFormat>On-screen Show (4:3)</PresentationFormat>
  <Paragraphs>476</Paragraphs>
  <Slides>21</Slides>
  <Notes>12</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802-11-Submission</vt:lpstr>
      <vt:lpstr>TGax MU/MAC Ad-hoc  September 2018 Meeting Agenda</vt:lpstr>
      <vt:lpstr>IEEE 802.11 TGax High Efficiency WLAN MAC/MU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 – 09/09/TG</vt:lpstr>
      <vt:lpstr>Ad Hoc Groups Operation (2/2) Governing document is 15/075r0</vt:lpstr>
      <vt:lpstr>Straw Poll #1 (11-18-1485-00-00ax-d3-1-comment-resolution-27-5-3-2-1.docx)</vt:lpstr>
      <vt:lpstr>11-18/1246 (Jarrko)</vt:lpstr>
      <vt:lpstr>11-18/1507 (Po-Kai Huang)</vt:lpstr>
      <vt:lpstr>11-18/1548 (Kiseon Ryu)</vt:lpstr>
      <vt:lpstr>11-18/1484 (Liwen Chu)</vt:lpstr>
      <vt:lpstr>11-18/1511 (Ming Gan)</vt:lpstr>
      <vt:lpstr>Back Up</vt:lpstr>
      <vt:lpstr>Straw Poll #1 (11-18-1415-01-00ax-sm-power-save.docx)</vt:lpstr>
      <vt:lpstr>Straw Poll #1 (11-18-1502-01-00ax-differentiating-tb-from-non-tb-sounding)</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Osama  Aboul-Magd</cp:lastModifiedBy>
  <cp:revision>2072</cp:revision>
  <cp:lastPrinted>1998-02-10T13:28:06Z</cp:lastPrinted>
  <dcterms:created xsi:type="dcterms:W3CDTF">2007-04-17T18:10:23Z</dcterms:created>
  <dcterms:modified xsi:type="dcterms:W3CDTF">2018-09-11T22:23:18Z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