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8" r:id="rId14"/>
    <p:sldId id="469" r:id="rId15"/>
    <p:sldId id="470" r:id="rId16"/>
    <p:sldId id="46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83" d="100"/>
          <a:sy n="83" d="100"/>
        </p:scale>
        <p:origin x="75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802.11-18/1621r0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September 2018 </a:t>
            </a:r>
            <a:r>
              <a:rPr lang="en-US" altLang="en-US" sz="2800" dirty="0" smtClean="0"/>
              <a:t>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September 10-14, 2018</a:t>
            </a:r>
            <a:endParaRPr lang="en-US" altLang="en-US" sz="1800" b="0" dirty="0" smtClean="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r>
              <a:rPr lang="en-US" altLang="en-US" dirty="0" smtClean="0"/>
              <a:t>) – 09/09/TG</a:t>
            </a:r>
            <a:endParaRPr lang="en-US" altLang="en-US" dirty="0" smtClean="0"/>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9" name="Table 8"/>
          <p:cNvGraphicFramePr>
            <a:graphicFrameLocks noGrp="1"/>
          </p:cNvGraphicFramePr>
          <p:nvPr>
            <p:extLst>
              <p:ext uri="{D42A27DB-BD31-4B8C-83A1-F6EECF244321}">
                <p14:modId xmlns:p14="http://schemas.microsoft.com/office/powerpoint/2010/main" val="3667245523"/>
              </p:ext>
            </p:extLst>
          </p:nvPr>
        </p:nvGraphicFramePr>
        <p:xfrm>
          <a:off x="685801" y="1295382"/>
          <a:ext cx="8077198" cy="5029210"/>
        </p:xfrm>
        <a:graphic>
          <a:graphicData uri="http://schemas.openxmlformats.org/drawingml/2006/table">
            <a:tbl>
              <a:tblPr/>
              <a:tblGrid>
                <a:gridCol w="708526"/>
                <a:gridCol w="708526"/>
                <a:gridCol w="3836943"/>
                <a:gridCol w="2114677"/>
                <a:gridCol w="708526"/>
              </a:tblGrid>
              <a:tr h="122034">
                <a:tc>
                  <a:txBody>
                    <a:bodyPr/>
                    <a:lstStyle/>
                    <a:p>
                      <a:pPr algn="ctr" fontAlgn="t"/>
                      <a:r>
                        <a:rPr lang="en-US" sz="600" b="1" i="0" u="none" strike="noStrike">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Jarkko Kneckt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11-18/1485r1 </a:t>
            </a:r>
            <a:r>
              <a:rPr lang="en-GB" sz="2800" dirty="0" smtClean="0"/>
              <a:t>(</a:t>
            </a:r>
            <a:r>
              <a:rPr lang="en-GB" sz="2800" dirty="0" smtClean="0"/>
              <a:t>06 </a:t>
            </a:r>
            <a:r>
              <a:rPr lang="en-GB" sz="2800" dirty="0" smtClean="0"/>
              <a:t>CIDs)</a:t>
            </a:r>
          </a:p>
          <a:p>
            <a:pPr lvl="1"/>
            <a:r>
              <a:rPr lang="en-GB" dirty="0" smtClean="0"/>
              <a:t>15681</a:t>
            </a:r>
            <a:r>
              <a:rPr lang="en-GB" dirty="0"/>
              <a:t>, 16548, 16951, 16952, 17151, 17152</a:t>
            </a:r>
            <a:endParaRPr lang="en-US" sz="2800" dirty="0" smtClean="0"/>
          </a:p>
          <a:p>
            <a:endParaRPr lang="en-US" sz="2800" dirty="0" smtClean="0"/>
          </a:p>
          <a:p>
            <a:r>
              <a:rPr lang="en-US" sz="3200" dirty="0" smtClean="0"/>
              <a:t>Results: </a:t>
            </a:r>
            <a:r>
              <a:rPr lang="en-US" sz="2800" dirty="0" smtClean="0"/>
              <a:t>Y/N/A</a:t>
            </a:r>
          </a:p>
          <a:p>
            <a:pPr lvl="1"/>
            <a:r>
              <a:rPr lang="en-US" dirty="0" smtClean="0"/>
              <a:t>Passed with one abstain.</a:t>
            </a:r>
            <a:endParaRPr lang="en-US" dirty="0" smtClean="0"/>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a:t>
            </a:r>
            <a:r>
              <a:rPr lang="en-US" sz="2000" dirty="0" smtClean="0">
                <a:solidFill>
                  <a:schemeClr val="tx1"/>
                </a:solidFill>
              </a:rPr>
              <a:t>11-18-1485-00-00ax-d3-1-comment-resolution-27-5-3-2-1.docx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3244837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Tree>
    <p:extLst>
      <p:ext uri="{BB962C8B-B14F-4D97-AF65-F5344CB8AC3E}">
        <p14:creationId xmlns:p14="http://schemas.microsoft.com/office/powerpoint/2010/main" val="212659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11-18/1415 </a:t>
            </a:r>
            <a:r>
              <a:rPr lang="en-GB" sz="2800" dirty="0" smtClean="0"/>
              <a:t>(01 CIDs)</a:t>
            </a:r>
          </a:p>
          <a:p>
            <a:pPr lvl="1"/>
            <a:r>
              <a:rPr lang="en-GB" dirty="0" smtClean="0"/>
              <a:t>16595</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(11-18-1415-01-00ax-sm-power-save.docx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425066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11-18/1102 </a:t>
            </a:r>
            <a:r>
              <a:rPr lang="en-GB" sz="2800" dirty="0" smtClean="0"/>
              <a:t>(</a:t>
            </a:r>
            <a:r>
              <a:rPr lang="en-GB" sz="2800" dirty="0" smtClean="0"/>
              <a:t>06 </a:t>
            </a:r>
            <a:r>
              <a:rPr lang="en-GB" sz="2800" dirty="0" smtClean="0"/>
              <a:t>CIDs)</a:t>
            </a:r>
          </a:p>
          <a:p>
            <a:pPr lvl="1"/>
            <a:r>
              <a:rPr lang="en-US" dirty="0"/>
              <a:t>16673, 16674, 16675, 16676, </a:t>
            </a:r>
            <a:r>
              <a:rPr lang="en-US" dirty="0" smtClean="0"/>
              <a:t>16678, 16681</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(11-18-1502-01-00ax-differentiating-tb-from-non-tb-sounding</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a:t>
            </a:r>
            <a:r>
              <a:rPr lang="en-US" altLang="en-US" sz="1800" dirty="0" smtClean="0"/>
              <a:t>5 </a:t>
            </a:r>
            <a:r>
              <a:rPr lang="en-US" altLang="en-US" sz="1800" dirty="0" smtClean="0"/>
              <a:t>MAC ad hoc sessions this week</a:t>
            </a:r>
            <a:endParaRPr lang="en-US" altLang="en-US" sz="1600" dirty="0" smtClean="0"/>
          </a:p>
          <a:p>
            <a:pPr lvl="1"/>
            <a:r>
              <a:rPr lang="en-US" altLang="en-US" sz="1600" dirty="0" smtClean="0"/>
              <a:t>Monday, PM 1</a:t>
            </a:r>
          </a:p>
          <a:p>
            <a:pPr lvl="1"/>
            <a:r>
              <a:rPr lang="en-US" altLang="en-US" sz="1600" dirty="0" smtClean="0"/>
              <a:t>Tuesday AM2</a:t>
            </a:r>
            <a:r>
              <a:rPr lang="en-US" altLang="en-US" sz="1600" dirty="0" smtClean="0"/>
              <a:t>, PM2, EVE</a:t>
            </a:r>
          </a:p>
          <a:p>
            <a:pPr lvl="1"/>
            <a:r>
              <a:rPr lang="en-US" altLang="en-US" sz="1600" dirty="0" smtClean="0"/>
              <a:t>Wednesday </a:t>
            </a:r>
            <a:r>
              <a:rPr lang="en-US" altLang="en-US" sz="1600" dirty="0" smtClean="0"/>
              <a:t>AM2</a:t>
            </a:r>
            <a:endParaRPr lang="en-US" altLang="en-US" sz="1600" dirty="0" smtClean="0"/>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30219</TotalTime>
  <Words>1551</Words>
  <Application>Microsoft Office PowerPoint</Application>
  <PresentationFormat>On-screen Show (4:3)</PresentationFormat>
  <Paragraphs>437</Paragraphs>
  <Slides>16</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Monotype Sorts</vt:lpstr>
      <vt:lpstr>MS PGothic</vt:lpstr>
      <vt:lpstr>MS PGothic</vt:lpstr>
      <vt:lpstr>Arial</vt:lpstr>
      <vt:lpstr>Arial Black</vt:lpstr>
      <vt:lpstr>Calibri</vt:lpstr>
      <vt:lpstr>Helvetica</vt:lpstr>
      <vt:lpstr>Times New Roman</vt:lpstr>
      <vt:lpstr>802-11-Submission</vt:lpstr>
      <vt:lpstr>TGax MU/MAC Ad-hoc  September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 – 09/09/TG</vt:lpstr>
      <vt:lpstr>Ad Hoc Groups Operation (2/2) Governing document is 15/075r0</vt:lpstr>
      <vt:lpstr>Straw Poll #1 (11-18-1485-00-00ax-d3-1-comment-resolution-27-5-3-2-1.docx)</vt:lpstr>
      <vt:lpstr>Back Up</vt:lpstr>
      <vt:lpstr>Straw Poll #1 (11-18-1415-01-00ax-sm-power-save.docx)</vt:lpstr>
      <vt:lpstr>Straw Poll #1 (11-18-1502-01-00ax-differentiating-tb-from-non-tb-sounding)</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2063</cp:revision>
  <cp:lastPrinted>1998-02-10T13:28:06Z</cp:lastPrinted>
  <dcterms:created xsi:type="dcterms:W3CDTF">2007-04-17T18:10:23Z</dcterms:created>
  <dcterms:modified xsi:type="dcterms:W3CDTF">2018-09-11T07:27:17Z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