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266" r:id="rId3"/>
    <p:sldId id="267" r:id="rId4"/>
    <p:sldId id="275" r:id="rId5"/>
    <p:sldId id="268" r:id="rId6"/>
    <p:sldId id="269" r:id="rId7"/>
    <p:sldId id="276" r:id="rId8"/>
    <p:sldId id="274" r:id="rId9"/>
    <p:sldId id="270" r:id="rId10"/>
    <p:sldId id="271" r:id="rId11"/>
    <p:sldId id="272" r:id="rId12"/>
    <p:sldId id="273" r:id="rId13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112" d="100"/>
          <a:sy n="112" d="100"/>
        </p:scale>
        <p:origin x="328" y="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September 2018</a:t>
            </a:r>
            <a:endParaRPr lang="en-GB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September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Akira </a:t>
            </a:r>
            <a:r>
              <a:rPr lang="en-GB" dirty="0" err="1" smtClean="0"/>
              <a:t>Kishida</a:t>
            </a:r>
            <a:r>
              <a:rPr lang="en-GB" dirty="0" smtClean="0"/>
              <a:t> (NTT)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175162" y="6475413"/>
            <a:ext cx="792088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</a:t>
            </a: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1618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Discussion on Target Applications of RTA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524000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/>
              <a:t>Date:</a:t>
            </a:r>
            <a:r>
              <a:rPr lang="en-GB" sz="2000" b="0" kern="0" dirty="0" smtClean="0"/>
              <a:t> 2018-09-11</a:t>
            </a:r>
            <a:endParaRPr lang="en-GB" sz="2000" b="0" kern="0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221412"/>
              </p:ext>
            </p:extLst>
          </p:nvPr>
        </p:nvGraphicFramePr>
        <p:xfrm>
          <a:off x="327025" y="2511425"/>
          <a:ext cx="9018588" cy="33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Document" r:id="rId3" imgW="8250056" imgH="3034721" progId="Word.Document.8">
                  <p:embed/>
                </p:oleObj>
              </mc:Choice>
              <mc:Fallback>
                <p:oleObj name="Document" r:id="rId3" imgW="8250056" imgH="3034721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2511425"/>
                        <a:ext cx="9018588" cy="331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536" y="210218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38905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Network Delay Consideration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7371" y="5095493"/>
            <a:ext cx="3484784" cy="73866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4.8 </a:t>
            </a:r>
            <a:r>
              <a:rPr kumimoji="1" lang="en-US" altLang="ja-JP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lower </a:t>
            </a:r>
            <a:r>
              <a:rPr kumimoji="1"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latency </a:t>
            </a:r>
            <a:r>
              <a:rPr kumimoji="1"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be needed at the air of 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WLAN for Motion Control.</a:t>
            </a:r>
            <a:endParaRPr kumimoji="1" lang="ja-JP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0563" y="5898968"/>
            <a:ext cx="359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[4] </a:t>
            </a:r>
            <a:r>
              <a:rPr kumimoji="1" lang="en-US" altLang="ja-JP" sz="1200" dirty="0">
                <a:solidFill>
                  <a:schemeClr val="tx1"/>
                </a:solidFill>
              </a:rPr>
              <a:t>David Xin Yang, “Next Generation PHY/MAC in Sub-7GHz,” IEEE 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802.11-18-0846r2</a:t>
            </a:r>
            <a:endParaRPr kumimoji="1"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5084804" y="1785377"/>
            <a:ext cx="2993704" cy="29863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 of latency estimation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476"/>
          <p:cNvGrpSpPr>
            <a:grpSpLocks/>
          </p:cNvGrpSpPr>
          <p:nvPr/>
        </p:nvGrpSpPr>
        <p:grpSpPr bwMode="auto">
          <a:xfrm>
            <a:off x="5393261" y="5363533"/>
            <a:ext cx="315170" cy="291436"/>
            <a:chOff x="3015" y="1631"/>
            <a:chExt cx="668" cy="520"/>
          </a:xfrm>
        </p:grpSpPr>
        <p:grpSp>
          <p:nvGrpSpPr>
            <p:cNvPr id="18" name="Group 477"/>
            <p:cNvGrpSpPr>
              <a:grpSpLocks/>
            </p:cNvGrpSpPr>
            <p:nvPr/>
          </p:nvGrpSpPr>
          <p:grpSpPr bwMode="auto">
            <a:xfrm>
              <a:off x="3015" y="1631"/>
              <a:ext cx="88" cy="334"/>
              <a:chOff x="3015" y="1631"/>
              <a:chExt cx="88" cy="334"/>
            </a:xfrm>
          </p:grpSpPr>
          <p:sp>
            <p:nvSpPr>
              <p:cNvPr id="25" name="Rectangle 478"/>
              <p:cNvSpPr>
                <a:spLocks noChangeArrowheads="1"/>
              </p:cNvSpPr>
              <p:nvPr/>
            </p:nvSpPr>
            <p:spPr bwMode="auto">
              <a:xfrm>
                <a:off x="3015" y="1631"/>
                <a:ext cx="30" cy="330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tint val="8000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26" name="Rectangle 479"/>
              <p:cNvSpPr>
                <a:spLocks noChangeArrowheads="1"/>
              </p:cNvSpPr>
              <p:nvPr/>
            </p:nvSpPr>
            <p:spPr bwMode="auto">
              <a:xfrm>
                <a:off x="3047" y="1934"/>
                <a:ext cx="56" cy="2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8000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grpSp>
          <p:nvGrpSpPr>
            <p:cNvPr id="19" name="Group 480"/>
            <p:cNvGrpSpPr>
              <a:grpSpLocks/>
            </p:cNvGrpSpPr>
            <p:nvPr/>
          </p:nvGrpSpPr>
          <p:grpSpPr bwMode="auto">
            <a:xfrm>
              <a:off x="3591" y="1631"/>
              <a:ext cx="92" cy="334"/>
              <a:chOff x="3591" y="1631"/>
              <a:chExt cx="92" cy="334"/>
            </a:xfrm>
          </p:grpSpPr>
          <p:sp>
            <p:nvSpPr>
              <p:cNvPr id="23" name="Rectangle 481"/>
              <p:cNvSpPr>
                <a:spLocks noChangeArrowheads="1"/>
              </p:cNvSpPr>
              <p:nvPr/>
            </p:nvSpPr>
            <p:spPr bwMode="auto">
              <a:xfrm>
                <a:off x="3655" y="1631"/>
                <a:ext cx="28" cy="327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tint val="8000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24" name="Rectangle 482"/>
              <p:cNvSpPr>
                <a:spLocks noChangeArrowheads="1"/>
              </p:cNvSpPr>
              <p:nvPr/>
            </p:nvSpPr>
            <p:spPr bwMode="auto">
              <a:xfrm>
                <a:off x="3578" y="1934"/>
                <a:ext cx="68" cy="2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8000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20" name="AutoShape 483"/>
            <p:cNvSpPr>
              <a:spLocks noChangeArrowheads="1"/>
            </p:cNvSpPr>
            <p:nvPr/>
          </p:nvSpPr>
          <p:spPr bwMode="auto">
            <a:xfrm>
              <a:off x="3087" y="1870"/>
              <a:ext cx="519" cy="281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EAEAEA"/>
                </a:gs>
                <a:gs pos="100000">
                  <a:srgbClr val="D2D2D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1" name="AutoShape 484"/>
            <p:cNvSpPr>
              <a:spLocks noChangeArrowheads="1"/>
            </p:cNvSpPr>
            <p:nvPr/>
          </p:nvSpPr>
          <p:spPr bwMode="auto">
            <a:xfrm>
              <a:off x="3307" y="1910"/>
              <a:ext cx="28" cy="5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7ACC29"/>
                </a:gs>
                <a:gs pos="100000">
                  <a:srgbClr val="99FF33"/>
                </a:gs>
              </a:gsLst>
              <a:lin ang="0" scaled="1"/>
            </a:gradFill>
            <a:ln w="12700">
              <a:solidFill>
                <a:srgbClr val="99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2" name="AutoShape 485"/>
            <p:cNvSpPr>
              <a:spLocks noChangeArrowheads="1"/>
            </p:cNvSpPr>
            <p:nvPr/>
          </p:nvSpPr>
          <p:spPr bwMode="auto">
            <a:xfrm>
              <a:off x="3377" y="1910"/>
              <a:ext cx="29" cy="5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7ACC29"/>
                </a:gs>
                <a:gs pos="100000">
                  <a:srgbClr val="99FF33"/>
                </a:gs>
              </a:gsLst>
              <a:lin ang="0" scaled="1"/>
            </a:gradFill>
            <a:ln w="12700">
              <a:solidFill>
                <a:srgbClr val="99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5697877" y="5519900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WLAN AP</a:t>
            </a:r>
            <a:endParaRPr kumimoji="1" lang="ja-JP" altLang="en-US" sz="11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8" name="Freeform 486"/>
          <p:cNvSpPr>
            <a:spLocks noChangeAspect="1"/>
          </p:cNvSpPr>
          <p:nvPr/>
        </p:nvSpPr>
        <p:spPr bwMode="auto">
          <a:xfrm rot="20424045">
            <a:off x="5447512" y="5717979"/>
            <a:ext cx="193455" cy="200838"/>
          </a:xfrm>
          <a:custGeom>
            <a:avLst/>
            <a:gdLst>
              <a:gd name="T0" fmla="*/ 0 w 290"/>
              <a:gd name="T1" fmla="*/ 2147483647 h 108"/>
              <a:gd name="T2" fmla="*/ 2147483647 w 290"/>
              <a:gd name="T3" fmla="*/ 2147483647 h 108"/>
              <a:gd name="T4" fmla="*/ 2147483647 w 290"/>
              <a:gd name="T5" fmla="*/ 2147483647 h 108"/>
              <a:gd name="T6" fmla="*/ 2147483647 w 290"/>
              <a:gd name="T7" fmla="*/ 0 h 108"/>
              <a:gd name="T8" fmla="*/ 2147483647 w 290"/>
              <a:gd name="T9" fmla="*/ 2147483647 h 108"/>
              <a:gd name="T10" fmla="*/ 2147483647 w 290"/>
              <a:gd name="T11" fmla="*/ 2147483647 h 108"/>
              <a:gd name="T12" fmla="*/ 0 w 290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0"/>
              <a:gd name="T22" fmla="*/ 0 h 108"/>
              <a:gd name="T23" fmla="*/ 290 w 290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0" h="108">
                <a:moveTo>
                  <a:pt x="0" y="108"/>
                </a:moveTo>
                <a:lnTo>
                  <a:pt x="150" y="54"/>
                </a:lnTo>
                <a:lnTo>
                  <a:pt x="91" y="54"/>
                </a:lnTo>
                <a:lnTo>
                  <a:pt x="290" y="0"/>
                </a:lnTo>
                <a:lnTo>
                  <a:pt x="168" y="48"/>
                </a:lnTo>
                <a:lnTo>
                  <a:pt x="217" y="51"/>
                </a:lnTo>
                <a:lnTo>
                  <a:pt x="0" y="108"/>
                </a:lnTo>
                <a:close/>
              </a:path>
            </a:pathLst>
          </a:custGeom>
          <a:solidFill>
            <a:srgbClr val="FFFF6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9" name="フリーフォーム 28"/>
          <p:cNvSpPr/>
          <p:nvPr/>
        </p:nvSpPr>
        <p:spPr>
          <a:xfrm>
            <a:off x="5529580" y="4918843"/>
            <a:ext cx="38664" cy="579002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4018533" y="5567296"/>
            <a:ext cx="1349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4012972" y="6079722"/>
            <a:ext cx="16348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4538753" y="6106717"/>
            <a:ext cx="0" cy="146274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4538753" y="5567296"/>
            <a:ext cx="0" cy="521502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4018533" y="2880508"/>
            <a:ext cx="10178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柱 41"/>
          <p:cNvSpPr/>
          <p:nvPr/>
        </p:nvSpPr>
        <p:spPr>
          <a:xfrm>
            <a:off x="5253740" y="2517950"/>
            <a:ext cx="461572" cy="347519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</a:rPr>
              <a:t>Server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4018533" y="2610822"/>
            <a:ext cx="1090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633957" y="6032321"/>
            <a:ext cx="47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1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633957" y="5694746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&lt;4.8ms</a:t>
            </a:r>
            <a:endParaRPr kumimoji="1" lang="ja-JP" altLang="en-US" sz="1200" dirty="0">
              <a:solidFill>
                <a:srgbClr val="FF0000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 flipV="1">
            <a:off x="4541645" y="2599360"/>
            <a:ext cx="0" cy="296980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4633957" y="2625683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2.5ms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8" name="フリーフォーム 47"/>
          <p:cNvSpPr/>
          <p:nvPr/>
        </p:nvSpPr>
        <p:spPr>
          <a:xfrm>
            <a:off x="5517548" y="3936558"/>
            <a:ext cx="38664" cy="579002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5028300" y="2919094"/>
            <a:ext cx="1002560" cy="3834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090409" y="2988201"/>
            <a:ext cx="881242" cy="250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Transfer node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990009" y="2920305"/>
            <a:ext cx="2467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Broad</a:t>
            </a:r>
            <a:r>
              <a:rPr kumimoji="1" lang="ja-JP" altLang="en-US" sz="100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Intensive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Point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(</a:t>
            </a:r>
            <a:r>
              <a:rPr kumimoji="1" lang="en-US" altLang="ja-JP" sz="1000" dirty="0" err="1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Shirahige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,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Japan)</a:t>
            </a:r>
            <a:endParaRPr kumimoji="1" lang="ja-JP" altLang="en-US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6" name="フリーフォーム 55"/>
          <p:cNvSpPr/>
          <p:nvPr/>
        </p:nvSpPr>
        <p:spPr>
          <a:xfrm>
            <a:off x="5504997" y="3302575"/>
            <a:ext cx="38664" cy="253419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 flipV="1">
            <a:off x="4541645" y="2907802"/>
            <a:ext cx="0" cy="648193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4018533" y="3555995"/>
            <a:ext cx="10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4018533" y="4487488"/>
            <a:ext cx="1090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V="1">
            <a:off x="4541645" y="3555996"/>
            <a:ext cx="0" cy="931493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V="1">
            <a:off x="4538752" y="4515560"/>
            <a:ext cx="0" cy="1018912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633957" y="4909623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0.3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633957" y="3896405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0.4ms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33957" y="3088706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1ms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109325" y="2108148"/>
            <a:ext cx="1407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 dirty="0" smtClean="0">
                <a:solidFill>
                  <a:srgbClr val="0000FF"/>
                </a:solidFill>
              </a:rPr>
              <a:t>Latency=10ms</a:t>
            </a:r>
            <a:endParaRPr kumimoji="1" lang="ja-JP" altLang="en-US" sz="1600" u="sng" dirty="0">
              <a:solidFill>
                <a:srgbClr val="0000FF"/>
              </a:solidFill>
            </a:endParaRPr>
          </a:p>
        </p:txBody>
      </p:sp>
      <p:sp>
        <p:nvSpPr>
          <p:cNvPr id="67" name="フリーフォーム 66"/>
          <p:cNvSpPr/>
          <p:nvPr/>
        </p:nvSpPr>
        <p:spPr>
          <a:xfrm>
            <a:off x="5504997" y="2857415"/>
            <a:ext cx="63246" cy="61679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9" name="円柱 68"/>
          <p:cNvSpPr/>
          <p:nvPr/>
        </p:nvSpPr>
        <p:spPr>
          <a:xfrm>
            <a:off x="7264503" y="4078190"/>
            <a:ext cx="461572" cy="347519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</a:rPr>
              <a:t>Server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grpSp>
        <p:nvGrpSpPr>
          <p:cNvPr id="70" name="Group 476"/>
          <p:cNvGrpSpPr>
            <a:grpSpLocks/>
          </p:cNvGrpSpPr>
          <p:nvPr/>
        </p:nvGrpSpPr>
        <p:grpSpPr bwMode="auto">
          <a:xfrm>
            <a:off x="7377518" y="5375758"/>
            <a:ext cx="315170" cy="291436"/>
            <a:chOff x="3015" y="1631"/>
            <a:chExt cx="668" cy="520"/>
          </a:xfrm>
        </p:grpSpPr>
        <p:grpSp>
          <p:nvGrpSpPr>
            <p:cNvPr id="71" name="Group 477"/>
            <p:cNvGrpSpPr>
              <a:grpSpLocks/>
            </p:cNvGrpSpPr>
            <p:nvPr/>
          </p:nvGrpSpPr>
          <p:grpSpPr bwMode="auto">
            <a:xfrm>
              <a:off x="3015" y="1631"/>
              <a:ext cx="88" cy="334"/>
              <a:chOff x="3015" y="1631"/>
              <a:chExt cx="88" cy="334"/>
            </a:xfrm>
          </p:grpSpPr>
          <p:sp>
            <p:nvSpPr>
              <p:cNvPr id="78" name="Rectangle 478"/>
              <p:cNvSpPr>
                <a:spLocks noChangeArrowheads="1"/>
              </p:cNvSpPr>
              <p:nvPr/>
            </p:nvSpPr>
            <p:spPr bwMode="auto">
              <a:xfrm>
                <a:off x="3015" y="1631"/>
                <a:ext cx="30" cy="330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tint val="8000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79" name="Rectangle 479"/>
              <p:cNvSpPr>
                <a:spLocks noChangeArrowheads="1"/>
              </p:cNvSpPr>
              <p:nvPr/>
            </p:nvSpPr>
            <p:spPr bwMode="auto">
              <a:xfrm>
                <a:off x="3047" y="1934"/>
                <a:ext cx="56" cy="2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8000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grpSp>
          <p:nvGrpSpPr>
            <p:cNvPr id="72" name="Group 480"/>
            <p:cNvGrpSpPr>
              <a:grpSpLocks/>
            </p:cNvGrpSpPr>
            <p:nvPr/>
          </p:nvGrpSpPr>
          <p:grpSpPr bwMode="auto">
            <a:xfrm>
              <a:off x="3591" y="1631"/>
              <a:ext cx="92" cy="334"/>
              <a:chOff x="3591" y="1631"/>
              <a:chExt cx="92" cy="334"/>
            </a:xfrm>
          </p:grpSpPr>
          <p:sp>
            <p:nvSpPr>
              <p:cNvPr id="76" name="Rectangle 481"/>
              <p:cNvSpPr>
                <a:spLocks noChangeArrowheads="1"/>
              </p:cNvSpPr>
              <p:nvPr/>
            </p:nvSpPr>
            <p:spPr bwMode="auto">
              <a:xfrm>
                <a:off x="3655" y="1631"/>
                <a:ext cx="28" cy="327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tint val="8000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77" name="Rectangle 482"/>
              <p:cNvSpPr>
                <a:spLocks noChangeArrowheads="1"/>
              </p:cNvSpPr>
              <p:nvPr/>
            </p:nvSpPr>
            <p:spPr bwMode="auto">
              <a:xfrm>
                <a:off x="3578" y="1934"/>
                <a:ext cx="68" cy="2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8000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73" name="AutoShape 483"/>
            <p:cNvSpPr>
              <a:spLocks noChangeArrowheads="1"/>
            </p:cNvSpPr>
            <p:nvPr/>
          </p:nvSpPr>
          <p:spPr bwMode="auto">
            <a:xfrm>
              <a:off x="3087" y="1870"/>
              <a:ext cx="519" cy="281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EAEAEA"/>
                </a:gs>
                <a:gs pos="100000">
                  <a:srgbClr val="D2D2D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74" name="AutoShape 484"/>
            <p:cNvSpPr>
              <a:spLocks noChangeArrowheads="1"/>
            </p:cNvSpPr>
            <p:nvPr/>
          </p:nvSpPr>
          <p:spPr bwMode="auto">
            <a:xfrm>
              <a:off x="3307" y="1910"/>
              <a:ext cx="28" cy="5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7ACC29"/>
                </a:gs>
                <a:gs pos="100000">
                  <a:srgbClr val="99FF33"/>
                </a:gs>
              </a:gsLst>
              <a:lin ang="0" scaled="1"/>
            </a:gradFill>
            <a:ln w="12700">
              <a:solidFill>
                <a:srgbClr val="99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75" name="AutoShape 485"/>
            <p:cNvSpPr>
              <a:spLocks noChangeArrowheads="1"/>
            </p:cNvSpPr>
            <p:nvPr/>
          </p:nvSpPr>
          <p:spPr bwMode="auto">
            <a:xfrm>
              <a:off x="3377" y="1910"/>
              <a:ext cx="29" cy="5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rgbClr val="7ACC29"/>
                </a:gs>
                <a:gs pos="100000">
                  <a:srgbClr val="99FF33"/>
                </a:gs>
              </a:gsLst>
              <a:lin ang="0" scaled="1"/>
            </a:gradFill>
            <a:ln w="12700">
              <a:solidFill>
                <a:srgbClr val="99FF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80" name="Freeform 486"/>
          <p:cNvSpPr>
            <a:spLocks noChangeAspect="1"/>
          </p:cNvSpPr>
          <p:nvPr/>
        </p:nvSpPr>
        <p:spPr bwMode="auto">
          <a:xfrm rot="20424045">
            <a:off x="7431770" y="5730204"/>
            <a:ext cx="193455" cy="200838"/>
          </a:xfrm>
          <a:custGeom>
            <a:avLst/>
            <a:gdLst>
              <a:gd name="T0" fmla="*/ 0 w 290"/>
              <a:gd name="T1" fmla="*/ 2147483647 h 108"/>
              <a:gd name="T2" fmla="*/ 2147483647 w 290"/>
              <a:gd name="T3" fmla="*/ 2147483647 h 108"/>
              <a:gd name="T4" fmla="*/ 2147483647 w 290"/>
              <a:gd name="T5" fmla="*/ 2147483647 h 108"/>
              <a:gd name="T6" fmla="*/ 2147483647 w 290"/>
              <a:gd name="T7" fmla="*/ 0 h 108"/>
              <a:gd name="T8" fmla="*/ 2147483647 w 290"/>
              <a:gd name="T9" fmla="*/ 2147483647 h 108"/>
              <a:gd name="T10" fmla="*/ 2147483647 w 290"/>
              <a:gd name="T11" fmla="*/ 2147483647 h 108"/>
              <a:gd name="T12" fmla="*/ 0 w 290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0"/>
              <a:gd name="T22" fmla="*/ 0 h 108"/>
              <a:gd name="T23" fmla="*/ 290 w 290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0" h="108">
                <a:moveTo>
                  <a:pt x="0" y="108"/>
                </a:moveTo>
                <a:lnTo>
                  <a:pt x="150" y="54"/>
                </a:lnTo>
                <a:lnTo>
                  <a:pt x="91" y="54"/>
                </a:lnTo>
                <a:lnTo>
                  <a:pt x="290" y="0"/>
                </a:lnTo>
                <a:lnTo>
                  <a:pt x="168" y="48"/>
                </a:lnTo>
                <a:lnTo>
                  <a:pt x="217" y="51"/>
                </a:lnTo>
                <a:lnTo>
                  <a:pt x="0" y="108"/>
                </a:lnTo>
                <a:close/>
              </a:path>
            </a:pathLst>
          </a:custGeom>
          <a:solidFill>
            <a:srgbClr val="FFFF6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1" name="フリーフォーム 80"/>
          <p:cNvSpPr/>
          <p:nvPr/>
        </p:nvSpPr>
        <p:spPr>
          <a:xfrm>
            <a:off x="7513838" y="4931069"/>
            <a:ext cx="38664" cy="579002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5" name="フリーフォーム 84"/>
          <p:cNvSpPr/>
          <p:nvPr/>
        </p:nvSpPr>
        <p:spPr>
          <a:xfrm>
            <a:off x="7497944" y="4450832"/>
            <a:ext cx="63246" cy="61679"/>
          </a:xfrm>
          <a:custGeom>
            <a:avLst/>
            <a:gdLst>
              <a:gd name="connsiteX0" fmla="*/ 0 w 0"/>
              <a:gd name="connsiteY0" fmla="*/ 0 h 966158"/>
              <a:gd name="connsiteX1" fmla="*/ 0 w 0"/>
              <a:gd name="connsiteY1" fmla="*/ 966158 h 9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66158">
                <a:moveTo>
                  <a:pt x="0" y="0"/>
                </a:moveTo>
                <a:lnTo>
                  <a:pt x="0" y="9661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86" name="直線コネクタ 85"/>
          <p:cNvCxnSpPr/>
          <p:nvPr/>
        </p:nvCxnSpPr>
        <p:spPr>
          <a:xfrm>
            <a:off x="7769665" y="6062277"/>
            <a:ext cx="831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7769665" y="5588450"/>
            <a:ext cx="831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/>
          <p:cNvSpPr txBox="1"/>
          <p:nvPr/>
        </p:nvSpPr>
        <p:spPr>
          <a:xfrm>
            <a:off x="7453493" y="3663479"/>
            <a:ext cx="1407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 dirty="0" smtClean="0">
                <a:solidFill>
                  <a:srgbClr val="0000FF"/>
                </a:solidFill>
              </a:rPr>
              <a:t>Latency=10ms</a:t>
            </a:r>
            <a:endParaRPr kumimoji="1" lang="ja-JP" altLang="en-US" sz="1600" u="sng" dirty="0">
              <a:solidFill>
                <a:srgbClr val="0000FF"/>
              </a:solidFill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7729173" y="4535362"/>
            <a:ext cx="10178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7692688" y="4102065"/>
            <a:ext cx="1090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>
          <a:xfrm flipV="1">
            <a:off x="8215800" y="4090604"/>
            <a:ext cx="0" cy="421907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 flipV="1">
            <a:off x="8215800" y="4535362"/>
            <a:ext cx="0" cy="1051028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 flipV="1">
            <a:off x="8225114" y="6127871"/>
            <a:ext cx="0" cy="146274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 flipV="1">
            <a:off x="8225114" y="5588451"/>
            <a:ext cx="0" cy="473826"/>
          </a:xfrm>
          <a:prstGeom prst="straightConnector1">
            <a:avLst/>
          </a:prstGeom>
          <a:ln>
            <a:headEnd type="arrow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8278327" y="6032321"/>
            <a:ext cx="47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1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8278327" y="5694746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&lt;6.2ms</a:t>
            </a:r>
            <a:endParaRPr kumimoji="1" lang="ja-JP" altLang="en-US" sz="1200" dirty="0">
              <a:solidFill>
                <a:srgbClr val="FF0000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8278327" y="4909623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0.3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8278327" y="416976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2.5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ms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5" name="角丸四角形 104"/>
          <p:cNvSpPr/>
          <p:nvPr/>
        </p:nvSpPr>
        <p:spPr>
          <a:xfrm>
            <a:off x="5028300" y="3550561"/>
            <a:ext cx="1002560" cy="3834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5090409" y="3619668"/>
            <a:ext cx="881242" cy="250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Transfer node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7" name="角丸四角形 106"/>
          <p:cNvSpPr/>
          <p:nvPr/>
        </p:nvSpPr>
        <p:spPr>
          <a:xfrm>
            <a:off x="5028300" y="4534222"/>
            <a:ext cx="1002560" cy="3834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5090409" y="4603329"/>
            <a:ext cx="881242" cy="250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Transfer node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9" name="角丸四角形 108"/>
          <p:cNvSpPr/>
          <p:nvPr/>
        </p:nvSpPr>
        <p:spPr>
          <a:xfrm>
            <a:off x="7026752" y="4534222"/>
            <a:ext cx="1002560" cy="3834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7088861" y="4603329"/>
            <a:ext cx="881242" cy="250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Transfer node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5447652" y="3294395"/>
            <a:ext cx="1669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Tokyo Ring (Prox.100km)</a:t>
            </a:r>
            <a:endParaRPr kumimoji="1" lang="ja-JP" altLang="en-US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5990009" y="3600233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Dispersed Intensive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Point</a:t>
            </a:r>
          </a:p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(</a:t>
            </a:r>
            <a:r>
              <a:rPr kumimoji="1" lang="en-US" altLang="ja-JP" sz="1000" dirty="0" err="1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Tachikawa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,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Japan)</a:t>
            </a:r>
            <a:endParaRPr kumimoji="1" lang="ja-JP" altLang="en-US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447652" y="4078330"/>
            <a:ext cx="15424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Tama Ring (Prox.30km)</a:t>
            </a:r>
            <a:endParaRPr kumimoji="1" lang="ja-JP" altLang="en-US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6002617" y="4597196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Local Building</a:t>
            </a:r>
            <a:endParaRPr kumimoji="1" lang="ja-JP" altLang="en-US" sz="1000" dirty="0">
              <a:solidFill>
                <a:schemeClr val="tx1"/>
              </a:solidFill>
              <a:latin typeface="Arial" panose="020B0604020202020204" pitchFamily="34" charset="0"/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5" name="角丸四角形 114"/>
          <p:cNvSpPr/>
          <p:nvPr/>
        </p:nvSpPr>
        <p:spPr bwMode="auto">
          <a:xfrm>
            <a:off x="3906472" y="5346201"/>
            <a:ext cx="5130024" cy="731421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33" name="Picture 6" descr="無料イラスト, ベクター, AI, 電気機器, 家電製品, ヘッドマウントディスプレイ, VRゴーグル, バーチャルリアリテ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61" y="5979531"/>
            <a:ext cx="392146" cy="2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無料イラスト, ベクター, AI, 電気機器, 家電製品, ヘッドマウントディスプレイ, VRゴーグル, バーチャルリアリテ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18" y="5991756"/>
            <a:ext cx="392146" cy="2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1" name="直線コネクタ 120"/>
          <p:cNvCxnSpPr/>
          <p:nvPr/>
        </p:nvCxnSpPr>
        <p:spPr bwMode="auto">
          <a:xfrm>
            <a:off x="4012972" y="6305047"/>
            <a:ext cx="458844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テキスト ボックス 2"/>
          <p:cNvSpPr txBox="1"/>
          <p:nvPr/>
        </p:nvSpPr>
        <p:spPr>
          <a:xfrm>
            <a:off x="232880" y="1919429"/>
            <a:ext cx="3339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Requirement of WLAN Manufacturing</a:t>
            </a:r>
            <a:r>
              <a:rPr kumimoji="1" lang="ja-JP" altLang="en-US" b="1" dirty="0">
                <a:solidFill>
                  <a:schemeClr val="tx1"/>
                </a:solidFill>
              </a:rPr>
              <a:t> 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[4]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4" name="表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724394"/>
              </p:ext>
            </p:extLst>
          </p:nvPr>
        </p:nvGraphicFramePr>
        <p:xfrm>
          <a:off x="232880" y="2925043"/>
          <a:ext cx="3284491" cy="1957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0848">
                  <a:extLst>
                    <a:ext uri="{9D8B030D-6E8A-4147-A177-3AD203B41FA5}">
                      <a16:colId xmlns:a16="http://schemas.microsoft.com/office/drawing/2014/main" val="1974054342"/>
                    </a:ext>
                  </a:extLst>
                </a:gridCol>
                <a:gridCol w="1393643">
                  <a:extLst>
                    <a:ext uri="{9D8B030D-6E8A-4147-A177-3AD203B41FA5}">
                      <a16:colId xmlns:a16="http://schemas.microsoft.com/office/drawing/2014/main" val="2566536856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Scenarios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Latency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64237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Automation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50ms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519178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Monitoring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100ms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14533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Mechanical Control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10-50ms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540908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Motion Control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&lt; 10ms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885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60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Manufacturing should be </a:t>
            </a:r>
            <a:r>
              <a:rPr lang="en-US" altLang="ja-JP" dirty="0" smtClean="0"/>
              <a:t>one of the </a:t>
            </a:r>
            <a:r>
              <a:rPr lang="en-US" altLang="ja-JP" dirty="0" smtClean="0"/>
              <a:t>target </a:t>
            </a:r>
            <a:r>
              <a:rPr lang="en-US" altLang="ja-JP" dirty="0"/>
              <a:t>of RTA for broad market potential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Moreover, we have to define target industries in manufacturing with consideration of possible requirements.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To </a:t>
            </a:r>
            <a:r>
              <a:rPr lang="en-US" altLang="ja-JP" dirty="0" smtClean="0"/>
              <a:t>design target </a:t>
            </a:r>
            <a:r>
              <a:rPr lang="en-US" altLang="ja-JP" dirty="0"/>
              <a:t>requirement of latency </a:t>
            </a:r>
            <a:r>
              <a:rPr lang="en-US" altLang="ja-JP" dirty="0" smtClean="0"/>
              <a:t>or Jitter, network delay </a:t>
            </a:r>
            <a:r>
              <a:rPr lang="en-US" altLang="ja-JP" dirty="0"/>
              <a:t>should be </a:t>
            </a:r>
            <a:r>
              <a:rPr lang="en-US" altLang="ja-JP" dirty="0" smtClean="0"/>
              <a:t>considered in addition </a:t>
            </a:r>
            <a:r>
              <a:rPr lang="en-US" altLang="ja-JP" dirty="0"/>
              <a:t>to inherent issues of IEEE 802.11 WLAN systems.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For </a:t>
            </a:r>
            <a:r>
              <a:rPr lang="en-US" altLang="ja-JP" dirty="0"/>
              <a:t>example, a</a:t>
            </a:r>
            <a:r>
              <a:rPr lang="en-US" altLang="ja-JP" dirty="0" smtClean="0"/>
              <a:t>pproximately 4.8 </a:t>
            </a:r>
            <a:r>
              <a:rPr lang="en-US" altLang="ja-JP" dirty="0" err="1"/>
              <a:t>ms</a:t>
            </a:r>
            <a:r>
              <a:rPr lang="en-US" altLang="ja-JP" dirty="0"/>
              <a:t> or lower latency might be required at the air of WLAN if </a:t>
            </a:r>
            <a:r>
              <a:rPr lang="en-US" altLang="ja-JP" dirty="0" smtClean="0"/>
              <a:t>motion control </a:t>
            </a:r>
            <a:r>
              <a:rPr lang="en-US" altLang="ja-JP" dirty="0"/>
              <a:t>requires </a:t>
            </a:r>
            <a:r>
              <a:rPr lang="en-US" altLang="ja-JP" dirty="0" smtClean="0"/>
              <a:t>latency of 10 </a:t>
            </a:r>
            <a:r>
              <a:rPr lang="en-US" altLang="ja-JP" dirty="0" err="1" smtClean="0"/>
              <a:t>ms.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96404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[</a:t>
            </a:r>
            <a:r>
              <a:rPr lang="en-US" altLang="ja-JP" dirty="0" smtClean="0"/>
              <a:t>1]</a:t>
            </a:r>
            <a:r>
              <a:rPr lang="en-US" altLang="ja-JP" dirty="0" smtClean="0">
                <a:solidFill>
                  <a:schemeClr val="tx1"/>
                </a:solidFill>
              </a:rPr>
              <a:t>Kate </a:t>
            </a:r>
            <a:r>
              <a:rPr lang="en-US" altLang="ja-JP" dirty="0" err="1" smtClean="0">
                <a:solidFill>
                  <a:schemeClr val="tx1"/>
                </a:solidFill>
              </a:rPr>
              <a:t>Meng</a:t>
            </a:r>
            <a:r>
              <a:rPr lang="en-US" altLang="ja-JP" dirty="0">
                <a:solidFill>
                  <a:schemeClr val="tx1"/>
                </a:solidFill>
              </a:rPr>
              <a:t>, “Real-time Mobile Game vs Wi-Fi,” </a:t>
            </a:r>
            <a:r>
              <a:rPr lang="en-US" altLang="ja-JP" dirty="0" smtClean="0">
                <a:solidFill>
                  <a:schemeClr val="tx1"/>
                </a:solidFill>
              </a:rPr>
              <a:t>IEEE 802.11-18-1234r0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[2]</a:t>
            </a:r>
            <a:r>
              <a:rPr lang="en-US" altLang="ja-JP" dirty="0" smtClean="0">
                <a:solidFill>
                  <a:schemeClr val="tx1"/>
                </a:solidFill>
              </a:rPr>
              <a:t>Maria </a:t>
            </a:r>
            <a:r>
              <a:rPr lang="en-US" altLang="ja-JP" dirty="0">
                <a:solidFill>
                  <a:schemeClr val="tx1"/>
                </a:solidFill>
              </a:rPr>
              <a:t>A. </a:t>
            </a:r>
            <a:r>
              <a:rPr lang="en-US" altLang="ja-JP" dirty="0" err="1">
                <a:solidFill>
                  <a:schemeClr val="tx1"/>
                </a:solidFill>
              </a:rPr>
              <a:t>Lema</a:t>
            </a:r>
            <a:r>
              <a:rPr lang="en-US" altLang="ja-JP" i="1" dirty="0">
                <a:solidFill>
                  <a:schemeClr val="tx1"/>
                </a:solidFill>
              </a:rPr>
              <a:t>, et a1</a:t>
            </a:r>
            <a:r>
              <a:rPr lang="en-US" altLang="ja-JP" dirty="0">
                <a:solidFill>
                  <a:schemeClr val="tx1"/>
                </a:solidFill>
              </a:rPr>
              <a:t>, “Business Case and Technology Analysis for 5G Low Latency Applications,” IEEE Access, Vol.5,  Apr.  2017 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ja-JP" altLang="en-US" dirty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chemeClr val="tx1"/>
                </a:solidFill>
              </a:rPr>
              <a:t>[</a:t>
            </a:r>
            <a:r>
              <a:rPr lang="en-US" altLang="ja-JP" dirty="0" smtClean="0">
                <a:solidFill>
                  <a:schemeClr val="tx1"/>
                </a:solidFill>
              </a:rPr>
              <a:t>3]Texas </a:t>
            </a:r>
            <a:r>
              <a:rPr lang="en-US" altLang="ja-JP" dirty="0">
                <a:solidFill>
                  <a:schemeClr val="tx1"/>
                </a:solidFill>
              </a:rPr>
              <a:t>Instruments, “The gap in wireless communications: ultra-reliability and low latency”</a:t>
            </a:r>
          </a:p>
          <a:p>
            <a:r>
              <a:rPr lang="en-US" altLang="ja-JP" sz="1050" dirty="0" smtClean="0">
                <a:solidFill>
                  <a:schemeClr val="tx1"/>
                </a:solidFill>
              </a:rPr>
              <a:t>	https</a:t>
            </a:r>
            <a:r>
              <a:rPr lang="en-US" altLang="ja-JP" sz="1050" dirty="0">
                <a:solidFill>
                  <a:schemeClr val="tx1"/>
                </a:solidFill>
              </a:rPr>
              <a:t>://e2e.ti.com/blogs_/</a:t>
            </a:r>
            <a:r>
              <a:rPr lang="en-US" altLang="ja-JP" sz="1050" dirty="0" smtClean="0">
                <a:solidFill>
                  <a:schemeClr val="tx1"/>
                </a:solidFill>
              </a:rPr>
              <a:t>b/industrial_strength/archive/2018/06/12/the-gap-in-wireless-communications-ultra-reliability-and-low-latency</a:t>
            </a:r>
          </a:p>
          <a:p>
            <a:endParaRPr lang="ja-JP" altLang="en-US" sz="1050" dirty="0">
              <a:solidFill>
                <a:schemeClr val="tx1"/>
              </a:solidFill>
            </a:endParaRPr>
          </a:p>
          <a:p>
            <a:r>
              <a:rPr lang="en-US" altLang="ja-JP" dirty="0" smtClean="0"/>
              <a:t>[</a:t>
            </a:r>
            <a:r>
              <a:rPr lang="en-US" altLang="ja-JP" dirty="0"/>
              <a:t>4</a:t>
            </a:r>
            <a:r>
              <a:rPr lang="en-US" altLang="ja-JP" dirty="0" smtClean="0"/>
              <a:t>]David </a:t>
            </a:r>
            <a:r>
              <a:rPr lang="en-US" altLang="ja-JP" dirty="0"/>
              <a:t>Xin Yang, “Next Generation PHY/MAC in Sub-7GHz,” IEEE 802.11-18-0846r2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98553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04008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This presentation raises discussion about applications that should be focused by RTA</a:t>
            </a:r>
            <a:r>
              <a:rPr lang="en-US" altLang="ja-JP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Gaming is one of the </a:t>
            </a:r>
            <a:r>
              <a:rPr lang="en-US" altLang="ja-JP" dirty="0"/>
              <a:t>most promised application for </a:t>
            </a:r>
            <a:r>
              <a:rPr lang="en-US" altLang="ja-JP" dirty="0" smtClean="0"/>
              <a:t>RTA [1] so far, but </a:t>
            </a:r>
            <a:r>
              <a:rPr lang="en-US" altLang="ja-JP" dirty="0"/>
              <a:t>more kinds of applications or use cases should be considered for RTA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Manufacturing is also promised industry from potential market perspective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When we decide PAR/5C, latency and jitter requirement for manufacturing should be considered.</a:t>
            </a:r>
            <a:endParaRPr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To realize RTA WLAN, we </a:t>
            </a:r>
            <a:r>
              <a:rPr lang="en-US" altLang="ja-JP" dirty="0" smtClean="0"/>
              <a:t>have to consider network delay in addition to </a:t>
            </a:r>
            <a:r>
              <a:rPr lang="en-US" altLang="ja-JP" dirty="0"/>
              <a:t>inherent </a:t>
            </a:r>
            <a:r>
              <a:rPr lang="en-US" altLang="ja-JP" dirty="0" smtClean="0"/>
              <a:t>issues </a:t>
            </a:r>
            <a:r>
              <a:rPr lang="en-US" altLang="ja-JP" dirty="0"/>
              <a:t>of IEEE 802.11 WLAN systems.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4723" y="5967146"/>
            <a:ext cx="7847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[1] </a:t>
            </a:r>
            <a:r>
              <a:rPr lang="en-US" altLang="ja-JP" sz="1200" dirty="0" smtClean="0">
                <a:solidFill>
                  <a:schemeClr val="tx1"/>
                </a:solidFill>
              </a:rPr>
              <a:t>Kate </a:t>
            </a:r>
            <a:r>
              <a:rPr lang="en-US" altLang="ja-JP" sz="1200" dirty="0" err="1">
                <a:solidFill>
                  <a:schemeClr val="tx1"/>
                </a:solidFill>
              </a:rPr>
              <a:t>Meng</a:t>
            </a:r>
            <a:r>
              <a:rPr lang="en-US" altLang="ja-JP" sz="1200" dirty="0">
                <a:solidFill>
                  <a:schemeClr val="tx1"/>
                </a:solidFill>
              </a:rPr>
              <a:t>, “Real-time Mobile Game vs Wi-Fi,” IEEE 802.11-18-1234r0</a:t>
            </a:r>
          </a:p>
        </p:txBody>
      </p:sp>
    </p:spTree>
    <p:extLst>
      <p:ext uri="{BB962C8B-B14F-4D97-AF65-F5344CB8AC3E}">
        <p14:creationId xmlns:p14="http://schemas.microsoft.com/office/powerpoint/2010/main" val="23118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IEEE 802 criteria for standards development (CSD)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RTA </a:t>
            </a:r>
            <a:r>
              <a:rPr lang="en-US" altLang="ja-JP" dirty="0"/>
              <a:t>should fulfill 5C (five criteria) to promote to TG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We have to define the Functional </a:t>
            </a:r>
            <a:r>
              <a:rPr lang="en-US" altLang="ja-JP" dirty="0" smtClean="0"/>
              <a:t>Requirements.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For one of 5C, </a:t>
            </a:r>
            <a:r>
              <a:rPr lang="en-US" altLang="ja-JP" u="sng" dirty="0"/>
              <a:t>Broad Market Potential</a:t>
            </a:r>
            <a:r>
              <a:rPr lang="en-US" altLang="ja-JP" dirty="0"/>
              <a:t> should be considered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Broad </a:t>
            </a:r>
            <a:r>
              <a:rPr lang="en-US" altLang="ja-JP" dirty="0"/>
              <a:t>sets of applicability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Multiple </a:t>
            </a:r>
            <a:r>
              <a:rPr lang="en-US" altLang="ja-JP" dirty="0"/>
              <a:t>vendors and numerous users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We should define the requirement for PAR/5C to include more broad markets.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42735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Market</a:t>
            </a:r>
            <a:r>
              <a:rPr lang="ja-JP" altLang="en-US" dirty="0"/>
              <a:t> </a:t>
            </a:r>
            <a:r>
              <a:rPr lang="en-US" altLang="ja-JP" dirty="0"/>
              <a:t>of </a:t>
            </a:r>
            <a:r>
              <a:rPr lang="en-US" altLang="ja-JP" dirty="0" smtClean="0"/>
              <a:t>RTA [1]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5085183"/>
            <a:ext cx="7770813" cy="1008113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Global games market would be the 180 billion dollar industry in 2021.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59 % of the market segment (106 billion dollar) will be occupied by mobile games.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02B3A7A8-0A9A-4B2A-8F3E-A1DECF57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313"/>
            <a:ext cx="6043959" cy="348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94723" y="6104329"/>
            <a:ext cx="7847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[1] </a:t>
            </a:r>
            <a:r>
              <a:rPr lang="en-US" altLang="ja-JP" sz="1200" dirty="0" smtClean="0">
                <a:solidFill>
                  <a:schemeClr val="tx1"/>
                </a:solidFill>
              </a:rPr>
              <a:t>Kate </a:t>
            </a:r>
            <a:r>
              <a:rPr lang="en-US" altLang="ja-JP" sz="1200" dirty="0" err="1">
                <a:solidFill>
                  <a:schemeClr val="tx1"/>
                </a:solidFill>
              </a:rPr>
              <a:t>Meng</a:t>
            </a:r>
            <a:r>
              <a:rPr lang="en-US" altLang="ja-JP" sz="1200" dirty="0">
                <a:solidFill>
                  <a:schemeClr val="tx1"/>
                </a:solidFill>
              </a:rPr>
              <a:t>, “Real-time Mobile Game vs Wi-Fi,” IEEE 802.11-18-1234r0</a:t>
            </a:r>
          </a:p>
        </p:txBody>
      </p:sp>
    </p:spTree>
    <p:extLst>
      <p:ext uri="{BB962C8B-B14F-4D97-AF65-F5344CB8AC3E}">
        <p14:creationId xmlns:p14="http://schemas.microsoft.com/office/powerpoint/2010/main" val="52151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Potential Market</a:t>
            </a:r>
            <a:r>
              <a:rPr lang="ja-JP" altLang="en-US" dirty="0" smtClean="0"/>
              <a:t> </a:t>
            </a:r>
            <a:r>
              <a:rPr lang="en-US" altLang="ja-JP" dirty="0" smtClean="0"/>
              <a:t>of RTA [2]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08590"/>
              </p:ext>
            </p:extLst>
          </p:nvPr>
        </p:nvGraphicFramePr>
        <p:xfrm>
          <a:off x="251520" y="1916833"/>
          <a:ext cx="8640961" cy="383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197405434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566536856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221387761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Industry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Applications</a:t>
                      </a:r>
                      <a:endParaRPr kumimoji="1" lang="ja-JP" alt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Market</a:t>
                      </a:r>
                      <a:r>
                        <a:rPr kumimoji="1" lang="en-US" altLang="ja-JP" sz="1800" b="1" baseline="0" dirty="0" smtClean="0"/>
                        <a:t> Segment </a:t>
                      </a:r>
                      <a:br>
                        <a:rPr kumimoji="1" lang="en-US" altLang="ja-JP" sz="1800" b="1" baseline="0" dirty="0" smtClean="0"/>
                      </a:br>
                      <a:r>
                        <a:rPr kumimoji="1" lang="en-US" altLang="ja-JP" sz="1800" b="1" baseline="0" dirty="0" smtClean="0"/>
                        <a:t>(billion dollar)</a:t>
                      </a:r>
                      <a:endParaRPr kumimoji="1" lang="ja-JP" altLang="en-US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64237"/>
                  </a:ext>
                </a:extLst>
              </a:tr>
              <a:tr h="399340">
                <a:tc rowSpan="3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Healthcare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Digital health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37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519178"/>
                  </a:ext>
                </a:extLst>
              </a:tr>
              <a:tr h="399340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Tele-healthcare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10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007786"/>
                  </a:ext>
                </a:extLst>
              </a:tr>
              <a:tr h="399340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Mobile</a:t>
                      </a:r>
                      <a:r>
                        <a:rPr kumimoji="1" lang="en-US" altLang="ja-JP" sz="1400" baseline="0" dirty="0" smtClean="0"/>
                        <a:t> health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20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63267"/>
                  </a:ext>
                </a:extLst>
              </a:tr>
              <a:tr h="399340">
                <a:tc rowSpan="3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Automotive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Driver assistance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54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802199"/>
                  </a:ext>
                </a:extLst>
              </a:tr>
              <a:tr h="399340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Safety Technologies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36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723497"/>
                  </a:ext>
                </a:extLst>
              </a:tr>
              <a:tr h="399340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Safty</a:t>
                      </a:r>
                      <a:r>
                        <a:rPr kumimoji="1" lang="en-US" altLang="ja-JP" sz="1400" dirty="0" smtClean="0"/>
                        <a:t> and autonomous driving 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89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415369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Entertainment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AR and VR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153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920678"/>
                  </a:ext>
                </a:extLst>
              </a:tr>
              <a:tr h="39934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Manufacturing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ICT sector in manufacturing (EU)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974</a:t>
                      </a:r>
                      <a:endParaRPr kumimoji="1" lang="ja-JP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13091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51520" y="5960313"/>
            <a:ext cx="864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[2] Maria </a:t>
            </a:r>
            <a:r>
              <a:rPr kumimoji="1" lang="en-US" altLang="ja-JP" sz="1200" dirty="0">
                <a:solidFill>
                  <a:schemeClr val="tx1"/>
                </a:solidFill>
              </a:rPr>
              <a:t>A. </a:t>
            </a:r>
            <a:r>
              <a:rPr kumimoji="1" lang="en-US" altLang="ja-JP" sz="1200" dirty="0" err="1">
                <a:solidFill>
                  <a:schemeClr val="tx1"/>
                </a:solidFill>
              </a:rPr>
              <a:t>Lema</a:t>
            </a:r>
            <a:r>
              <a:rPr kumimoji="1" lang="en-US" altLang="ja-JP" sz="1200" i="1" dirty="0">
                <a:solidFill>
                  <a:schemeClr val="tx1"/>
                </a:solidFill>
              </a:rPr>
              <a:t>, et a1</a:t>
            </a:r>
            <a:r>
              <a:rPr kumimoji="1" lang="en-US" altLang="ja-JP" sz="1200" dirty="0">
                <a:solidFill>
                  <a:schemeClr val="tx1"/>
                </a:solidFill>
              </a:rPr>
              <a:t>, “Business Case and Technology Analysis 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for 5G </a:t>
            </a:r>
            <a:r>
              <a:rPr kumimoji="1" lang="en-US" altLang="ja-JP" sz="1200" dirty="0">
                <a:solidFill>
                  <a:schemeClr val="tx1"/>
                </a:solidFill>
              </a:rPr>
              <a:t>Low Latency Applications,” IEEE Access, Vol.5,  Apr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.  </a:t>
            </a:r>
            <a:r>
              <a:rPr kumimoji="1" lang="en-US" altLang="ja-JP" sz="1200" dirty="0">
                <a:solidFill>
                  <a:schemeClr val="tx1"/>
                </a:solidFill>
              </a:rPr>
              <a:t>2017 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251520" y="5352354"/>
            <a:ext cx="8640961" cy="41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63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applications should we </a:t>
            </a:r>
            <a:r>
              <a:rPr lang="en-US" altLang="ja-JP" dirty="0" smtClean="0"/>
              <a:t>assume?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All </a:t>
            </a:r>
            <a:r>
              <a:rPr lang="en-US" altLang="ja-JP" dirty="0" smtClean="0"/>
              <a:t>industries </a:t>
            </a:r>
            <a:r>
              <a:rPr lang="en-US" altLang="ja-JP" dirty="0"/>
              <a:t>shown in previous slide can be </a:t>
            </a:r>
            <a:r>
              <a:rPr lang="en-US" altLang="ja-JP" dirty="0" smtClean="0"/>
              <a:t>target </a:t>
            </a:r>
            <a:r>
              <a:rPr lang="en-US" altLang="ja-JP" dirty="0"/>
              <a:t>application of RTA</a:t>
            </a:r>
            <a:r>
              <a:rPr lang="en-US" altLang="ja-JP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Each industry has broad market </a:t>
            </a:r>
            <a:r>
              <a:rPr lang="en-US" altLang="ja-JP" dirty="0" smtClean="0"/>
              <a:t>potential.</a:t>
            </a:r>
            <a:endParaRPr kumimoji="1"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In particular, manufacturing has a large scale of market </a:t>
            </a:r>
            <a:r>
              <a:rPr lang="en-US" altLang="ja-JP" dirty="0" smtClean="0"/>
              <a:t>segment.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However, there is a variety of industries in manufacturing.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We have to consider which industry can be the target of RTA WLAN.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 smtClean="0"/>
              <a:t>Required </a:t>
            </a:r>
            <a:r>
              <a:rPr lang="en-US" altLang="ja-JP" dirty="0"/>
              <a:t>latency and jitter vary by each </a:t>
            </a:r>
            <a:r>
              <a:rPr lang="en-US" altLang="ja-JP" dirty="0" smtClean="0"/>
              <a:t>industry.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42683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700" dirty="0"/>
              <a:t>Proposed Target Region of </a:t>
            </a:r>
            <a:r>
              <a:rPr lang="en-US" altLang="ja-JP" sz="2700" dirty="0" smtClean="0"/>
              <a:t>RTA Manufacturing[3]</a:t>
            </a:r>
            <a:endParaRPr kumimoji="1" lang="ja-JP" altLang="en-US" sz="27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dirty="0" smtClean="0"/>
              <a:t>Akira </a:t>
            </a:r>
            <a:r>
              <a:rPr lang="en-GB" altLang="ja-JP" dirty="0" err="1" smtClean="0"/>
              <a:t>Kishida</a:t>
            </a:r>
            <a:r>
              <a:rPr lang="en-GB" altLang="ja-JP" dirty="0" smtClean="0"/>
              <a:t>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628800"/>
            <a:ext cx="8953846" cy="426713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059832" y="4365104"/>
            <a:ext cx="1122763" cy="842300"/>
          </a:xfrm>
          <a:prstGeom prst="rect">
            <a:avLst/>
          </a:prstGeom>
          <a:noFill/>
          <a:ln w="412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491880" y="1843839"/>
            <a:ext cx="1865938" cy="2190251"/>
          </a:xfrm>
          <a:prstGeom prst="rect">
            <a:avLst/>
          </a:prstGeom>
          <a:noFill/>
          <a:ln w="508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95441" y="1862076"/>
            <a:ext cx="1574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Target region of RTA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>
            <a:stCxn id="14" idx="0"/>
          </p:cNvCxnSpPr>
          <p:nvPr/>
        </p:nvCxnSpPr>
        <p:spPr>
          <a:xfrm flipV="1">
            <a:off x="3633084" y="3244135"/>
            <a:ext cx="632491" cy="1101224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79512" y="5934762"/>
            <a:ext cx="862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</a:rPr>
              <a:t>[3</a:t>
            </a:r>
            <a:r>
              <a:rPr lang="en-US" altLang="ja-JP" sz="1200" dirty="0">
                <a:solidFill>
                  <a:schemeClr val="tx1"/>
                </a:solidFill>
              </a:rPr>
              <a:t>] Texas </a:t>
            </a:r>
            <a:r>
              <a:rPr lang="en-US" altLang="ja-JP" sz="1200" dirty="0" smtClean="0">
                <a:solidFill>
                  <a:schemeClr val="tx1"/>
                </a:solidFill>
              </a:rPr>
              <a:t>Instruments, “The </a:t>
            </a:r>
            <a:r>
              <a:rPr lang="en-US" altLang="ja-JP" sz="1200" dirty="0">
                <a:solidFill>
                  <a:schemeClr val="tx1"/>
                </a:solidFill>
              </a:rPr>
              <a:t>gap in wireless communications: ultra-reliability and low </a:t>
            </a:r>
            <a:r>
              <a:rPr lang="en-US" altLang="ja-JP" sz="1200" dirty="0" smtClean="0">
                <a:solidFill>
                  <a:schemeClr val="tx1"/>
                </a:solidFill>
              </a:rPr>
              <a:t>latency”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l"/>
            <a:r>
              <a:rPr lang="en-US" altLang="ja-JP" sz="1200" dirty="0">
                <a:solidFill>
                  <a:schemeClr val="accent2"/>
                </a:solidFill>
              </a:rPr>
              <a:t>https://</a:t>
            </a:r>
            <a:r>
              <a:rPr lang="en-US" altLang="ja-JP" sz="1200" dirty="0" smtClean="0">
                <a:solidFill>
                  <a:schemeClr val="accent2"/>
                </a:solidFill>
              </a:rPr>
              <a:t>e2e.ti.com/blogs_/b/industrial_strength/archive/2018/06/12/the-gap-in-wireless-communications-ultra-reliability-and-low-latency</a:t>
            </a:r>
            <a:endParaRPr kumimoji="1" lang="ja-JP" altLang="en-US" sz="1200" dirty="0">
              <a:solidFill>
                <a:schemeClr val="accent2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54207" y="4345359"/>
            <a:ext cx="1157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(We are here)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6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Rquirements</a:t>
            </a:r>
            <a:r>
              <a:rPr kumimoji="1" lang="en-US" altLang="ja-JP" dirty="0" smtClean="0"/>
              <a:t> of RTA Manufacturing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If </a:t>
            </a:r>
            <a:r>
              <a:rPr lang="en-US" altLang="ja-JP" dirty="0"/>
              <a:t>we assume manufacturing as </a:t>
            </a:r>
            <a:r>
              <a:rPr lang="en-US" altLang="ja-JP" dirty="0" smtClean="0"/>
              <a:t>one of the </a:t>
            </a:r>
            <a:r>
              <a:rPr lang="en-US" altLang="ja-JP" dirty="0"/>
              <a:t>target industry of RTA, we have to define suitable targets of latency and jitter requirements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Major </a:t>
            </a:r>
            <a:r>
              <a:rPr lang="en-US" altLang="ja-JP" dirty="0"/>
              <a:t>inherent problems of WLAN should be solved.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dirty="0"/>
              <a:t>Example: Interferences / Retransmissions / Consecutive 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Network delay should be considered too.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85155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Inherent Problems </a:t>
            </a:r>
            <a:r>
              <a:rPr lang="en-US" altLang="ja-JP" dirty="0"/>
              <a:t>of WLAN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612032"/>
            <a:ext cx="7770813" cy="2383904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Interferences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Time for refraining transmission according to </a:t>
            </a:r>
            <a:r>
              <a:rPr lang="en-US" altLang="ja-JP" dirty="0"/>
              <a:t>CSMA/CA generates </a:t>
            </a:r>
            <a:r>
              <a:rPr lang="en-US" altLang="ja-JP" dirty="0" smtClean="0"/>
              <a:t>substantial delay.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Retransmissions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Retransmissions due to error of transmission lead fatal degradation of latency characteristics.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Hidden / expose node problems are still serious issues.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Consecutive 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Jitter and latency might get worse if there is burst transmissions by aggregated frames.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smtClean="0"/>
              <a:t>Akira Kishida (NTT)</a:t>
            </a:r>
            <a:endParaRPr lang="en-GB" altLang="ja-JP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altLang="ja-JP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14" y="4005064"/>
            <a:ext cx="3545188" cy="244827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35896" y="6244162"/>
            <a:ext cx="2160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Time</a:t>
            </a:r>
            <a:endParaRPr kumimoji="1" lang="ja-JP" altLang="en-US" sz="7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16502" y="4152880"/>
            <a:ext cx="3484784" cy="116955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RTT </a:t>
            </a:r>
            <a:r>
              <a:rPr kumimoji="1"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fluctuates 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dynamically!!</a:t>
            </a:r>
          </a:p>
          <a:p>
            <a:endParaRPr kumimoji="1" lang="en-US" altLang="ja-JP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kumimoji="1"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that can realize stable low-latency environment are required for RTA.</a:t>
            </a:r>
            <a:endParaRPr kumimoji="1" lang="ja-JP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142273" y="4067944"/>
            <a:ext cx="1800200" cy="84811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example of </a:t>
            </a:r>
            <a:b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measured delay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NTT lab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5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729</TotalTime>
  <Words>922</Words>
  <Application>Microsoft Office PowerPoint</Application>
  <PresentationFormat>画面に合わせる (4:3)</PresentationFormat>
  <Paragraphs>176</Paragraphs>
  <Slides>12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Arial Unicode MS</vt:lpstr>
      <vt:lpstr>HGP創英角ｺﾞｼｯｸUB</vt:lpstr>
      <vt:lpstr>HGS創英角ｺﾞｼｯｸUB</vt:lpstr>
      <vt:lpstr>MS Gothic</vt:lpstr>
      <vt:lpstr>Arial</vt:lpstr>
      <vt:lpstr>Times New Roman</vt:lpstr>
      <vt:lpstr>Office テーマ</vt:lpstr>
      <vt:lpstr>Document</vt:lpstr>
      <vt:lpstr>Discussion on Target Applications of RTA</vt:lpstr>
      <vt:lpstr>Abstract</vt:lpstr>
      <vt:lpstr>IEEE 802 criteria for standards development (CSD)</vt:lpstr>
      <vt:lpstr>Potential Market of RTA [1]</vt:lpstr>
      <vt:lpstr>Potential Market of RTA [2]</vt:lpstr>
      <vt:lpstr>What applications should we assume?</vt:lpstr>
      <vt:lpstr>Proposed Target Region of RTA Manufacturing[3]</vt:lpstr>
      <vt:lpstr>Rquirements of RTA Manufacturing</vt:lpstr>
      <vt:lpstr>Inherent Problems of WLAN</vt:lpstr>
      <vt:lpstr>Network Delay Consideration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admin</dc:creator>
  <cp:lastModifiedBy>岸田朗</cp:lastModifiedBy>
  <cp:revision>79</cp:revision>
  <cp:lastPrinted>1601-01-01T00:00:00Z</cp:lastPrinted>
  <dcterms:created xsi:type="dcterms:W3CDTF">2018-09-03T10:06:00Z</dcterms:created>
  <dcterms:modified xsi:type="dcterms:W3CDTF">2018-09-11T20:14:23Z</dcterms:modified>
</cp:coreProperties>
</file>