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708" r:id="rId2"/>
    <p:sldId id="806" r:id="rId3"/>
    <p:sldId id="679" r:id="rId4"/>
    <p:sldId id="656" r:id="rId5"/>
    <p:sldId id="665" r:id="rId6"/>
    <p:sldId id="666" r:id="rId7"/>
    <p:sldId id="810" r:id="rId8"/>
    <p:sldId id="811" r:id="rId9"/>
    <p:sldId id="779" r:id="rId10"/>
    <p:sldId id="780" r:id="rId11"/>
    <p:sldId id="781" r:id="rId12"/>
    <p:sldId id="782" r:id="rId13"/>
    <p:sldId id="727" r:id="rId14"/>
    <p:sldId id="813" r:id="rId15"/>
    <p:sldId id="814" r:id="rId16"/>
  </p:sldIdLst>
  <p:sldSz cx="9144000" cy="6858000" type="screen4x3"/>
  <p:notesSz cx="9939338" cy="68072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1584" userDrawn="1">
          <p15:clr>
            <a:srgbClr val="A4A3A4"/>
          </p15:clr>
        </p15:guide>
        <p15:guide id="2" pos="41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밝은 스타일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095" autoAdjust="0"/>
  </p:normalViewPr>
  <p:slideViewPr>
    <p:cSldViewPr>
      <p:cViewPr varScale="1">
        <p:scale>
          <a:sx n="91" d="100"/>
          <a:sy n="91" d="100"/>
        </p:scale>
        <p:origin x="1098" y="96"/>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1584"/>
        <p:guide pos="41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996664" y="71004"/>
            <a:ext cx="104195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6882330" y="6588289"/>
            <a:ext cx="21741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4600423" y="6588289"/>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994391" y="284118"/>
            <a:ext cx="795056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994390" y="6588289"/>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994390" y="6580138"/>
            <a:ext cx="817128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255" y="12782"/>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937502" y="12782"/>
            <a:ext cx="104195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4336" y="3233596"/>
            <a:ext cx="7290668" cy="3063588"/>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68327" y="6590618"/>
            <a:ext cx="26357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4836459" y="6590619"/>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1037624" y="6590619"/>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1037624" y="6589453"/>
            <a:ext cx="786409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928400" y="217747"/>
            <a:ext cx="808253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273425" y="514350"/>
            <a:ext cx="3392488" cy="2544763"/>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xfrm>
            <a:off x="4939052" y="6590619"/>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73425" y="514350"/>
            <a:ext cx="3392488" cy="2544763"/>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a:xfrm>
            <a:off x="4939052" y="6590619"/>
            <a:ext cx="415177" cy="184666"/>
          </a:xfrm>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5187517" y="6590619"/>
            <a:ext cx="166712" cy="20005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12</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273425" y="514350"/>
            <a:ext cx="3392488" cy="2544763"/>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
        <p:nvSpPr>
          <p:cNvPr id="7"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0"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
        <p:nvSpPr>
          <p:cNvPr id="11"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2"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
        <p:nvSpPr>
          <p:cNvPr id="6"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
        <p:nvSpPr>
          <p:cNvPr id="7"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
        <p:nvSpPr>
          <p:cNvPr id="6"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0"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0" name="Rectangle 4"/>
          <p:cNvSpPr>
            <a:spLocks noGrp="1" noChangeArrowheads="1"/>
          </p:cNvSpPr>
          <p:nvPr>
            <p:ph type="dt" sz="half" idx="13"/>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Eunsung</a:t>
            </a:r>
            <a:r>
              <a:rPr lang="en-US" dirty="0" smtClean="0"/>
              <a:t> Park (LG Electronics)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802.11-18/1605r1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17870378"/>
              </p:ext>
            </p:extLst>
          </p:nvPr>
        </p:nvGraphicFramePr>
        <p:xfrm>
          <a:off x="781050" y="3067050"/>
          <a:ext cx="7237413" cy="2641600"/>
        </p:xfrm>
        <a:graphic>
          <a:graphicData uri="http://schemas.openxmlformats.org/presentationml/2006/ole">
            <mc:AlternateContent xmlns:mc="http://schemas.openxmlformats.org/markup-compatibility/2006">
              <mc:Choice xmlns:v="urn:schemas-microsoft-com:vml" Requires="v">
                <p:oleObj spid="_x0000_s5033" name="Document" r:id="rId4" imgW="8262017" imgH="3015283" progId="Word.Document.8">
                  <p:embed/>
                </p:oleObj>
              </mc:Choice>
              <mc:Fallback>
                <p:oleObj name="Document" r:id="rId4" imgW="8262017" imgH="3015283" progId="Word.Document.8">
                  <p:embed/>
                  <p:pic>
                    <p:nvPicPr>
                      <p:cNvPr id="0" name=""/>
                      <p:cNvPicPr>
                        <a:picLocks noChangeAspect="1" noChangeArrowheads="1"/>
                      </p:cNvPicPr>
                      <p:nvPr/>
                    </p:nvPicPr>
                    <p:blipFill>
                      <a:blip r:embed="rId5"/>
                      <a:srcRect/>
                      <a:stretch>
                        <a:fillRect/>
                      </a:stretch>
                    </p:blipFill>
                    <p:spPr bwMode="auto">
                      <a:xfrm>
                        <a:off x="781050" y="3067050"/>
                        <a:ext cx="7237413" cy="26416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err="1" smtClean="0"/>
              <a:t>TGba</a:t>
            </a:r>
            <a:r>
              <a:rPr lang="en-US" altLang="en-US" dirty="0" smtClean="0"/>
              <a:t> September 2018 Meeting Agenda</a:t>
            </a:r>
            <a:br>
              <a:rPr lang="en-US" altLang="en-US" dirty="0" smtClean="0"/>
            </a:br>
            <a:r>
              <a:rPr lang="en-US" altLang="en-US" dirty="0" smtClean="0"/>
              <a:t>PHY </a:t>
            </a:r>
            <a:r>
              <a:rPr lang="en-US" altLang="en-US" dirty="0" err="1" smtClean="0"/>
              <a:t>Adhoc</a:t>
            </a:r>
            <a:endParaRPr lang="en-US" altLang="en-US" dirty="0" smtClean="0"/>
          </a:p>
        </p:txBody>
      </p:sp>
      <p:sp>
        <p:nvSpPr>
          <p:cNvPr id="5"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2018-09-10</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
        <p:nvSpPr>
          <p:cNvPr id="10"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10</a:t>
            </a:fld>
            <a:endParaRPr lang="en-US" altLang="en-US"/>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0"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0"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12</a:t>
            </a:fld>
            <a:endParaRPr lang="en-US" altLang="en-US"/>
          </a:p>
        </p:txBody>
      </p:sp>
      <p:sp>
        <p:nvSpPr>
          <p:cNvPr id="10"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1"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13</a:t>
            </a:fld>
            <a:endParaRPr lang="en-US" altLang="en-US" sz="1200" b="0" smtClean="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en-US" dirty="0" smtClean="0"/>
              <a:t>PHY – Spec Text / TBD resolution</a:t>
            </a:r>
            <a:endParaRPr lang="ko-KR" altLang="en-US" dirty="0"/>
          </a:p>
        </p:txBody>
      </p:sp>
      <p:sp>
        <p:nvSpPr>
          <p:cNvPr id="3" name="슬라이드 번호 개체 틀 2"/>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5" name="바닥글 개체 틀 4"/>
          <p:cNvSpPr>
            <a:spLocks noGrp="1"/>
          </p:cNvSpPr>
          <p:nvPr>
            <p:ph type="ftr" sz="quarter" idx="11"/>
          </p:nvPr>
        </p:nvSpPr>
        <p:spPr/>
        <p:txBody>
          <a:bodyPr/>
          <a:lstStyle/>
          <a:p>
            <a:pPr>
              <a:defRPr/>
            </a:pPr>
            <a:r>
              <a:rPr lang="en-US" smtClean="0"/>
              <a:t>Eunsung Park (LG Electronics)</a:t>
            </a:r>
            <a:endParaRPr lang="en-US" dirty="0"/>
          </a:p>
        </p:txBody>
      </p:sp>
      <p:sp>
        <p:nvSpPr>
          <p:cNvPr id="7" name="TextBox 6"/>
          <p:cNvSpPr txBox="1"/>
          <p:nvPr/>
        </p:nvSpPr>
        <p:spPr>
          <a:xfrm>
            <a:off x="7620000" y="1002199"/>
            <a:ext cx="1524000" cy="830997"/>
          </a:xfrm>
          <a:prstGeom prst="rect">
            <a:avLst/>
          </a:prstGeom>
          <a:noFill/>
        </p:spPr>
        <p:txBody>
          <a:bodyPr wrap="square" rtlCol="0">
            <a:spAutoFit/>
          </a:bodyPr>
          <a:lstStyle/>
          <a:p>
            <a:r>
              <a:rPr lang="en-US" altLang="ko-KR" dirty="0" smtClean="0">
                <a:solidFill>
                  <a:srgbClr val="00B0F0"/>
                </a:solidFill>
              </a:rPr>
              <a:t>Presented</a:t>
            </a:r>
          </a:p>
          <a:p>
            <a:r>
              <a:rPr lang="en-US" altLang="ko-KR" dirty="0" smtClean="0">
                <a:solidFill>
                  <a:srgbClr val="92D050"/>
                </a:solidFill>
              </a:rPr>
              <a:t>SP deferred</a:t>
            </a:r>
          </a:p>
          <a:p>
            <a:r>
              <a:rPr lang="en-US" altLang="ko-KR" dirty="0" smtClean="0"/>
              <a:t>Not presented</a:t>
            </a:r>
          </a:p>
          <a:p>
            <a:r>
              <a:rPr lang="en-US" altLang="ko-KR" dirty="0">
                <a:solidFill>
                  <a:schemeClr val="bg1">
                    <a:lumMod val="65000"/>
                  </a:schemeClr>
                </a:solidFill>
              </a:rPr>
              <a:t>W</a:t>
            </a:r>
            <a:r>
              <a:rPr lang="en-US" altLang="ko-KR" dirty="0" smtClean="0">
                <a:solidFill>
                  <a:schemeClr val="bg1">
                    <a:lumMod val="65000"/>
                  </a:schemeClr>
                </a:solidFill>
              </a:rPr>
              <a:t>ithdrawn</a:t>
            </a:r>
            <a:endParaRPr lang="ko-KR" altLang="en-US">
              <a:solidFill>
                <a:schemeClr val="bg1">
                  <a:lumMod val="65000"/>
                </a:schemeClr>
              </a:solidFill>
            </a:endParaRPr>
          </a:p>
        </p:txBody>
      </p:sp>
      <p:sp>
        <p:nvSpPr>
          <p:cNvPr id="25"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graphicFrame>
        <p:nvGraphicFramePr>
          <p:cNvPr id="8" name="Table 2"/>
          <p:cNvGraphicFramePr>
            <a:graphicFrameLocks noGrp="1"/>
          </p:cNvGraphicFramePr>
          <p:nvPr>
            <p:extLst>
              <p:ext uri="{D42A27DB-BD31-4B8C-83A1-F6EECF244321}">
                <p14:modId xmlns:p14="http://schemas.microsoft.com/office/powerpoint/2010/main" val="203988050"/>
              </p:ext>
            </p:extLst>
          </p:nvPr>
        </p:nvGraphicFramePr>
        <p:xfrm>
          <a:off x="609600" y="2438400"/>
          <a:ext cx="8229600" cy="2426382"/>
        </p:xfrm>
        <a:graphic>
          <a:graphicData uri="http://schemas.openxmlformats.org/drawingml/2006/table">
            <a:tbl>
              <a:tblPr/>
              <a:tblGrid>
                <a:gridCol w="672785"/>
                <a:gridCol w="3856499"/>
                <a:gridCol w="1117303"/>
                <a:gridCol w="1033205"/>
                <a:gridCol w="672785"/>
                <a:gridCol w="877023"/>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11-18-1463</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B0F0"/>
                          </a:solidFill>
                          <a:effectLst/>
                          <a:latin typeface="Calibri" panose="020F0502020204030204" pitchFamily="34" charset="0"/>
                        </a:rPr>
                        <a:t>WUR-FDMA-padding-content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18/1476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92D050"/>
                          </a:solidFill>
                          <a:effectLst/>
                          <a:latin typeface="Calibri" panose="020F0502020204030204" pitchFamily="34" charset="0"/>
                        </a:rPr>
                        <a:t>Proposed Spec Text for Phase Rotation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18/1475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92D050"/>
                          </a:solidFill>
                          <a:effectLst/>
                          <a:latin typeface="Calibri" panose="020F0502020204030204" pitchFamily="34" charset="0"/>
                        </a:rPr>
                        <a:t>PAPR </a:t>
                      </a:r>
                      <a:r>
                        <a:rPr lang="en-US" sz="1100" b="0" i="0" u="none" strike="noStrike" dirty="0">
                          <a:solidFill>
                            <a:srgbClr val="92D050"/>
                          </a:solidFill>
                          <a:effectLst/>
                          <a:latin typeface="Calibri" panose="020F0502020204030204" pitchFamily="34" charset="0"/>
                        </a:rPr>
                        <a:t>Investigation on FDMA Transmission Follow-up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18-1477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92D050"/>
                          </a:solidFill>
                          <a:effectLst/>
                          <a:latin typeface="Calibri" panose="020F0502020204030204" pitchFamily="34" charset="0"/>
                        </a:rPr>
                        <a:t>Proposed-Spec-Text –for-WUR-FDMA-Transmission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panose="020F0502020204030204" pitchFamily="34" charset="0"/>
                        </a:rPr>
                        <a:t>Dongguk</a:t>
                      </a:r>
                      <a:r>
                        <a:rPr lang="en-US" sz="1100" b="0" i="0" u="none" strike="noStrike" dirty="0">
                          <a:solidFill>
                            <a:srgbClr val="000000"/>
                          </a:solidFill>
                          <a:effectLst/>
                          <a:latin typeface="Calibri" panose="020F0502020204030204" pitchFamily="34" charset="0"/>
                        </a:rPr>
                        <a:t> Lim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18-1529</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Tuning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Miguel Lopez</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18/1545r0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TX Requirement – Spectral flatness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Leif Wilhelmsson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1196r1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92D050"/>
                          </a:solidFill>
                          <a:effectLst/>
                          <a:latin typeface="Calibri" panose="020F0502020204030204" pitchFamily="34" charset="0"/>
                        </a:rPr>
                        <a:t>Spec Text on Recommended CSD</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1567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Spec Text on MC-OOK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CSD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B0F0"/>
                          </a:solidFill>
                          <a:effectLst/>
                          <a:latin typeface="Calibri" panose="020F0502020204030204" pitchFamily="34" charset="0"/>
                        </a:rPr>
                        <a:t>Padding Design for FDMA</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Steve </a:t>
                      </a:r>
                      <a:r>
                        <a:rPr lang="en-US" sz="1100" b="0" i="0" u="none" strike="noStrike" dirty="0" err="1">
                          <a:solidFill>
                            <a:srgbClr val="000000"/>
                          </a:solidFill>
                          <a:effectLst/>
                          <a:latin typeface="Calibri" panose="020F0502020204030204" pitchFamily="34" charset="0"/>
                        </a:rPr>
                        <a:t>Shellhammer</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Symbol Randomization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18-1562</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CSD recommendations for example sequences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18-1564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B0F0"/>
                          </a:solidFill>
                          <a:effectLst/>
                          <a:latin typeface="Calibri" panose="020F0502020204030204" pitchFamily="34" charset="0"/>
                        </a:rPr>
                        <a:t>Further Discussions on Content of BPSK Mark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47019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 Others</a:t>
            </a:r>
            <a:endParaRPr lang="ko-KR" altLang="en-US" dirty="0"/>
          </a:p>
        </p:txBody>
      </p:sp>
      <p:sp>
        <p:nvSpPr>
          <p:cNvPr id="3" name="슬라이드 번호 개체 틀 2"/>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sp>
        <p:nvSpPr>
          <p:cNvPr id="5" name="바닥글 개체 틀 4"/>
          <p:cNvSpPr>
            <a:spLocks noGrp="1"/>
          </p:cNvSpPr>
          <p:nvPr>
            <p:ph type="ftr" sz="quarter" idx="11"/>
          </p:nvPr>
        </p:nvSpPr>
        <p:spPr/>
        <p:txBody>
          <a:bodyPr/>
          <a:lstStyle/>
          <a:p>
            <a:pPr>
              <a:defRPr/>
            </a:pPr>
            <a:r>
              <a:rPr lang="en-US" smtClean="0"/>
              <a:t>Eunsung Park (LG Electronics)</a:t>
            </a:r>
            <a:endParaRPr lang="en-US" dirty="0"/>
          </a:p>
        </p:txBody>
      </p:sp>
      <p:sp>
        <p:nvSpPr>
          <p:cNvPr id="13" name="TextBox 12"/>
          <p:cNvSpPr txBox="1"/>
          <p:nvPr/>
        </p:nvSpPr>
        <p:spPr>
          <a:xfrm>
            <a:off x="7620000" y="1002199"/>
            <a:ext cx="1524000" cy="830997"/>
          </a:xfrm>
          <a:prstGeom prst="rect">
            <a:avLst/>
          </a:prstGeom>
          <a:noFill/>
        </p:spPr>
        <p:txBody>
          <a:bodyPr wrap="square" rtlCol="0">
            <a:spAutoFit/>
          </a:bodyPr>
          <a:lstStyle/>
          <a:p>
            <a:r>
              <a:rPr lang="en-US" altLang="ko-KR" dirty="0" smtClean="0">
                <a:solidFill>
                  <a:srgbClr val="00B0F0"/>
                </a:solidFill>
              </a:rPr>
              <a:t>Presented</a:t>
            </a:r>
          </a:p>
          <a:p>
            <a:r>
              <a:rPr lang="en-US" altLang="ko-KR" dirty="0" smtClean="0">
                <a:solidFill>
                  <a:srgbClr val="92D050"/>
                </a:solidFill>
              </a:rPr>
              <a:t>SP deferred</a:t>
            </a:r>
          </a:p>
          <a:p>
            <a:r>
              <a:rPr lang="en-US" altLang="ko-KR" dirty="0" smtClean="0"/>
              <a:t>Not presented</a:t>
            </a:r>
          </a:p>
          <a:p>
            <a:r>
              <a:rPr lang="en-US" altLang="ko-KR" dirty="0">
                <a:solidFill>
                  <a:schemeClr val="bg1">
                    <a:lumMod val="65000"/>
                  </a:schemeClr>
                </a:solidFill>
              </a:rPr>
              <a:t>W</a:t>
            </a:r>
            <a:r>
              <a:rPr lang="en-US" altLang="ko-KR" dirty="0" smtClean="0">
                <a:solidFill>
                  <a:schemeClr val="bg1">
                    <a:lumMod val="65000"/>
                  </a:schemeClr>
                </a:solidFill>
              </a:rPr>
              <a:t>ithdrawn</a:t>
            </a:r>
            <a:endParaRPr lang="ko-KR" altLang="en-US">
              <a:solidFill>
                <a:schemeClr val="bg1">
                  <a:lumMod val="65000"/>
                </a:schemeClr>
              </a:solidFill>
            </a:endParaRPr>
          </a:p>
        </p:txBody>
      </p:sp>
      <p:sp>
        <p:nvSpPr>
          <p:cNvPr id="14"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val="265498933"/>
              </p:ext>
            </p:extLst>
          </p:nvPr>
        </p:nvGraphicFramePr>
        <p:xfrm>
          <a:off x="723899" y="2788294"/>
          <a:ext cx="7772401" cy="519939"/>
        </p:xfrm>
        <a:graphic>
          <a:graphicData uri="http://schemas.openxmlformats.org/drawingml/2006/table">
            <a:tbl>
              <a:tblPr/>
              <a:tblGrid>
                <a:gridCol w="635408"/>
                <a:gridCol w="3642249"/>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18-1528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Annex Update for MC-OOK Symbol Examples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Dennis Sundman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18-1551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B0F0"/>
                          </a:solidFill>
                          <a:effectLst/>
                          <a:latin typeface="Calibri" panose="020F0502020204030204" pitchFamily="34" charset="0"/>
                        </a:rPr>
                        <a:t>An Investigation on SYNC Detector False Alarms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panose="020F0502020204030204" pitchFamily="34" charset="0"/>
                        </a:rPr>
                        <a:t>Alphan</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Sahin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panose="020F0502020204030204" pitchFamily="34" charset="0"/>
                        </a:rPr>
                        <a:t>InterDigital</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37229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PHY </a:t>
            </a:r>
            <a:r>
              <a:rPr lang="en-US" altLang="en-US" sz="3600" dirty="0" err="1" smtClean="0">
                <a:solidFill>
                  <a:srgbClr val="0000FF"/>
                </a:solidFill>
                <a:cs typeface="Times New Roman" panose="02020603050405020304" pitchFamily="18" charset="0"/>
              </a:rPr>
              <a:t>Adhoc</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smtClean="0">
                <a:cs typeface="Times New Roman" panose="02020603050405020304" pitchFamily="18" charset="0"/>
              </a:rPr>
              <a:t>Waikoloa</a:t>
            </a:r>
            <a:r>
              <a:rPr lang="en-US" altLang="en-US" sz="3200" dirty="0" smtClean="0">
                <a:cs typeface="Times New Roman" panose="02020603050405020304" pitchFamily="18" charset="0"/>
              </a:rPr>
              <a:t>, Hawaii, USA</a:t>
            </a:r>
          </a:p>
          <a:p>
            <a:pPr algn="ctr">
              <a:lnSpc>
                <a:spcPct val="90000"/>
              </a:lnSpc>
              <a:buFontTx/>
              <a:buNone/>
            </a:pPr>
            <a:r>
              <a:rPr lang="en-US" altLang="en-US" sz="3200" dirty="0" smtClean="0">
                <a:cs typeface="Times New Roman" panose="02020603050405020304" pitchFamily="18" charset="0"/>
              </a:rPr>
              <a:t>September 9-14,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Steve </a:t>
            </a:r>
            <a:r>
              <a:rPr lang="en-US" altLang="en-US" sz="2000" dirty="0" err="1" smtClean="0">
                <a:cs typeface="Times New Roman" panose="02020603050405020304" pitchFamily="18" charset="0"/>
              </a:rPr>
              <a:t>Shellhammer</a:t>
            </a:r>
            <a:r>
              <a:rPr lang="en-US" altLang="en-US" sz="2000" dirty="0" smtClean="0">
                <a:cs typeface="Times New Roman" panose="02020603050405020304" pitchFamily="18" charset="0"/>
              </a:rPr>
              <a:t> (Samsung)</a:t>
            </a:r>
          </a:p>
          <a:p>
            <a:pPr algn="ctr">
              <a:lnSpc>
                <a:spcPct val="90000"/>
              </a:lnSpc>
              <a:buFontTx/>
              <a:buNone/>
            </a:pPr>
            <a:r>
              <a:rPr lang="en-US" altLang="en-US" sz="2000" dirty="0" smtClean="0">
                <a:cs typeface="Times New Roman" panose="02020603050405020304" pitchFamily="18" charset="0"/>
              </a:rPr>
              <a:t>Vice Chair:  </a:t>
            </a:r>
            <a:r>
              <a:rPr lang="en-US" altLang="en-US" sz="2000" dirty="0" err="1" smtClean="0">
                <a:cs typeface="Times New Roman" panose="02020603050405020304" pitchFamily="18" charset="0"/>
              </a:rPr>
              <a:t>Eunsung</a:t>
            </a:r>
            <a:r>
              <a:rPr lang="en-US" altLang="en-US" sz="2000" dirty="0" smtClean="0">
                <a:cs typeface="Times New Roman" panose="02020603050405020304" pitchFamily="18" charset="0"/>
              </a:rPr>
              <a:t> Park (LGE)</a:t>
            </a:r>
          </a:p>
          <a:p>
            <a:pPr algn="ctr">
              <a:lnSpc>
                <a:spcPct val="90000"/>
              </a:lnSpc>
              <a:buFontTx/>
              <a:buNone/>
            </a:pPr>
            <a:r>
              <a:rPr lang="en-US" altLang="en-US" sz="2000" dirty="0" smtClean="0"/>
              <a:t>Secretary: Leif Wilhelmsson (Ericsson)</a:t>
            </a:r>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4220093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a:t>
            </a:r>
            <a:r>
              <a:rPr lang="en-US" altLang="en-US" dirty="0" err="1" smtClean="0"/>
              <a:t>TGba</a:t>
            </a:r>
            <a:r>
              <a:rPr lang="en-US" altLang="en-US" dirty="0" smtClean="0"/>
              <a:t> </a:t>
            </a:r>
            <a:r>
              <a:rPr lang="en-US" altLang="en-US" dirty="0"/>
              <a:t>Wake-up Radio (WUR) Operation PHY </a:t>
            </a:r>
            <a:r>
              <a:rPr lang="en-US" altLang="en-US" dirty="0" err="1" smtClean="0"/>
              <a:t>Adhoc</a:t>
            </a:r>
            <a:r>
              <a:rPr lang="en-US" altLang="en-US" dirty="0" smtClean="0"/>
              <a:t> agenda for the September 2018 session</a:t>
            </a:r>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
        <p:nvSpPr>
          <p:cNvPr id="7"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PHY </a:t>
            </a:r>
            <a:r>
              <a:rPr lang="en-US" altLang="ko-KR" dirty="0" err="1" smtClean="0"/>
              <a:t>Adhoc</a:t>
            </a:r>
            <a:r>
              <a:rPr lang="en-US" altLang="ko-KR" dirty="0" smtClean="0"/>
              <a:t> Time Slot</a:t>
            </a:r>
            <a:endParaRPr lang="ko-KR" altLang="en-US"/>
          </a:p>
        </p:txBody>
      </p:sp>
      <p:sp>
        <p:nvSpPr>
          <p:cNvPr id="5" name="슬라이드 번호 개체 틀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7</a:t>
            </a:fld>
            <a:endParaRPr lang="en-US" altLang="en-US"/>
          </a:p>
        </p:txBody>
      </p:sp>
      <p:sp>
        <p:nvSpPr>
          <p:cNvPr id="6" name="바닥글 개체 틀 5"/>
          <p:cNvSpPr>
            <a:spLocks noGrp="1"/>
          </p:cNvSpPr>
          <p:nvPr>
            <p:ph type="ftr" sz="quarter" idx="11"/>
          </p:nvPr>
        </p:nvSpPr>
        <p:spPr/>
        <p:txBody>
          <a:bodyPr/>
          <a:lstStyle/>
          <a:p>
            <a:pPr>
              <a:defRPr/>
            </a:pPr>
            <a:r>
              <a:rPr lang="en-US" smtClean="0"/>
              <a:t>Eunsung Park (LG Electronics)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6362250"/>
              </p:ext>
            </p:extLst>
          </p:nvPr>
        </p:nvGraphicFramePr>
        <p:xfrm>
          <a:off x="685800" y="1981200"/>
          <a:ext cx="8397240" cy="2971798"/>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tc>
                <a:tc gridSpan="2">
                  <a:txBody>
                    <a:bodyPr/>
                    <a:lstStyle/>
                    <a:p>
                      <a:pPr algn="ctr"/>
                      <a:endParaRPr lang="en-US" sz="1400" b="1" dirty="0"/>
                    </a:p>
                  </a:txBody>
                  <a:tcPr marT="45742" marB="45742" anchor="ctr"/>
                </a:tc>
                <a:tc hMerge="1">
                  <a:txBody>
                    <a:bodyPr/>
                    <a:lstStyle/>
                    <a:p>
                      <a:pPr algn="ct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ko-KR" sz="1800" b="1" dirty="0" smtClean="0"/>
                    </a:p>
                  </a:txBody>
                  <a:tcPr marT="45742" marB="45742" anchor="ct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dirty="0" err="1" smtClean="0"/>
                        <a:t>TGba</a:t>
                      </a:r>
                      <a:endParaRPr lang="en-US" altLang="ko-KR" sz="1800" b="1" dirty="0" smtClean="0"/>
                    </a:p>
                  </a:txBody>
                  <a:tcPr marT="45742" marB="45742" anchor="ct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dirty="0" err="1" smtClean="0"/>
                        <a:t>TGba</a:t>
                      </a:r>
                      <a:endParaRPr lang="en-US" altLang="ko-KR" sz="1800" b="1" dirty="0" smtClean="0"/>
                    </a:p>
                  </a:txBody>
                  <a:tcPr marT="45742" marB="45742" anchor="ct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TGba</a:t>
                      </a:r>
                      <a:endParaRPr lang="en-US" sz="18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endParaRPr lang="en-US" sz="1400" b="1" dirty="0" smtClean="0"/>
                    </a:p>
                  </a:txBody>
                  <a:tcPr marT="45742" marB="45742" anchor="ctr"/>
                </a:tc>
                <a:tc>
                  <a:txBody>
                    <a:bodyPr/>
                    <a:lstStyle/>
                    <a:p>
                      <a:pPr algn="ctr"/>
                      <a:r>
                        <a:rPr lang="en-US" sz="1800" dirty="0" err="1" smtClean="0"/>
                        <a:t>TGba</a:t>
                      </a:r>
                      <a:endParaRPr lang="en-US" sz="1800" dirty="0" smtClean="0"/>
                    </a:p>
                    <a:p>
                      <a:pPr algn="ctr"/>
                      <a:r>
                        <a:rPr lang="en-US" sz="1400" dirty="0" smtClean="0"/>
                        <a:t>PHY </a:t>
                      </a:r>
                      <a:endParaRPr lang="en-US" sz="1400" b="1" dirty="0" smtClean="0"/>
                    </a:p>
                  </a:txBody>
                  <a:tcPr marT="45742" marB="4574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TGba</a:t>
                      </a:r>
                      <a:endParaRPr lang="en-US" sz="18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endParaRPr lang="en-US" sz="1400" b="1" dirty="0" smtClean="0"/>
                    </a:p>
                  </a:txBody>
                  <a:tcPr marT="45742" marB="45742" anchor="ctr"/>
                </a:tc>
                <a:tc>
                  <a:txBody>
                    <a:bodyPr/>
                    <a:lstStyle/>
                    <a:p>
                      <a:pPr algn="ctr"/>
                      <a:r>
                        <a:rPr lang="en-US" sz="1800" dirty="0" err="1" smtClean="0"/>
                        <a:t>TGba</a:t>
                      </a:r>
                      <a:endParaRPr lang="en-US" sz="1800" dirty="0" smtClean="0"/>
                    </a:p>
                    <a:p>
                      <a:pPr algn="ctr"/>
                      <a:r>
                        <a:rPr lang="en-US" sz="1400" dirty="0" smtClean="0"/>
                        <a:t>PHY </a:t>
                      </a:r>
                      <a:endParaRPr lang="en-US" sz="1400" b="1" dirty="0" smtClean="0"/>
                    </a:p>
                  </a:txBody>
                  <a:tcPr marT="45742" marB="45742" anchor="ctr"/>
                </a:tc>
                <a:tc gridSpan="2">
                  <a:txBody>
                    <a:bodyPr/>
                    <a:lstStyle/>
                    <a:p>
                      <a:pPr algn="ctr"/>
                      <a:endParaRPr lang="en-US" sz="1800" b="1" dirty="0"/>
                    </a:p>
                  </a:txBody>
                  <a:tcPr marT="45742" marB="45742" anchor="ct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dirty="0" err="1" smtClean="0"/>
                        <a:t>TGba</a:t>
                      </a:r>
                      <a:endParaRPr lang="en-US" altLang="ko-KR" sz="1800" b="1" dirty="0" smtClean="0"/>
                    </a:p>
                  </a:txBody>
                  <a:tcPr marT="45742" marB="45742" anchor="ctr"/>
                </a:tc>
              </a:tr>
              <a:tr h="697387">
                <a:tc>
                  <a:txBody>
                    <a:bodyPr/>
                    <a:lstStyle/>
                    <a:p>
                      <a:pPr algn="ctr"/>
                      <a:r>
                        <a:rPr lang="en-US" sz="1800" dirty="0" smtClean="0"/>
                        <a:t>PM2</a:t>
                      </a:r>
                      <a:endParaRPr lang="en-US" sz="1800" dirty="0"/>
                    </a:p>
                  </a:txBody>
                  <a:tcPr marT="45742" marB="45742"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TGba</a:t>
                      </a:r>
                      <a:endParaRPr lang="en-US" sz="18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endParaRPr lang="en-US" sz="1400" b="1" dirty="0" smtClean="0"/>
                    </a:p>
                  </a:txBody>
                  <a:tcPr marT="45742" marB="45742" anchor="ctr"/>
                </a:tc>
                <a:tc>
                  <a:txBody>
                    <a:bodyPr/>
                    <a:lstStyle/>
                    <a:p>
                      <a:pPr algn="ctr"/>
                      <a:r>
                        <a:rPr lang="en-US" sz="1800" dirty="0" err="1" smtClean="0"/>
                        <a:t>TGba</a:t>
                      </a:r>
                      <a:endParaRPr lang="en-US" sz="1800" dirty="0" smtClean="0"/>
                    </a:p>
                    <a:p>
                      <a:pPr algn="ctr"/>
                      <a:r>
                        <a:rPr lang="en-US" sz="1400" dirty="0" smtClean="0"/>
                        <a:t>PHY </a:t>
                      </a:r>
                      <a:endParaRPr lang="en-US" sz="1400" b="1" dirty="0" smtClean="0"/>
                    </a:p>
                  </a:txBody>
                  <a:tcPr marT="45742" marB="45742" anchor="ctr"/>
                </a:tc>
                <a:tc gridSpan="2">
                  <a:txBody>
                    <a:bodyPr/>
                    <a:lstStyle/>
                    <a:p>
                      <a:pPr algn="ctr"/>
                      <a:endParaRPr lang="en-US" sz="1800" b="1" dirty="0"/>
                    </a:p>
                  </a:txBody>
                  <a:tcPr marT="45742" marB="45742" anchor="ctr"/>
                </a:tc>
                <a:tc hMerge="1">
                  <a:txBody>
                    <a:bodyPr/>
                    <a:lstStyle/>
                    <a:p>
                      <a:endParaRPr lang="en-US"/>
                    </a:p>
                  </a:txBody>
                  <a:tcPr/>
                </a:tc>
                <a:tc>
                  <a:txBody>
                    <a:bodyPr/>
                    <a:lstStyle/>
                    <a:p>
                      <a:pPr algn="ctr"/>
                      <a:r>
                        <a:rPr lang="en-US" sz="1800" dirty="0" err="1" smtClean="0"/>
                        <a:t>TGba</a:t>
                      </a:r>
                      <a:endParaRPr lang="en-US" sz="1800" dirty="0" smtClean="0"/>
                    </a:p>
                    <a:p>
                      <a:pPr algn="ctr"/>
                      <a:r>
                        <a:rPr lang="en-US" sz="1400" dirty="0" smtClean="0"/>
                        <a:t>MAC</a:t>
                      </a:r>
                      <a:endParaRPr lang="en-US" sz="1400" b="1" dirty="0">
                        <a:solidFill>
                          <a:schemeClr val="tx1"/>
                        </a:solidFill>
                      </a:endParaRPr>
                    </a:p>
                  </a:txBody>
                  <a:tcPr marT="45742" marB="45742" anchor="ctr"/>
                </a:tc>
                <a:tc>
                  <a:txBody>
                    <a:bodyPr/>
                    <a:lstStyle/>
                    <a:p>
                      <a:pPr algn="ctr"/>
                      <a:r>
                        <a:rPr lang="en-US" sz="1800" dirty="0" err="1" smtClean="0"/>
                        <a:t>TGba</a:t>
                      </a:r>
                      <a:endParaRPr lang="en-US" sz="1800" dirty="0" smtClean="0"/>
                    </a:p>
                    <a:p>
                      <a:pPr algn="ctr"/>
                      <a:r>
                        <a:rPr lang="en-US" sz="1400" dirty="0" smtClean="0"/>
                        <a:t>PHY</a:t>
                      </a:r>
                      <a:endParaRPr lang="en-US" sz="1400" b="1" dirty="0">
                        <a:solidFill>
                          <a:schemeClr val="tx1"/>
                        </a:solidFill>
                      </a:endParaRPr>
                    </a:p>
                  </a:txBody>
                  <a:tcPr marT="45742" marB="45742" anchor="ctr"/>
                </a:tc>
                <a:tc>
                  <a:txBody>
                    <a:bodyPr/>
                    <a:lstStyle/>
                    <a:p>
                      <a:pPr algn="ctr"/>
                      <a:r>
                        <a:rPr lang="en-US" sz="1800" dirty="0" err="1" smtClean="0"/>
                        <a:t>TGba</a:t>
                      </a:r>
                      <a:endParaRPr lang="en-US" sz="1800" b="1" dirty="0"/>
                    </a:p>
                  </a:txBody>
                  <a:tcPr marT="45742" marB="45742" anchor="ct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3207996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Agenda for PHY </a:t>
            </a:r>
            <a:r>
              <a:rPr lang="en-US" altLang="ko-KR" dirty="0" err="1" smtClean="0"/>
              <a:t>Adhoc</a:t>
            </a:r>
            <a:endParaRPr lang="ko-KR" altLang="en-US"/>
          </a:p>
        </p:txBody>
      </p:sp>
      <p:sp>
        <p:nvSpPr>
          <p:cNvPr id="3" name="내용 개체 틀 2"/>
          <p:cNvSpPr>
            <a:spLocks noGrp="1"/>
          </p:cNvSpPr>
          <p:nvPr>
            <p:ph idx="1"/>
          </p:nvPr>
        </p:nvSpPr>
        <p:spPr/>
        <p:txBody>
          <a:bodyPr/>
          <a:lstStyle/>
          <a:p>
            <a:r>
              <a:rPr lang="en-US" altLang="en-US" dirty="0"/>
              <a:t>Call Meeting to order</a:t>
            </a:r>
          </a:p>
          <a:p>
            <a:r>
              <a:rPr lang="en-US" altLang="en-US" dirty="0"/>
              <a:t>IEEE 802 and 802.11 IPR Policy and </a:t>
            </a:r>
            <a:r>
              <a:rPr lang="en-US" altLang="en-US" dirty="0" smtClean="0"/>
              <a:t>procedure</a:t>
            </a:r>
          </a:p>
          <a:p>
            <a:r>
              <a:rPr lang="en-US" altLang="en-US" dirty="0"/>
              <a:t>Participation in IEEE 802 </a:t>
            </a:r>
            <a:r>
              <a:rPr lang="en-US" altLang="en-US" dirty="0" smtClean="0"/>
              <a:t>Meetings</a:t>
            </a:r>
          </a:p>
          <a:p>
            <a:r>
              <a:rPr lang="en-US" altLang="en-US" dirty="0" smtClean="0"/>
              <a:t>Presentations</a:t>
            </a:r>
          </a:p>
          <a:p>
            <a:r>
              <a:rPr lang="en-US" altLang="ko-KR" dirty="0" smtClean="0"/>
              <a:t>Adjourn</a:t>
            </a:r>
            <a:endParaRPr lang="ko-KR" altLang="en-US" dirty="0"/>
          </a:p>
        </p:txBody>
      </p:sp>
      <p:sp>
        <p:nvSpPr>
          <p:cNvPr id="5" name="슬라이드 번호 개체 틀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
        <p:nvSpPr>
          <p:cNvPr id="6" name="바닥글 개체 틀 5"/>
          <p:cNvSpPr>
            <a:spLocks noGrp="1"/>
          </p:cNvSpPr>
          <p:nvPr>
            <p:ph type="ftr" sz="quarter" idx="11"/>
          </p:nvPr>
        </p:nvSpPr>
        <p:spPr/>
        <p:txBody>
          <a:bodyPr/>
          <a:lstStyle/>
          <a:p>
            <a:pPr>
              <a:defRPr/>
            </a:pPr>
            <a:r>
              <a:rPr lang="en-US" smtClean="0"/>
              <a:t>Eunsung Park (LG Electronics)</a:t>
            </a:r>
            <a:endParaRPr lang="en-US" dirty="0"/>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1891009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9</a:t>
            </a:fld>
            <a:endParaRPr lang="en-US" altLang="en-US"/>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10"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102020</TotalTime>
  <Words>992</Words>
  <Application>Microsoft Office PowerPoint</Application>
  <PresentationFormat>화면 슬라이드 쇼(4:3)</PresentationFormat>
  <Paragraphs>280</Paragraphs>
  <Slides>15</Slides>
  <Notes>3</Notes>
  <HiddenSlides>0</HiddenSlides>
  <MMClips>0</MMClips>
  <ScaleCrop>false</ScaleCrop>
  <HeadingPairs>
    <vt:vector size="8" baseType="variant">
      <vt:variant>
        <vt:lpstr>사용한 글꼴</vt:lpstr>
      </vt:variant>
      <vt:variant>
        <vt:i4>7</vt:i4>
      </vt:variant>
      <vt:variant>
        <vt:lpstr>테마</vt:lpstr>
      </vt:variant>
      <vt:variant>
        <vt:i4>1</vt:i4>
      </vt:variant>
      <vt:variant>
        <vt:lpstr>포함된 OLE 서버</vt:lpstr>
      </vt:variant>
      <vt:variant>
        <vt:i4>1</vt:i4>
      </vt:variant>
      <vt:variant>
        <vt:lpstr>슬라이드 제목</vt:lpstr>
      </vt:variant>
      <vt:variant>
        <vt:i4>15</vt:i4>
      </vt:variant>
    </vt:vector>
  </HeadingPairs>
  <TitlesOfParts>
    <vt:vector size="24" baseType="lpstr">
      <vt:lpstr>Monotype Sorts</vt:lpstr>
      <vt:lpstr>MS Gothic</vt:lpstr>
      <vt:lpstr>MS PGothic</vt:lpstr>
      <vt:lpstr>Arial</vt:lpstr>
      <vt:lpstr>Calibri</vt:lpstr>
      <vt:lpstr>Helvetica</vt:lpstr>
      <vt:lpstr>Times New Roman</vt:lpstr>
      <vt:lpstr>802-11-Submission</vt:lpstr>
      <vt:lpstr>Document</vt:lpstr>
      <vt:lpstr>TGba September 2018 Meeting Agenda PHY Adhoc</vt:lpstr>
      <vt:lpstr>IEEE 802.11 TGba: Wake-up Radio Operation PHY Adhoc</vt:lpstr>
      <vt:lpstr>Abstract</vt:lpstr>
      <vt:lpstr>Meeting Protocol</vt:lpstr>
      <vt:lpstr>Attendance</vt:lpstr>
      <vt:lpstr>Attendance, Voting &amp; Document Status</vt:lpstr>
      <vt:lpstr>PHY Adhoc Time Slot</vt:lpstr>
      <vt:lpstr>Agenda for PHY Adhoc</vt:lpstr>
      <vt:lpstr>Participants have a duty to inform the IEEE</vt:lpstr>
      <vt:lpstr>Ways to inform IEEE</vt:lpstr>
      <vt:lpstr>Other guidelines for IEEE WG meetings</vt:lpstr>
      <vt:lpstr>Patent-related information</vt:lpstr>
      <vt:lpstr>Participation in IEEE 802 Meetings</vt:lpstr>
      <vt:lpstr>PHY – Spec Text / TBD resolution</vt:lpstr>
      <vt:lpstr>PHY - Others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박은성/선임연구원/차세대표준(연)ICS팀(esung.park@lge.com)</cp:lastModifiedBy>
  <cp:revision>4328</cp:revision>
  <cp:lastPrinted>2018-07-06T01:05:35Z</cp:lastPrinted>
  <dcterms:created xsi:type="dcterms:W3CDTF">2007-04-17T18:10:23Z</dcterms:created>
  <dcterms:modified xsi:type="dcterms:W3CDTF">2018-09-11T03:25:21Z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