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70" r:id="rId7"/>
    <p:sldId id="272" r:id="rId8"/>
    <p:sldId id="268" r:id="rId9"/>
    <p:sldId id="269" r:id="rId10"/>
    <p:sldId id="271" r:id="rId11"/>
    <p:sldId id="27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01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 etal,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802.11-14/1604r1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Availability Window </a:t>
            </a:r>
            <a:r>
              <a:rPr lang="en-GB" dirty="0" smtClean="0"/>
              <a:t>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201467"/>
              </p:ext>
            </p:extLst>
          </p:nvPr>
        </p:nvGraphicFramePr>
        <p:xfrm>
          <a:off x="515938" y="2278063"/>
          <a:ext cx="8096250" cy="260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8267030" imgH="2649668" progId="Word.Document.8">
                  <p:embed/>
                </p:oleObj>
              </mc:Choice>
              <mc:Fallback>
                <p:oleObj name="Document" r:id="rId4" imgW="8267030" imgH="26496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96250" cy="2601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behavior for </a:t>
            </a:r>
            <a:r>
              <a:rPr lang="en-US" dirty="0" smtClean="0"/>
              <a:t>RSTA </a:t>
            </a:r>
            <a:r>
              <a:rPr lang="en-US" dirty="0"/>
              <a:t>to signal termination </a:t>
            </a:r>
            <a:r>
              <a:rPr lang="en-US" dirty="0" smtClean="0"/>
              <a:t>or update to </a:t>
            </a:r>
            <a:r>
              <a:rPr lang="en-US" dirty="0"/>
              <a:t>RSTA:</a:t>
            </a:r>
          </a:p>
          <a:p>
            <a:r>
              <a:rPr lang="en-US" dirty="0"/>
              <a:t> </a:t>
            </a:r>
            <a:r>
              <a:rPr lang="en-US" dirty="0" smtClean="0"/>
              <a:t>   For </a:t>
            </a:r>
            <a:r>
              <a:rPr lang="en-US" dirty="0"/>
              <a:t>RSTA to terminate or modify an HEz or a </a:t>
            </a:r>
            <a:r>
              <a:rPr lang="en-US" dirty="0" err="1"/>
              <a:t>VHTz</a:t>
            </a:r>
            <a:r>
              <a:rPr lang="en-US" dirty="0"/>
              <a:t> session of a specific ISTA, the RSTA sends an FTM frame and a RSTA2ISTA LMR as an aggregated AMPDU. The FTM frame will be of type Action no </a:t>
            </a:r>
            <a:r>
              <a:rPr lang="en-US" dirty="0" smtClean="0"/>
              <a:t>ACK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936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Discussed signaling options for termination in HEz ranging.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27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In HEz ranging RSTA performs simultaneous ranging with multiple ISTAs inside periodic availability windows.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600" dirty="0"/>
              <a:t>Occasionally, RSTA and/or ISTA may want to stop performing ranging in current Availability Window due to e.g.,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RSTA/ISTA observes many failed ranging attempts/ high interference in current window.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RSTA/ISTA has data transmission schedules with STAs that overlaps with current window.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 ISTA may need ranging with higher or lower refresh rates than negotiated (e.g., when user starts moving after sitting in a room for half an hour).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RSTA cannot support the computational complexity of ranging with all the ISTAs participating in current Availability Window.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Problem: how to signal termination/modification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000" dirty="0"/>
              <a:t>of Availability Windows 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Type of termination/modification: ISTA initiated/triggered, RSTA initiated/triggered.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each has ISTA and RSTA perspective/challenges.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From ISTA perspective,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signal termination of existing Availability Window schedule.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possibly request a new session with different ranging parameters.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From RSTA perspective,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signal termination/modification of existing Availability Window schedule.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avoid possibly large number of new simultaneous ranging requests.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25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Existing scheme (FTM)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1"/>
            <a:ext cx="3886200" cy="3810000"/>
          </a:xfrm>
        </p:spPr>
        <p:txBody>
          <a:bodyPr/>
          <a:lstStyle/>
          <a:p>
            <a:r>
              <a:rPr lang="en-US" altLang="en-US" sz="2000" dirty="0"/>
              <a:t>In FTM, expected session termination occurs after negotiated # of Burst Periods expire. </a:t>
            </a:r>
          </a:p>
          <a:p>
            <a:r>
              <a:rPr lang="en-US" altLang="en-US" sz="2000" dirty="0"/>
              <a:t>RSTA can also terminate by transmitting FTM with Dialog Token = 0.</a:t>
            </a:r>
          </a:p>
          <a:p>
            <a:r>
              <a:rPr lang="en-US" altLang="en-US" sz="2000" dirty="0"/>
              <a:t>ISTA can also terminate by</a:t>
            </a:r>
          </a:p>
          <a:p>
            <a:pPr lvl="1"/>
            <a:r>
              <a:rPr lang="en-US" altLang="en-US" sz="1800" dirty="0"/>
              <a:t>Transmitting FTM Request with Trigger field = 0.</a:t>
            </a:r>
          </a:p>
          <a:p>
            <a:pPr lvl="1"/>
            <a:r>
              <a:rPr lang="en-US" altLang="en-US" sz="1800" dirty="0"/>
              <a:t>Transmitting FTM Request with Trigger = 1 and new FTM Parameters element.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290" y="1801161"/>
            <a:ext cx="3603048" cy="4255377"/>
          </a:xfrm>
          <a:prstGeom prst="rect">
            <a:avLst/>
          </a:prstGeom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776122" y="5968573"/>
            <a:ext cx="23479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FTM sequence [802.11-spec-2016]</a:t>
            </a:r>
          </a:p>
        </p:txBody>
      </p:sp>
    </p:spTree>
    <p:extLst>
      <p:ext uri="{BB962C8B-B14F-4D97-AF65-F5344CB8AC3E}">
        <p14:creationId xmlns:p14="http://schemas.microsoft.com/office/powerpoint/2010/main" val="251111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ISTA Termination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For simplicity, ISTA terminates session by transmitting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Option 1(baseline approach): an </a:t>
            </a:r>
            <a:r>
              <a:rPr lang="en-US" altLang="en-US" dirty="0" smtClean="0"/>
              <a:t>FTMR </a:t>
            </a:r>
            <a:r>
              <a:rPr lang="en-US" altLang="en-US" dirty="0"/>
              <a:t>transmitted outside the availability window.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Trigger = 0 means termination without re-negotiation; Trigger = 1 means termination and new ranging session request.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 Option 2: some specific response in the Poll response (e.g., Duration = 1)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 Unprotected Ctrl frame.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 May be hard to process the response within SIFS.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Prefer Option 1 because of simplicity.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3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following behavior for ISTA to signal termination to RSTA:</a:t>
            </a:r>
          </a:p>
          <a:p>
            <a:r>
              <a:rPr lang="en-US" dirty="0" smtClean="0"/>
              <a:t>     ISTA sends </a:t>
            </a:r>
            <a:r>
              <a:rPr lang="en-US" dirty="0"/>
              <a:t>an FTM Request frame and indicate termination. Once the FTM Request is acknowledged the session is terminated</a:t>
            </a:r>
            <a:r>
              <a:rPr lang="en-US" dirty="0" smtClean="0"/>
              <a:t>. 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653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 behavior for ISTA to request </a:t>
            </a:r>
            <a:r>
              <a:rPr lang="en-US" dirty="0" smtClean="0"/>
              <a:t>an RSTA for </a:t>
            </a:r>
            <a:r>
              <a:rPr lang="en-US" dirty="0"/>
              <a:t>session parameters change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    ISTA sends </a:t>
            </a:r>
            <a:r>
              <a:rPr lang="en-US" dirty="0"/>
              <a:t>an FTM Request with either a new HEz Specific Parameters </a:t>
            </a:r>
            <a:r>
              <a:rPr lang="en-US" dirty="0" err="1"/>
              <a:t>subelement</a:t>
            </a:r>
            <a:r>
              <a:rPr lang="en-US" dirty="0"/>
              <a:t> including a new unavailability bitmap or a </a:t>
            </a:r>
            <a:r>
              <a:rPr lang="en-US" dirty="0" err="1"/>
              <a:t>VHTz</a:t>
            </a:r>
            <a:r>
              <a:rPr lang="en-US" dirty="0"/>
              <a:t> Specific Parameters </a:t>
            </a:r>
            <a:r>
              <a:rPr lang="en-US" dirty="0" err="1"/>
              <a:t>subelement</a:t>
            </a:r>
            <a:r>
              <a:rPr lang="en-US" dirty="0"/>
              <a:t>. Once the FTM Request frame is transmitted and acknowledged the ongoing session is terminated and the FTM frame provides the new session </a:t>
            </a:r>
            <a:r>
              <a:rPr lang="en-US" dirty="0" smtClean="0"/>
              <a:t>assignment</a:t>
            </a:r>
            <a:r>
              <a:rPr lang="en-US" dirty="0"/>
              <a:t> </a:t>
            </a:r>
            <a:r>
              <a:rPr lang="en-US" dirty="0" smtClean="0"/>
              <a:t>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680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RSTA Termination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RSTA terminates session by transmitting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/>
              <a:t>Option 3: </a:t>
            </a:r>
            <a:r>
              <a:rPr lang="en-US" altLang="en-US" dirty="0" smtClean="0"/>
              <a:t>some indication in or alongside </a:t>
            </a:r>
            <a:r>
              <a:rPr lang="en-US" altLang="en-US" dirty="0"/>
              <a:t>RSTA2ISTA </a:t>
            </a:r>
            <a:r>
              <a:rPr lang="en-US" altLang="en-US" dirty="0" smtClean="0"/>
              <a:t>LMR.</a:t>
            </a:r>
            <a:endParaRPr lang="en-US" alt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Option </a:t>
            </a:r>
            <a:r>
              <a:rPr lang="en-US" altLang="en-US" dirty="0"/>
              <a:t>4: </a:t>
            </a:r>
            <a:r>
              <a:rPr lang="en-US" altLang="en-US" dirty="0" smtClean="0"/>
              <a:t>some indication in the </a:t>
            </a:r>
            <a:r>
              <a:rPr lang="en-US" altLang="en-US" dirty="0"/>
              <a:t>in the User Info (or STA Info) field </a:t>
            </a:r>
            <a:r>
              <a:rPr lang="en-US" altLang="en-US" dirty="0" smtClean="0"/>
              <a:t>of the Trigger </a:t>
            </a:r>
            <a:r>
              <a:rPr lang="en-US" altLang="en-US" dirty="0"/>
              <a:t>Frame of Subtype Poll/Sounding (or DL-NDPA</a:t>
            </a:r>
            <a:r>
              <a:rPr lang="en-US" altLang="en-US" dirty="0" smtClean="0"/>
              <a:t>).</a:t>
            </a:r>
            <a:endParaRPr lang="en-US" alt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Issue: unprotected control frame.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Prefer Option </a:t>
            </a:r>
            <a:r>
              <a:rPr lang="en-US" altLang="en-US" dirty="0" smtClean="0"/>
              <a:t>3 </a:t>
            </a:r>
            <a:r>
              <a:rPr lang="en-US" altLang="en-US" dirty="0"/>
              <a:t>because of simplicity and protection of frames.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82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RSTA Modification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06" y="1595495"/>
            <a:ext cx="8174546" cy="27411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Motivation: allow RSTA flexibility to make small adjustments to existing schedule without re-negotiation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Proposed mechanism: Assign a new Availability Window to ISTA while terminating current Availability Window</a:t>
            </a:r>
            <a:r>
              <a:rPr lang="en-US" altLang="en-US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 Signaling carried in an FTM frame aggregated with the RSTA2ISTA LMR. </a:t>
            </a:r>
            <a:endParaRPr lang="en-US" alt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/>
              <a:t>RSTA does not cancel current ranging session.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/>
              <a:t>If new assignment is not acceptable, ISTA renegotiates thereby ending current ranging session</a:t>
            </a:r>
            <a:r>
              <a:rPr lang="en-US" altLang="en-US" sz="16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Similarly for </a:t>
            </a:r>
            <a:r>
              <a:rPr lang="en-US" altLang="en-US" sz="1600" dirty="0" err="1" smtClean="0"/>
              <a:t>VHTz</a:t>
            </a:r>
            <a:r>
              <a:rPr lang="en-US" altLang="en-US" sz="1600" dirty="0" smtClean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828700" y="5157192"/>
            <a:ext cx="77768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1476772" y="4797152"/>
            <a:ext cx="1152128" cy="36004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</a:rPr>
              <a:t>LMR for 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</a:rPr>
              <a:t>ISTA-1 </a:t>
            </a:r>
            <a:r>
              <a:rPr lang="en-US" sz="900" kern="0" dirty="0">
                <a:solidFill>
                  <a:srgbClr val="000000"/>
                </a:solidFill>
                <a:latin typeface="Times New Roman" pitchFamily="18" charset="0"/>
              </a:rPr>
              <a:t>+ FTM (new AW: </a:t>
            </a:r>
            <a:r>
              <a:rPr lang="en-US" sz="900" kern="0" dirty="0" smtClean="0">
                <a:solidFill>
                  <a:srgbClr val="000000"/>
                </a:solidFill>
                <a:latin typeface="Times New Roman" pitchFamily="18" charset="0"/>
              </a:rPr>
              <a:t>S1)</a:t>
            </a:r>
            <a:endParaRPr lang="en-US" sz="900" kern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476772" y="4437111"/>
            <a:ext cx="1152128" cy="360040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LMR for ISTA-2 + FTM (new AW: S2)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756692" y="5301208"/>
            <a:ext cx="1872208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187624" y="5096217"/>
            <a:ext cx="1121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Av Window S1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824936" y="5877272"/>
            <a:ext cx="77768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03254" y="4923269"/>
            <a:ext cx="565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RSTA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7169" y="5429557"/>
            <a:ext cx="642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ISTA-1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4437111"/>
            <a:ext cx="648072" cy="72008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Polling TF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4572000" y="5301208"/>
            <a:ext cx="194421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230818" y="5096216"/>
            <a:ext cx="1121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Av Window S2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57638" y="4752100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….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39136" y="4429950"/>
            <a:ext cx="648072" cy="72008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Polling 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625595" y="5956615"/>
            <a:ext cx="701597" cy="424887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Response (ISTA-2)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6839136" y="5294047"/>
            <a:ext cx="1944216" cy="0"/>
          </a:xfrm>
          <a:prstGeom prst="straightConnector1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497954" y="5089055"/>
            <a:ext cx="11213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Av Window S3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24774" y="4744939"/>
            <a:ext cx="377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….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899592" y="6381502"/>
            <a:ext cx="7776864" cy="0"/>
          </a:xfrm>
          <a:prstGeom prst="line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25"/>
          <p:cNvSpPr txBox="1"/>
          <p:nvPr/>
        </p:nvSpPr>
        <p:spPr>
          <a:xfrm>
            <a:off x="474146" y="6090181"/>
            <a:ext cx="642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</a:rPr>
              <a:t>ISTA-2</a:t>
            </a:r>
            <a:endParaRPr lang="en-US" sz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364088" y="5452385"/>
            <a:ext cx="701597" cy="424887"/>
          </a:xfrm>
          <a:prstGeom prst="rect">
            <a:avLst/>
          </a:prstGeom>
          <a:solidFill>
            <a:srgbClr val="00CC99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Response (ISTA-1)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915816" y="5942119"/>
            <a:ext cx="576064" cy="4322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IFTMR (request S3)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546402" y="4729090"/>
            <a:ext cx="576064" cy="424888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IFTM (accept)</a:t>
            </a:r>
          </a:p>
        </p:txBody>
      </p:sp>
    </p:spTree>
    <p:extLst>
      <p:ext uri="{BB962C8B-B14F-4D97-AF65-F5344CB8AC3E}">
        <p14:creationId xmlns:p14="http://schemas.microsoft.com/office/powerpoint/2010/main" val="65164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85</TotalTime>
  <Words>844</Words>
  <Application>Microsoft Office PowerPoint</Application>
  <PresentationFormat>On-screen Show (4:3)</PresentationFormat>
  <Paragraphs>116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Availability Window Update</vt:lpstr>
      <vt:lpstr>Motivation</vt:lpstr>
      <vt:lpstr>Challenges</vt:lpstr>
      <vt:lpstr>Existing scheme (FTM)</vt:lpstr>
      <vt:lpstr>Proposed ISTA Termination Scheme</vt:lpstr>
      <vt:lpstr>Straw Poll 1</vt:lpstr>
      <vt:lpstr>Straw Poll 2</vt:lpstr>
      <vt:lpstr>Proposed RSTA Termination Scheme</vt:lpstr>
      <vt:lpstr>Proposed RSTA Modification Scheme</vt:lpstr>
      <vt:lpstr>Straw Poll 3</vt:lpstr>
      <vt:lpstr>Summary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Availability Window Update</dc:title>
  <dc:creator>Das, Dibakar</dc:creator>
  <cp:keywords>CTPClassification=CTP_NT</cp:keywords>
  <cp:lastModifiedBy>Das, Dibakar</cp:lastModifiedBy>
  <cp:revision>40</cp:revision>
  <cp:lastPrinted>1601-01-01T00:00:00Z</cp:lastPrinted>
  <dcterms:created xsi:type="dcterms:W3CDTF">2018-09-10T21:08:10Z</dcterms:created>
  <dcterms:modified xsi:type="dcterms:W3CDTF">2018-09-11T21:11:15Z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54ddc82f-a60c-4189-958e-9bea375d392a</vt:lpwstr>
  </property>
  <property fmtid="{D5CDD505-2E9C-101B-9397-08002B2CF9AE}" pid="3" name="CTP_TimeStamp">
    <vt:lpwstr>2018-09-11 21:11:09Z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