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5" r:id="rId4"/>
    <p:sldId id="266" r:id="rId5"/>
    <p:sldId id="267" r:id="rId6"/>
    <p:sldId id="270" r:id="rId7"/>
    <p:sldId id="272" r:id="rId8"/>
    <p:sldId id="268" r:id="rId9"/>
    <p:sldId id="269" r:id="rId10"/>
    <p:sldId id="271" r:id="rId11"/>
    <p:sldId id="273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>
        <p:scale>
          <a:sx n="51" d="100"/>
          <a:sy n="51" d="100"/>
        </p:scale>
        <p:origin x="1552" y="4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 etal,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Dibakar Das etal,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 etal,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 etal,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Dibakar Das etal,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 etal,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 etal,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 etal,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 etal,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Dibakar Das etal,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802.11-14/1604r0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Dibakar Das etal,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Availability Window Termination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2018-09-10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0201467"/>
              </p:ext>
            </p:extLst>
          </p:nvPr>
        </p:nvGraphicFramePr>
        <p:xfrm>
          <a:off x="515938" y="2278063"/>
          <a:ext cx="8096250" cy="2601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Document" r:id="rId4" imgW="8267030" imgH="2649668" progId="Word.Document.8">
                  <p:embed/>
                </p:oleObj>
              </mc:Choice>
              <mc:Fallback>
                <p:oleObj name="Document" r:id="rId4" imgW="8267030" imgH="264966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78063"/>
                        <a:ext cx="8096250" cy="2601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 behavior for </a:t>
            </a:r>
            <a:r>
              <a:rPr lang="en-US" dirty="0" smtClean="0"/>
              <a:t>RSTA </a:t>
            </a:r>
            <a:r>
              <a:rPr lang="en-US" dirty="0"/>
              <a:t>to signal termination </a:t>
            </a:r>
            <a:r>
              <a:rPr lang="en-US" dirty="0" smtClean="0"/>
              <a:t>or update to </a:t>
            </a:r>
            <a:r>
              <a:rPr lang="en-US" dirty="0"/>
              <a:t>RSTA:</a:t>
            </a:r>
          </a:p>
          <a:p>
            <a:r>
              <a:rPr lang="en-US" dirty="0"/>
              <a:t> </a:t>
            </a:r>
            <a:r>
              <a:rPr lang="en-US" dirty="0" smtClean="0"/>
              <a:t>   For </a:t>
            </a:r>
            <a:r>
              <a:rPr lang="en-US" dirty="0"/>
              <a:t>RSTA to terminate or modify an HEz or a </a:t>
            </a:r>
            <a:r>
              <a:rPr lang="en-US" dirty="0" err="1"/>
              <a:t>VHTz</a:t>
            </a:r>
            <a:r>
              <a:rPr lang="en-US" dirty="0"/>
              <a:t> session of a specific ISTA, the RSTA sends an FTM frame and a RSTA2ISTA LMR as an aggregated AMPDU. The FTM frame will be of type Action no </a:t>
            </a:r>
            <a:r>
              <a:rPr lang="en-US" dirty="0" smtClean="0"/>
              <a:t>ACK</a:t>
            </a:r>
            <a:r>
              <a:rPr lang="en-US" dirty="0"/>
              <a:t> </a:t>
            </a:r>
            <a:r>
              <a:rPr lang="en-US" dirty="0" smtClean="0"/>
              <a:t>?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 etal,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5936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Discussed signaling options for termination in HEz ranging.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 etal,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0279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Dibakar Das etal,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Motivation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1600" dirty="0"/>
              <a:t>In HEz ranging RSTA performs simultaneous ranging with multiple ISTAs inside periodic availability windows.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600" dirty="0"/>
              <a:t>Occasionally, RSTA and/or ISTA may want to stop performing ranging in current Availability Window due to e.g.,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RSTA/ISTA observes many failed ranging attempts/ high interference in current window.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RSTA/ISTA has data transmission schedules with STAs that overlaps with current window.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 ISTA may need ranging with higher or lower refresh rates than negotiated (e.g., when user starts moving after sitting in a room for half an hour).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RSTA cannot support the computational complexity of ranging with all the ISTAs participating in current Availability Window.</a:t>
            </a:r>
            <a:endParaRPr lang="en-US" alt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Problem: how to signal termination/modification</a:t>
            </a: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en-US" sz="2000" dirty="0"/>
              <a:t>of Availability Windows ?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Type of termination/modification: ISTA initiated/triggered, RSTA initiated/triggered.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/>
              <a:t>each has ISTA and RSTA perspective/challenges.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From ISTA perspective,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/>
              <a:t>signal termination of existing Availability Window schedule.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/>
              <a:t>possibly request a new session with different ranging parameters.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From RSTA perspective,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/>
              <a:t>signal termination/modification of existing Availability Window schedule.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/>
              <a:t>avoid possibly large number of new simultaneous ranging requests.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 etal,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0253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Existing scheme (FTM)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81201"/>
            <a:ext cx="3886200" cy="3810000"/>
          </a:xfrm>
        </p:spPr>
        <p:txBody>
          <a:bodyPr/>
          <a:lstStyle/>
          <a:p>
            <a:r>
              <a:rPr lang="en-US" altLang="en-US" sz="2000" dirty="0"/>
              <a:t>In FTM, expected session termination occurs after negotiated # of Burst Periods expire. </a:t>
            </a:r>
          </a:p>
          <a:p>
            <a:r>
              <a:rPr lang="en-US" altLang="en-US" sz="2000" dirty="0"/>
              <a:t>RSTA can also terminate by transmitting FTM with Dialog Token = 0.</a:t>
            </a:r>
          </a:p>
          <a:p>
            <a:r>
              <a:rPr lang="en-US" altLang="en-US" sz="2000" dirty="0"/>
              <a:t>ISTA can also terminate by</a:t>
            </a:r>
          </a:p>
          <a:p>
            <a:pPr lvl="1"/>
            <a:r>
              <a:rPr lang="en-US" altLang="en-US" sz="1800" dirty="0"/>
              <a:t>Transmitting FTM Request with Trigger field = 0.</a:t>
            </a:r>
          </a:p>
          <a:p>
            <a:pPr lvl="1"/>
            <a:r>
              <a:rPr lang="en-US" altLang="en-US" sz="1800" dirty="0"/>
              <a:t>Transmitting FTM Request with Trigger = 1 and new FTM Parameters element.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 etal,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9290" y="1801161"/>
            <a:ext cx="3603048" cy="4255377"/>
          </a:xfrm>
          <a:prstGeom prst="rect">
            <a:avLst/>
          </a:prstGeom>
        </p:spPr>
      </p:pic>
      <p:sp>
        <p:nvSpPr>
          <p:cNvPr id="8" name="TextBox 6"/>
          <p:cNvSpPr txBox="1">
            <a:spLocks noChangeArrowheads="1"/>
          </p:cNvSpPr>
          <p:nvPr/>
        </p:nvSpPr>
        <p:spPr bwMode="auto">
          <a:xfrm>
            <a:off x="5776122" y="5968573"/>
            <a:ext cx="23479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FTM sequence [802.11-spec-2016]</a:t>
            </a:r>
          </a:p>
        </p:txBody>
      </p:sp>
    </p:spTree>
    <p:extLst>
      <p:ext uri="{BB962C8B-B14F-4D97-AF65-F5344CB8AC3E}">
        <p14:creationId xmlns:p14="http://schemas.microsoft.com/office/powerpoint/2010/main" val="2511116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Proposed ISTA Termination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For simplicity, ISTA terminates session by transmitting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/>
              <a:t>Option 1(baseline approach): an </a:t>
            </a:r>
            <a:r>
              <a:rPr lang="en-US" altLang="en-US" dirty="0" smtClean="0"/>
              <a:t>FTMR </a:t>
            </a:r>
            <a:r>
              <a:rPr lang="en-US" altLang="en-US" dirty="0"/>
              <a:t>transmitted outside the availability window.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en-US" dirty="0"/>
              <a:t>Trigger = 0 means termination without re-negotiation; Trigger = 1 means termination and new ranging session request.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/>
              <a:t> Option 2: some specific response in the Poll response (e.g., Duration = 1)</a:t>
            </a: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en-US" dirty="0"/>
              <a:t> Unprotected Ctrl frame.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en-US" dirty="0"/>
              <a:t> May be hard to process the response within SIFS.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Prefer Option 1 because of simplicity.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 etal,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936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following behavior for ISTA to signal termination to RSTA:</a:t>
            </a:r>
          </a:p>
          <a:p>
            <a:r>
              <a:rPr lang="en-US" dirty="0" smtClean="0"/>
              <a:t>     ISTA sends </a:t>
            </a:r>
            <a:r>
              <a:rPr lang="en-US" dirty="0"/>
              <a:t>an FTM Request frame and indicate termination. Once the FTM Request is acknowledged the session is terminated</a:t>
            </a:r>
            <a:r>
              <a:rPr lang="en-US" dirty="0" smtClean="0"/>
              <a:t>. ?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 etal,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7653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 behavior for ISTA to request </a:t>
            </a:r>
            <a:r>
              <a:rPr lang="en-US" dirty="0" smtClean="0"/>
              <a:t>an RSTA for </a:t>
            </a:r>
            <a:r>
              <a:rPr lang="en-US" dirty="0"/>
              <a:t>session parameters change 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 smtClean="0"/>
              <a:t>    ISTA sends </a:t>
            </a:r>
            <a:r>
              <a:rPr lang="en-US" dirty="0"/>
              <a:t>an FTM Request with either a new HEz Specific Parameters </a:t>
            </a:r>
            <a:r>
              <a:rPr lang="en-US" dirty="0" err="1"/>
              <a:t>subelement</a:t>
            </a:r>
            <a:r>
              <a:rPr lang="en-US" dirty="0"/>
              <a:t> including a new unavailability bitmap or a </a:t>
            </a:r>
            <a:r>
              <a:rPr lang="en-US" dirty="0" err="1"/>
              <a:t>VHTz</a:t>
            </a:r>
            <a:r>
              <a:rPr lang="en-US" dirty="0"/>
              <a:t> Specific Parameters </a:t>
            </a:r>
            <a:r>
              <a:rPr lang="en-US" dirty="0" err="1"/>
              <a:t>subelement</a:t>
            </a:r>
            <a:r>
              <a:rPr lang="en-US" dirty="0"/>
              <a:t>. Once the FTM Request frame is transmitted and acknowledged the ongoing session is terminated and the FTM frame provides the new session </a:t>
            </a:r>
            <a:r>
              <a:rPr lang="en-US" dirty="0" smtClean="0"/>
              <a:t>assignment</a:t>
            </a:r>
            <a:r>
              <a:rPr lang="en-US" dirty="0"/>
              <a:t> </a:t>
            </a:r>
            <a:r>
              <a:rPr lang="en-US" dirty="0" smtClean="0"/>
              <a:t>?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 etal,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2680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Proposed RSTA Termination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RSTA terminates session by transmitting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/>
              <a:t>Option 3: </a:t>
            </a:r>
            <a:r>
              <a:rPr lang="en-US" altLang="en-US" dirty="0" smtClean="0"/>
              <a:t>some indication in or alongside </a:t>
            </a:r>
            <a:r>
              <a:rPr lang="en-US" altLang="en-US" dirty="0"/>
              <a:t>RSTA2ISTA </a:t>
            </a:r>
            <a:r>
              <a:rPr lang="en-US" altLang="en-US" dirty="0" smtClean="0"/>
              <a:t>LMR.</a:t>
            </a:r>
            <a:endParaRPr lang="en-US" alt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Option </a:t>
            </a:r>
            <a:r>
              <a:rPr lang="en-US" altLang="en-US" dirty="0"/>
              <a:t>4: </a:t>
            </a:r>
            <a:r>
              <a:rPr lang="en-US" altLang="en-US" dirty="0" smtClean="0"/>
              <a:t>some indication in the </a:t>
            </a:r>
            <a:r>
              <a:rPr lang="en-US" altLang="en-US" dirty="0"/>
              <a:t>in the User Info (or STA Info) field </a:t>
            </a:r>
            <a:r>
              <a:rPr lang="en-US" altLang="en-US" dirty="0" smtClean="0"/>
              <a:t>of the Trigger </a:t>
            </a:r>
            <a:r>
              <a:rPr lang="en-US" altLang="en-US" dirty="0"/>
              <a:t>Frame of Subtype Poll/Sounding (or DL-NDPA</a:t>
            </a:r>
            <a:r>
              <a:rPr lang="en-US" altLang="en-US" dirty="0" smtClean="0"/>
              <a:t>).</a:t>
            </a:r>
            <a:endParaRPr lang="en-US" altLang="en-US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en-US" dirty="0"/>
              <a:t>Issue: unprotected control frame.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Prefer Option </a:t>
            </a:r>
            <a:r>
              <a:rPr lang="en-US" altLang="en-US" dirty="0" smtClean="0"/>
              <a:t>3 </a:t>
            </a:r>
            <a:r>
              <a:rPr lang="en-US" altLang="en-US" dirty="0"/>
              <a:t>because of simplicity and protection of frames.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 etal,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4829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Proposed RSTA Modification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806" y="1595495"/>
            <a:ext cx="8174546" cy="274114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Motivation: allow RSTA flexibility to make small adjustments to existing schedule without re-negotiation overhead.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Proposed mechanism: Assign a new Availability Window to ISTA while terminating current Availability Window</a:t>
            </a:r>
            <a:r>
              <a:rPr lang="en-US" altLang="en-US" sz="2000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 Signaling carried in an FTM frame aggregated with the RSTA2ISTA LMR. </a:t>
            </a:r>
            <a:endParaRPr lang="en-US" altLang="en-US" sz="16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1600" dirty="0"/>
              <a:t>RSTA does not cancel current ranging session.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1600" dirty="0"/>
              <a:t>If new assignment is not acceptable, ISTA renegotiates thereby ending current ranging session</a:t>
            </a:r>
            <a:r>
              <a:rPr lang="en-US" altLang="en-US" sz="1600" dirty="0" smtClean="0"/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Similarly for </a:t>
            </a:r>
            <a:r>
              <a:rPr lang="en-US" altLang="en-US" sz="1600" dirty="0" err="1" smtClean="0"/>
              <a:t>VHTz</a:t>
            </a:r>
            <a:r>
              <a:rPr lang="en-US" altLang="en-US" sz="1600" dirty="0" smtClean="0"/>
              <a:t>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 etal,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828700" y="5157192"/>
            <a:ext cx="7776864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Rectangle 8"/>
          <p:cNvSpPr/>
          <p:nvPr/>
        </p:nvSpPr>
        <p:spPr bwMode="auto">
          <a:xfrm>
            <a:off x="1476772" y="4797152"/>
            <a:ext cx="1152128" cy="360040"/>
          </a:xfrm>
          <a:prstGeom prst="rect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dirty="0">
                <a:solidFill>
                  <a:srgbClr val="000000"/>
                </a:solidFill>
                <a:latin typeface="Times New Roman" pitchFamily="18" charset="0"/>
              </a:rPr>
              <a:t>LMR for </a:t>
            </a:r>
            <a:r>
              <a:rPr lang="en-US" sz="900" kern="0" dirty="0" smtClean="0">
                <a:solidFill>
                  <a:srgbClr val="000000"/>
                </a:solidFill>
                <a:latin typeface="Times New Roman" pitchFamily="18" charset="0"/>
              </a:rPr>
              <a:t>ISTA-1 </a:t>
            </a:r>
            <a:r>
              <a:rPr lang="en-US" sz="900" kern="0" dirty="0">
                <a:solidFill>
                  <a:srgbClr val="000000"/>
                </a:solidFill>
                <a:latin typeface="Times New Roman" pitchFamily="18" charset="0"/>
              </a:rPr>
              <a:t>+ FTM (new AW: </a:t>
            </a:r>
            <a:r>
              <a:rPr lang="en-US" sz="900" kern="0" dirty="0" smtClean="0">
                <a:solidFill>
                  <a:srgbClr val="000000"/>
                </a:solidFill>
                <a:latin typeface="Times New Roman" pitchFamily="18" charset="0"/>
              </a:rPr>
              <a:t>S1)</a:t>
            </a:r>
            <a:endParaRPr lang="en-US" sz="900" kern="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476772" y="4437111"/>
            <a:ext cx="1152128" cy="360040"/>
          </a:xfrm>
          <a:prstGeom prst="rect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</a:rPr>
              <a:t>LMR for ISTA-2 + FTM (new AW: S2)</a:t>
            </a: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756692" y="5301208"/>
            <a:ext cx="1872208" cy="0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Box 11"/>
          <p:cNvSpPr txBox="1"/>
          <p:nvPr/>
        </p:nvSpPr>
        <p:spPr>
          <a:xfrm>
            <a:off x="1187624" y="5096217"/>
            <a:ext cx="1121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</a:rPr>
              <a:t>Av Window S1</a:t>
            </a: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+mn-ea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824936" y="5877272"/>
            <a:ext cx="7776864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Box 13"/>
          <p:cNvSpPr txBox="1"/>
          <p:nvPr/>
        </p:nvSpPr>
        <p:spPr>
          <a:xfrm>
            <a:off x="403254" y="4923269"/>
            <a:ext cx="5650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</a:rPr>
              <a:t>RSTA</a:t>
            </a: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+mn-e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7169" y="5429557"/>
            <a:ext cx="642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</a:rPr>
              <a:t>ISTA-1</a:t>
            </a: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+mn-e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572000" y="4437111"/>
            <a:ext cx="648072" cy="72008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</a:rPr>
              <a:t>Polling TF</a:t>
            </a:r>
          </a:p>
        </p:txBody>
      </p:sp>
      <p:cxnSp>
        <p:nvCxnSpPr>
          <p:cNvPr id="17" name="Straight Arrow Connector 16"/>
          <p:cNvCxnSpPr/>
          <p:nvPr/>
        </p:nvCxnSpPr>
        <p:spPr bwMode="auto">
          <a:xfrm>
            <a:off x="4572000" y="5301208"/>
            <a:ext cx="1944216" cy="0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Box 17"/>
          <p:cNvSpPr txBox="1"/>
          <p:nvPr/>
        </p:nvSpPr>
        <p:spPr>
          <a:xfrm>
            <a:off x="5230818" y="5096216"/>
            <a:ext cx="1121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</a:rPr>
              <a:t>Av Window S2</a:t>
            </a: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+mn-ea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57638" y="4752100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</a:rPr>
              <a:t>….</a:t>
            </a: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+mn-e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839136" y="4429950"/>
            <a:ext cx="648072" cy="72008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</a:rPr>
              <a:t>Polling TF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7625595" y="5956615"/>
            <a:ext cx="701597" cy="424887"/>
          </a:xfrm>
          <a:prstGeom prst="rect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</a:rPr>
              <a:t>Response (ISTA-2)</a:t>
            </a:r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6839136" y="5294047"/>
            <a:ext cx="1944216" cy="0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Box 22"/>
          <p:cNvSpPr txBox="1"/>
          <p:nvPr/>
        </p:nvSpPr>
        <p:spPr>
          <a:xfrm>
            <a:off x="7497954" y="5089055"/>
            <a:ext cx="1121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</a:rPr>
              <a:t>Av Window S3</a:t>
            </a: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+mn-e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224774" y="4744939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</a:rPr>
              <a:t>….</a:t>
            </a: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+mn-ea"/>
            </a:endParaRPr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899592" y="6381502"/>
            <a:ext cx="7776864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TextBox 25"/>
          <p:cNvSpPr txBox="1"/>
          <p:nvPr/>
        </p:nvSpPr>
        <p:spPr>
          <a:xfrm>
            <a:off x="474146" y="6090181"/>
            <a:ext cx="642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</a:rPr>
              <a:t>ISTA-2</a:t>
            </a: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+mn-e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5364088" y="5452385"/>
            <a:ext cx="701597" cy="424887"/>
          </a:xfrm>
          <a:prstGeom prst="rect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</a:rPr>
              <a:t>Response (ISTA-1)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2915816" y="5942119"/>
            <a:ext cx="576064" cy="432222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</a:rPr>
              <a:t>IFTMR (request S3)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3546402" y="4729090"/>
            <a:ext cx="576064" cy="424888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</a:rPr>
              <a:t>IFTM (accept)</a:t>
            </a:r>
          </a:p>
        </p:txBody>
      </p:sp>
    </p:spTree>
    <p:extLst>
      <p:ext uri="{BB962C8B-B14F-4D97-AF65-F5344CB8AC3E}">
        <p14:creationId xmlns:p14="http://schemas.microsoft.com/office/powerpoint/2010/main" val="651643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(3)</Template>
  <TotalTime>63</TotalTime>
  <Words>844</Words>
  <Application>Microsoft Office PowerPoint</Application>
  <PresentationFormat>On-screen Show (4:3)</PresentationFormat>
  <Paragraphs>116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Unicode MS</vt:lpstr>
      <vt:lpstr>MS Gothic</vt:lpstr>
      <vt:lpstr>Arial</vt:lpstr>
      <vt:lpstr>Times New Roman</vt:lpstr>
      <vt:lpstr>Office Theme</vt:lpstr>
      <vt:lpstr>Document</vt:lpstr>
      <vt:lpstr>Availability Window Termination</vt:lpstr>
      <vt:lpstr>Motivation</vt:lpstr>
      <vt:lpstr>Challenges</vt:lpstr>
      <vt:lpstr>Existing scheme (FTM)</vt:lpstr>
      <vt:lpstr>Proposed ISTA Termination Scheme</vt:lpstr>
      <vt:lpstr>Straw Poll 1</vt:lpstr>
      <vt:lpstr>Straw Poll 2</vt:lpstr>
      <vt:lpstr>Proposed RSTA Termination Scheme</vt:lpstr>
      <vt:lpstr>Proposed RSTA Modification Scheme</vt:lpstr>
      <vt:lpstr>Straw Poll 3</vt:lpstr>
      <vt:lpstr>Summary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Availability Window Update</dc:title>
  <dc:creator>Das, Dibakar</dc:creator>
  <cp:keywords>CTPClassification=CTP_NT</cp:keywords>
  <cp:lastModifiedBy>Das, Dibakar</cp:lastModifiedBy>
  <cp:revision>37</cp:revision>
  <cp:lastPrinted>1601-01-01T00:00:00Z</cp:lastPrinted>
  <dcterms:created xsi:type="dcterms:W3CDTF">2018-09-10T21:08:10Z</dcterms:created>
  <dcterms:modified xsi:type="dcterms:W3CDTF">2018-09-10T22:12:02Z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54ddc82f-a60c-4189-958e-9bea375d392a</vt:lpwstr>
  </property>
  <property fmtid="{D5CDD505-2E9C-101B-9397-08002B2CF9AE}" pid="3" name="CTP_TimeStamp">
    <vt:lpwstr>2018-09-10 22:12:02Z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