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7" r:id="rId3"/>
    <p:sldId id="257" r:id="rId4"/>
    <p:sldId id="273" r:id="rId5"/>
    <p:sldId id="274" r:id="rId6"/>
    <p:sldId id="275" r:id="rId7"/>
    <p:sldId id="269" r:id="rId8"/>
    <p:sldId id="270" r:id="rId9"/>
    <p:sldId id="278" r:id="rId10"/>
    <p:sldId id="276" r:id="rId11"/>
    <p:sldId id="263" r:id="rId12"/>
    <p:sldId id="277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4" d="100"/>
          <a:sy n="104" d="100"/>
        </p:scale>
        <p:origin x="79" y="89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17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802.11-18/1594r1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the Frame Body in VL Wake-up frame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3817464-61BE-47BD-ADCE-3DD9E79EEC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256162"/>
              </p:ext>
            </p:extLst>
          </p:nvPr>
        </p:nvGraphicFramePr>
        <p:xfrm>
          <a:off x="2027237" y="19812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Document" r:id="rId4" imgW="8245941" imgH="2914052" progId="Word.Document.8">
                  <p:embed/>
                </p:oleObj>
              </mc:Choice>
              <mc:Fallback>
                <p:oleObj name="Document" r:id="rId4" imgW="8245941" imgH="2914052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7" y="19812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6EBCA-1CCE-44CB-B0B1-488632E87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16D08-FE0A-447B-83C7-0C2C4F1B0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Frame Body field in VL Wake-up frame consists of multiple Wake-up STA Info fields</a:t>
            </a:r>
          </a:p>
          <a:p>
            <a:pPr lvl="1"/>
            <a:r>
              <a:rPr lang="en-US" dirty="0"/>
              <a:t>The Wake-up STA Info field contains:</a:t>
            </a:r>
          </a:p>
          <a:p>
            <a:pPr lvl="2"/>
            <a:r>
              <a:rPr lang="en-US" dirty="0"/>
              <a:t>12-bit WUR ID</a:t>
            </a:r>
          </a:p>
          <a:p>
            <a:pPr lvl="2"/>
            <a:r>
              <a:rPr lang="en-US" dirty="0"/>
              <a:t>4-bit Wake-up Control information</a:t>
            </a:r>
          </a:p>
          <a:p>
            <a:r>
              <a:rPr lang="en-US" dirty="0"/>
              <a:t>Scheduled Wake-up using VL Wake-up frame</a:t>
            </a:r>
          </a:p>
          <a:p>
            <a:pPr lvl="1"/>
            <a:r>
              <a:rPr lang="en-US" dirty="0"/>
              <a:t>WUR STA addressed by a Wake-up STA Info field wakes up its PCR after a certain amount of time indicated by the Wake-up Control subfield</a:t>
            </a:r>
          </a:p>
          <a:p>
            <a:pPr lvl="2"/>
            <a:r>
              <a:rPr lang="en-US" dirty="0"/>
              <a:t>Increasing the channel utilization and reducing the power consumption of WUR STA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9DD82-A5CF-4F8D-8F23-A2A835F351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37432-6353-480A-8346-D8C1077A12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9C5F77-1EE4-4496-A9DA-908C0A6DC5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0025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Strawpoll</a:t>
            </a:r>
            <a:r>
              <a:rPr lang="en-GB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the following?</a:t>
            </a:r>
          </a:p>
          <a:p>
            <a:pPr lvl="1"/>
            <a:r>
              <a:rPr lang="en-GB" dirty="0"/>
              <a:t>When the Frame Body field is present in the WUR Wake-up frame, the Frame Body field contains one or more Wake-up STA Info field</a:t>
            </a:r>
          </a:p>
          <a:p>
            <a:pPr lvl="1"/>
            <a:r>
              <a:rPr lang="en-GB" dirty="0"/>
              <a:t>The size of the Wake-up STA Info field is 2 octets</a:t>
            </a:r>
          </a:p>
          <a:p>
            <a:pPr lvl="1"/>
            <a:r>
              <a:rPr lang="en-GB" dirty="0"/>
              <a:t>The Wake-up STA Info field consists of:</a:t>
            </a:r>
          </a:p>
          <a:p>
            <a:pPr lvl="2"/>
            <a:r>
              <a:rPr lang="en-GB" dirty="0"/>
              <a:t>12-bit WUR ID subfield</a:t>
            </a:r>
          </a:p>
          <a:p>
            <a:pPr lvl="2"/>
            <a:r>
              <a:rPr lang="en-GB" dirty="0"/>
              <a:t>4-bit Reserved </a:t>
            </a:r>
          </a:p>
          <a:p>
            <a:pPr lvl="3"/>
            <a:endParaRPr lang="en-GB" dirty="0"/>
          </a:p>
          <a:p>
            <a:r>
              <a:rPr lang="en-GB" dirty="0"/>
              <a:t>Y/N/A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Strawpoll</a:t>
            </a:r>
            <a:r>
              <a:rPr lang="en-GB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the concept of scheduled wake-up in slide 8-9?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Y/N/A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3695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D7B3E-F20E-4E25-9076-7E0064F6A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6AADA-58C2-492B-BCBD-D788D5B75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Length Present field of a Wake-up frame is set to 1, the Frame Body field is present</a:t>
            </a:r>
          </a:p>
          <a:p>
            <a:pPr lvl="1"/>
            <a:r>
              <a:rPr lang="en-US" dirty="0"/>
              <a:t>The Frame Body field may contain multiple Paged STAs</a:t>
            </a:r>
          </a:p>
          <a:p>
            <a:pPr lvl="1"/>
            <a:r>
              <a:rPr lang="en-US" dirty="0"/>
              <a:t>The units and the maximum size of Frame Body are 2 octets and 16 octets respectively [1]</a:t>
            </a:r>
          </a:p>
          <a:p>
            <a:pPr lvl="1"/>
            <a:endParaRPr lang="en-US" dirty="0"/>
          </a:p>
          <a:p>
            <a:r>
              <a:rPr lang="en-US" dirty="0"/>
              <a:t>In this contribution, we discuss the encoding of the Frame Body field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B895A5-A07C-48DE-9775-839463C5AE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47EE0-CBE4-465C-B6DE-BC25029A8E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20685F-A808-4E59-B0C3-72F1CEB0D2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9179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Encoding of the Frame Body field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Frame Body field may consist of multiple Wake-up STA Info field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Each Wake-up STA Info field should identify a WUR STA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Since the length of WUR ID (12 bits) is not octet-aligned, proper encoding of the Wake-up STA Info field must be considered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terms of identification, efficiency or functionality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length of the Wake-up STA Info fields can either: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Option 1) 12 bits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Option 2) 8 bits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Option 3) 16 bits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2428106-FFA0-4E8B-9B0B-DCDBA3F3C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964231"/>
              </p:ext>
            </p:extLst>
          </p:nvPr>
        </p:nvGraphicFramePr>
        <p:xfrm>
          <a:off x="6059477" y="4724400"/>
          <a:ext cx="52536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42116621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854637896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168797951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569464309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660248722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9547456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2655993030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719505504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Type</a:t>
                      </a:r>
                      <a:b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(Wake-Up)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 Present</a:t>
                      </a:r>
                    </a:p>
                    <a:p>
                      <a:pPr algn="ctr" latinLnBrk="0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(1)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TD Control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Frame Body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FCS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451977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endParaRPr lang="en-US" sz="800" dirty="0"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372849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2906F16-8466-4BE7-A9C8-C411A4C72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919440"/>
              </p:ext>
            </p:extLst>
          </p:nvPr>
        </p:nvGraphicFramePr>
        <p:xfrm>
          <a:off x="9342977" y="5723691"/>
          <a:ext cx="19701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1332809624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27655947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586736552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73841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823370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A95136-3A57-4216-B259-30D1F4F002B8}"/>
              </a:ext>
            </a:extLst>
          </p:cNvPr>
          <p:cNvCxnSpPr>
            <a:cxnSpLocks/>
          </p:cNvCxnSpPr>
          <p:nvPr/>
        </p:nvCxnSpPr>
        <p:spPr bwMode="auto">
          <a:xfrm flipH="1">
            <a:off x="9342978" y="5163898"/>
            <a:ext cx="639222" cy="559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7FF2BE-8355-4B53-9650-4FF4E8F488CD}"/>
              </a:ext>
            </a:extLst>
          </p:cNvPr>
          <p:cNvCxnSpPr>
            <a:cxnSpLocks/>
          </p:cNvCxnSpPr>
          <p:nvPr/>
        </p:nvCxnSpPr>
        <p:spPr bwMode="auto">
          <a:xfrm>
            <a:off x="10668000" y="5163898"/>
            <a:ext cx="645077" cy="559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C6E7D-F7AD-4E7A-887F-5122DF85A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1) 12-bit Wake-up STA Info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4FB2D-6310-4966-BFA9-FE2EE9F7C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077199" cy="41132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Wake-up STA Info field contains a 12-bit WUR ID</a:t>
            </a:r>
          </a:p>
          <a:p>
            <a:r>
              <a:rPr lang="en-US" dirty="0"/>
              <a:t>Pros:</a:t>
            </a:r>
          </a:p>
          <a:p>
            <a:pPr lvl="1"/>
            <a:r>
              <a:rPr lang="en-US" dirty="0"/>
              <a:t>Simple</a:t>
            </a:r>
          </a:p>
          <a:p>
            <a:pPr lvl="1"/>
            <a:r>
              <a:rPr lang="en-US" dirty="0"/>
              <a:t>No ambiguity on identification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Not octet-aligned</a:t>
            </a:r>
          </a:p>
          <a:p>
            <a:pPr lvl="1"/>
            <a:r>
              <a:rPr lang="en-US" dirty="0"/>
              <a:t>The number of Wake-up STA Info fields may not be indicated by the Length field</a:t>
            </a:r>
          </a:p>
          <a:p>
            <a:pPr lvl="1"/>
            <a:r>
              <a:rPr lang="en-US" dirty="0"/>
              <a:t>Padding with variable length occurs depending on the number of target WUR STAs</a:t>
            </a:r>
          </a:p>
          <a:p>
            <a:pPr lvl="2"/>
            <a:r>
              <a:rPr lang="en-US" dirty="0"/>
              <a:t>In case of 12-bit padding, the padding must be distinguished from WUR identifiers</a:t>
            </a:r>
          </a:p>
          <a:p>
            <a:pPr lvl="3"/>
            <a:r>
              <a:rPr lang="en-US" dirty="0"/>
              <a:t>Any 12-bit value can be assigned to WUR STA as a WUR identifier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C25F68-533A-4D08-8523-4D245CF11A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D0449-02CB-4C3C-8D3E-69E56E50CE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EEECF9-85EA-491E-ABDE-5C384226C6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EE69DD0-B14C-40C4-90A4-E193E0E6F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750357"/>
              </p:ext>
            </p:extLst>
          </p:nvPr>
        </p:nvGraphicFramePr>
        <p:xfrm>
          <a:off x="9459900" y="3616804"/>
          <a:ext cx="6567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2393541700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WUR ID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338974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051609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B62C8E6-CDE9-4866-BA28-A8164BF11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927268"/>
              </p:ext>
            </p:extLst>
          </p:nvPr>
        </p:nvGraphicFramePr>
        <p:xfrm>
          <a:off x="9448800" y="4366024"/>
          <a:ext cx="1924632" cy="1958576"/>
        </p:xfrm>
        <a:graphic>
          <a:graphicData uri="http://schemas.openxmlformats.org/drawingml/2006/table">
            <a:tbl>
              <a:tblPr firstRow="1" bandRow="1"/>
              <a:tblGrid>
                <a:gridCol w="186185">
                  <a:extLst>
                    <a:ext uri="{9D8B030D-6E8A-4147-A177-3AD203B41FA5}">
                      <a16:colId xmlns:a16="http://schemas.microsoft.com/office/drawing/2014/main" val="156586304"/>
                    </a:ext>
                  </a:extLst>
                </a:gridCol>
                <a:gridCol w="520662">
                  <a:extLst>
                    <a:ext uri="{9D8B030D-6E8A-4147-A177-3AD203B41FA5}">
                      <a16:colId xmlns:a16="http://schemas.microsoft.com/office/drawing/2014/main" val="66944353"/>
                    </a:ext>
                  </a:extLst>
                </a:gridCol>
                <a:gridCol w="501441">
                  <a:extLst>
                    <a:ext uri="{9D8B030D-6E8A-4147-A177-3AD203B41FA5}">
                      <a16:colId xmlns:a16="http://schemas.microsoft.com/office/drawing/2014/main" val="3771747136"/>
                    </a:ext>
                  </a:extLst>
                </a:gridCol>
                <a:gridCol w="716344">
                  <a:extLst>
                    <a:ext uri="{9D8B030D-6E8A-4147-A177-3AD203B41FA5}">
                      <a16:colId xmlns:a16="http://schemas.microsoft.com/office/drawing/2014/main" val="3509315248"/>
                    </a:ext>
                  </a:extLst>
                </a:gridCol>
              </a:tblGrid>
              <a:tr h="273170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FB size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(bits)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# of 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WIDs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Padding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(bits)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463988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533674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152162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 or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12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813677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43710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439442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7 or 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12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840518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602945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778650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C779D72-72B4-4F41-BB37-84A57B5CA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40859"/>
              </p:ext>
            </p:extLst>
          </p:nvPr>
        </p:nvGraphicFramePr>
        <p:xfrm>
          <a:off x="6862200" y="1723700"/>
          <a:ext cx="52536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42116621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854637896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168797951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569464309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660248722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9547456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2655993030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719505504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Type</a:t>
                      </a:r>
                      <a:b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(Wake-Up)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 Present</a:t>
                      </a:r>
                    </a:p>
                    <a:p>
                      <a:pPr algn="ctr" latinLnBrk="0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(1)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</a:t>
                      </a:r>
                    </a:p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(2)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TD Control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Frame Body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FCS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451977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endParaRPr lang="en-US" sz="800" dirty="0"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37284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C453B77-CD2C-4F83-97CF-81BAF54F1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300194"/>
              </p:ext>
            </p:extLst>
          </p:nvPr>
        </p:nvGraphicFramePr>
        <p:xfrm>
          <a:off x="9459900" y="2722991"/>
          <a:ext cx="19701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1332809624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27655947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586736552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73841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823370"/>
                  </a:ext>
                </a:extLst>
              </a:tr>
            </a:tbl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BA53BA4-3FF0-4E81-A8FA-278C81630549}"/>
              </a:ext>
            </a:extLst>
          </p:cNvPr>
          <p:cNvCxnSpPr>
            <a:cxnSpLocks/>
          </p:cNvCxnSpPr>
          <p:nvPr/>
        </p:nvCxnSpPr>
        <p:spPr bwMode="auto">
          <a:xfrm flipH="1">
            <a:off x="9484652" y="2163198"/>
            <a:ext cx="1300271" cy="559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A3D6ABC-30F1-4A31-B5BB-5A06F7882741}"/>
              </a:ext>
            </a:extLst>
          </p:cNvPr>
          <p:cNvCxnSpPr>
            <a:cxnSpLocks/>
          </p:cNvCxnSpPr>
          <p:nvPr/>
        </p:nvCxnSpPr>
        <p:spPr bwMode="auto">
          <a:xfrm>
            <a:off x="11470723" y="2163198"/>
            <a:ext cx="615977" cy="559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873C930-5113-4B21-BCED-AC81103B2A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001428"/>
              </p:ext>
            </p:extLst>
          </p:nvPr>
        </p:nvGraphicFramePr>
        <p:xfrm>
          <a:off x="11430000" y="2722991"/>
          <a:ext cx="6567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1933499894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Padding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396814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7376359"/>
                  </a:ext>
                </a:extLst>
              </a:tr>
            </a:tbl>
          </a:graphicData>
        </a:graphic>
      </p:graphicFrame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9C048B7-F5E5-4618-8F1C-E5D246DAAC2C}"/>
              </a:ext>
            </a:extLst>
          </p:cNvPr>
          <p:cNvCxnSpPr>
            <a:cxnSpLocks/>
          </p:cNvCxnSpPr>
          <p:nvPr/>
        </p:nvCxnSpPr>
        <p:spPr bwMode="auto">
          <a:xfrm flipV="1">
            <a:off x="9459900" y="3183820"/>
            <a:ext cx="0" cy="4094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756E5BD-1DBB-44F9-B619-0ED63F89A524}"/>
              </a:ext>
            </a:extLst>
          </p:cNvPr>
          <p:cNvCxnSpPr>
            <a:cxnSpLocks/>
          </p:cNvCxnSpPr>
          <p:nvPr/>
        </p:nvCxnSpPr>
        <p:spPr bwMode="auto">
          <a:xfrm flipV="1">
            <a:off x="10116600" y="3183820"/>
            <a:ext cx="0" cy="4094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87955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C6E7D-F7AD-4E7A-887F-5122DF85A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2) 8-bit Wake-up STA Info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4FB2D-6310-4966-BFA9-FE2EE9F7C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2787"/>
            <a:ext cx="8077199" cy="41132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Wake-up STA Info field contains a partial WUR ID</a:t>
            </a:r>
          </a:p>
          <a:p>
            <a:r>
              <a:rPr lang="en-US" dirty="0"/>
              <a:t>Pros:</a:t>
            </a:r>
          </a:p>
          <a:p>
            <a:pPr lvl="1"/>
            <a:r>
              <a:rPr lang="en-US" dirty="0"/>
              <a:t>Most efficient</a:t>
            </a:r>
          </a:p>
          <a:p>
            <a:pPr lvl="1"/>
            <a:r>
              <a:rPr lang="en-US" dirty="0"/>
              <a:t>Octet-aligned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The partial WUR ID may not identify the whole WUR STAs in the BSS</a:t>
            </a:r>
          </a:p>
          <a:p>
            <a:pPr lvl="2"/>
            <a:r>
              <a:rPr lang="en-US" dirty="0"/>
              <a:t>Additional rules need to be defined to avoid ambiguity</a:t>
            </a:r>
          </a:p>
          <a:p>
            <a:pPr lvl="1"/>
            <a:r>
              <a:rPr lang="en-US" dirty="0"/>
              <a:t>The number of Wake-up STA Info fields may not be indicated by the Length field</a:t>
            </a:r>
          </a:p>
          <a:p>
            <a:pPr lvl="1"/>
            <a:r>
              <a:rPr lang="en-US" dirty="0"/>
              <a:t>Padding occurs depending when odd number of Wake-up STA Info fields are present</a:t>
            </a:r>
          </a:p>
          <a:p>
            <a:pPr lvl="2"/>
            <a:r>
              <a:rPr lang="en-US" dirty="0"/>
              <a:t>The padding must be distinguished from the partial WUR IDs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C25F68-533A-4D08-8523-4D245CF11A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D0449-02CB-4C3C-8D3E-69E56E50CE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EEECF9-85EA-491E-ABDE-5C384226C6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EE69DD0-B14C-40C4-90A4-E193E0E6F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993799"/>
              </p:ext>
            </p:extLst>
          </p:nvPr>
        </p:nvGraphicFramePr>
        <p:xfrm>
          <a:off x="9484652" y="3417104"/>
          <a:ext cx="432448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448">
                  <a:extLst>
                    <a:ext uri="{9D8B030D-6E8A-4147-A177-3AD203B41FA5}">
                      <a16:colId xmlns:a16="http://schemas.microsoft.com/office/drawing/2014/main" val="2393541700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partial WID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338974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051609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B62C8E6-CDE9-4866-BA28-A8164BF11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546479"/>
              </p:ext>
            </p:extLst>
          </p:nvPr>
        </p:nvGraphicFramePr>
        <p:xfrm>
          <a:off x="9448800" y="4366024"/>
          <a:ext cx="1924632" cy="1958576"/>
        </p:xfrm>
        <a:graphic>
          <a:graphicData uri="http://schemas.openxmlformats.org/drawingml/2006/table">
            <a:tbl>
              <a:tblPr firstRow="1" bandRow="1"/>
              <a:tblGrid>
                <a:gridCol w="186185">
                  <a:extLst>
                    <a:ext uri="{9D8B030D-6E8A-4147-A177-3AD203B41FA5}">
                      <a16:colId xmlns:a16="http://schemas.microsoft.com/office/drawing/2014/main" val="156586304"/>
                    </a:ext>
                  </a:extLst>
                </a:gridCol>
                <a:gridCol w="520662">
                  <a:extLst>
                    <a:ext uri="{9D8B030D-6E8A-4147-A177-3AD203B41FA5}">
                      <a16:colId xmlns:a16="http://schemas.microsoft.com/office/drawing/2014/main" val="66944353"/>
                    </a:ext>
                  </a:extLst>
                </a:gridCol>
                <a:gridCol w="501441">
                  <a:extLst>
                    <a:ext uri="{9D8B030D-6E8A-4147-A177-3AD203B41FA5}">
                      <a16:colId xmlns:a16="http://schemas.microsoft.com/office/drawing/2014/main" val="3771747136"/>
                    </a:ext>
                  </a:extLst>
                </a:gridCol>
                <a:gridCol w="716344">
                  <a:extLst>
                    <a:ext uri="{9D8B030D-6E8A-4147-A177-3AD203B41FA5}">
                      <a16:colId xmlns:a16="http://schemas.microsoft.com/office/drawing/2014/main" val="3509315248"/>
                    </a:ext>
                  </a:extLst>
                </a:gridCol>
              </a:tblGrid>
              <a:tr h="273170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FB size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(bits)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# of 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WIDs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Padding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(bits)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463988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 or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533674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 or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152162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5 or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813677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7 or 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43710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9 or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439442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11 or 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840518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13 or 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602945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15 or 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 or 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778650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C779D72-72B4-4F41-BB37-84A57B5CA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116173"/>
              </p:ext>
            </p:extLst>
          </p:nvPr>
        </p:nvGraphicFramePr>
        <p:xfrm>
          <a:off x="6862200" y="1600200"/>
          <a:ext cx="52536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42116621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854637896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168797951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569464309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660248722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9547456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2655993030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719505504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Type</a:t>
                      </a:r>
                      <a:b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(Wake-Up)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 Present</a:t>
                      </a:r>
                    </a:p>
                    <a:p>
                      <a:pPr algn="ctr" latinLnBrk="0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(1)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</a:t>
                      </a:r>
                    </a:p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(2)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TD Control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Frame Body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FCS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451977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endParaRPr lang="en-US" sz="800" dirty="0"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37284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C453B77-CD2C-4F83-97CF-81BAF54F1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229543"/>
              </p:ext>
            </p:extLst>
          </p:nvPr>
        </p:nvGraphicFramePr>
        <p:xfrm>
          <a:off x="9500100" y="2599491"/>
          <a:ext cx="1300272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424">
                  <a:extLst>
                    <a:ext uri="{9D8B030D-6E8A-4147-A177-3AD203B41FA5}">
                      <a16:colId xmlns:a16="http://schemas.microsoft.com/office/drawing/2014/main" val="1332809624"/>
                    </a:ext>
                  </a:extLst>
                </a:gridCol>
                <a:gridCol w="433424">
                  <a:extLst>
                    <a:ext uri="{9D8B030D-6E8A-4147-A177-3AD203B41FA5}">
                      <a16:colId xmlns:a16="http://schemas.microsoft.com/office/drawing/2014/main" val="1276559478"/>
                    </a:ext>
                  </a:extLst>
                </a:gridCol>
                <a:gridCol w="433424">
                  <a:extLst>
                    <a:ext uri="{9D8B030D-6E8A-4147-A177-3AD203B41FA5}">
                      <a16:colId xmlns:a16="http://schemas.microsoft.com/office/drawing/2014/main" val="3586736552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73841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823370"/>
                  </a:ext>
                </a:extLst>
              </a:tr>
            </a:tbl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BA53BA4-3FF0-4E81-A8FA-278C81630549}"/>
              </a:ext>
            </a:extLst>
          </p:cNvPr>
          <p:cNvCxnSpPr>
            <a:cxnSpLocks/>
          </p:cNvCxnSpPr>
          <p:nvPr/>
        </p:nvCxnSpPr>
        <p:spPr bwMode="auto">
          <a:xfrm flipH="1">
            <a:off x="9484652" y="2039698"/>
            <a:ext cx="1300271" cy="559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A3D6ABC-30F1-4A31-B5BB-5A06F7882741}"/>
              </a:ext>
            </a:extLst>
          </p:cNvPr>
          <p:cNvCxnSpPr>
            <a:cxnSpLocks/>
          </p:cNvCxnSpPr>
          <p:nvPr/>
        </p:nvCxnSpPr>
        <p:spPr bwMode="auto">
          <a:xfrm>
            <a:off x="11470723" y="2039698"/>
            <a:ext cx="615977" cy="559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6AE7973D-3AC4-43C4-B036-84917F92F4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41219"/>
              </p:ext>
            </p:extLst>
          </p:nvPr>
        </p:nvGraphicFramePr>
        <p:xfrm>
          <a:off x="10800371" y="2599491"/>
          <a:ext cx="1300272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424">
                  <a:extLst>
                    <a:ext uri="{9D8B030D-6E8A-4147-A177-3AD203B41FA5}">
                      <a16:colId xmlns:a16="http://schemas.microsoft.com/office/drawing/2014/main" val="1332809624"/>
                    </a:ext>
                  </a:extLst>
                </a:gridCol>
                <a:gridCol w="433424">
                  <a:extLst>
                    <a:ext uri="{9D8B030D-6E8A-4147-A177-3AD203B41FA5}">
                      <a16:colId xmlns:a16="http://schemas.microsoft.com/office/drawing/2014/main" val="1276559478"/>
                    </a:ext>
                  </a:extLst>
                </a:gridCol>
                <a:gridCol w="433424">
                  <a:extLst>
                    <a:ext uri="{9D8B030D-6E8A-4147-A177-3AD203B41FA5}">
                      <a16:colId xmlns:a16="http://schemas.microsoft.com/office/drawing/2014/main" val="3586736552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Padding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73841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823370"/>
                  </a:ext>
                </a:extLst>
              </a:tr>
            </a:tbl>
          </a:graphicData>
        </a:graphic>
      </p:graphicFrame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9381753-11C0-4964-81D1-BE84712DF88B}"/>
              </a:ext>
            </a:extLst>
          </p:cNvPr>
          <p:cNvCxnSpPr>
            <a:cxnSpLocks/>
          </p:cNvCxnSpPr>
          <p:nvPr/>
        </p:nvCxnSpPr>
        <p:spPr bwMode="auto">
          <a:xfrm flipV="1">
            <a:off x="9489000" y="3038989"/>
            <a:ext cx="0" cy="3781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DAFD088-5F35-4782-BC40-F6647767397E}"/>
              </a:ext>
            </a:extLst>
          </p:cNvPr>
          <p:cNvCxnSpPr>
            <a:cxnSpLocks/>
          </p:cNvCxnSpPr>
          <p:nvPr/>
        </p:nvCxnSpPr>
        <p:spPr bwMode="auto">
          <a:xfrm flipV="1">
            <a:off x="9917100" y="3038989"/>
            <a:ext cx="0" cy="3781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65570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C6E7D-F7AD-4E7A-887F-5122DF85A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3) 16-bit Wake-up STA Info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4FB2D-6310-4966-BFA9-FE2EE9F7C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400799" cy="4113213"/>
          </a:xfrm>
        </p:spPr>
        <p:txBody>
          <a:bodyPr>
            <a:normAutofit fontScale="92500"/>
          </a:bodyPr>
          <a:lstStyle/>
          <a:p>
            <a:r>
              <a:rPr lang="en-US" dirty="0"/>
              <a:t>Wake-up STA Info field contains a WUR ID and additional 4-bit Wake-up Control subfield</a:t>
            </a:r>
          </a:p>
          <a:p>
            <a:r>
              <a:rPr lang="en-US" dirty="0"/>
              <a:t>Pros:</a:t>
            </a:r>
          </a:p>
          <a:p>
            <a:pPr lvl="1"/>
            <a:r>
              <a:rPr lang="en-US" dirty="0"/>
              <a:t>Octet-aligned</a:t>
            </a:r>
          </a:p>
          <a:p>
            <a:pPr lvl="1"/>
            <a:r>
              <a:rPr lang="en-US" dirty="0"/>
              <a:t>No ambiguity on identification</a:t>
            </a:r>
          </a:p>
          <a:p>
            <a:pPr lvl="1"/>
            <a:r>
              <a:rPr lang="en-US" dirty="0"/>
              <a:t>The Length field directly indicates the number of Wake-up STA Info field</a:t>
            </a:r>
          </a:p>
          <a:p>
            <a:pPr lvl="1"/>
            <a:r>
              <a:rPr lang="en-US" dirty="0"/>
              <a:t>The remaining 4-bit can be used for additional control information for each WUR STA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Less efficient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C25F68-533A-4D08-8523-4D245CF11A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D0449-02CB-4C3C-8D3E-69E56E50CE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EEECF9-85EA-491E-ABDE-5C384226C6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EE69DD0-B14C-40C4-90A4-E193E0E6F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527253"/>
              </p:ext>
            </p:extLst>
          </p:nvPr>
        </p:nvGraphicFramePr>
        <p:xfrm>
          <a:off x="9397352" y="3616804"/>
          <a:ext cx="889648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048">
                  <a:extLst>
                    <a:ext uri="{9D8B030D-6E8A-4147-A177-3AD203B41FA5}">
                      <a16:colId xmlns:a16="http://schemas.microsoft.com/office/drawing/2014/main" val="2393541700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532753974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WUR ID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control</a:t>
                      </a:r>
                    </a:p>
                  </a:txBody>
                  <a:tcPr marL="12355" marR="12355" marT="10945" marB="10945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338974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051609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B62C8E6-CDE9-4866-BA28-A8164BF11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449160"/>
              </p:ext>
            </p:extLst>
          </p:nvPr>
        </p:nvGraphicFramePr>
        <p:xfrm>
          <a:off x="9448800" y="4366024"/>
          <a:ext cx="1924632" cy="1958576"/>
        </p:xfrm>
        <a:graphic>
          <a:graphicData uri="http://schemas.openxmlformats.org/drawingml/2006/table">
            <a:tbl>
              <a:tblPr firstRow="1" bandRow="1"/>
              <a:tblGrid>
                <a:gridCol w="186185">
                  <a:extLst>
                    <a:ext uri="{9D8B030D-6E8A-4147-A177-3AD203B41FA5}">
                      <a16:colId xmlns:a16="http://schemas.microsoft.com/office/drawing/2014/main" val="156586304"/>
                    </a:ext>
                  </a:extLst>
                </a:gridCol>
                <a:gridCol w="520662">
                  <a:extLst>
                    <a:ext uri="{9D8B030D-6E8A-4147-A177-3AD203B41FA5}">
                      <a16:colId xmlns:a16="http://schemas.microsoft.com/office/drawing/2014/main" val="66944353"/>
                    </a:ext>
                  </a:extLst>
                </a:gridCol>
                <a:gridCol w="501441">
                  <a:extLst>
                    <a:ext uri="{9D8B030D-6E8A-4147-A177-3AD203B41FA5}">
                      <a16:colId xmlns:a16="http://schemas.microsoft.com/office/drawing/2014/main" val="3771747136"/>
                    </a:ext>
                  </a:extLst>
                </a:gridCol>
                <a:gridCol w="716344">
                  <a:extLst>
                    <a:ext uri="{9D8B030D-6E8A-4147-A177-3AD203B41FA5}">
                      <a16:colId xmlns:a16="http://schemas.microsoft.com/office/drawing/2014/main" val="3509315248"/>
                    </a:ext>
                  </a:extLst>
                </a:gridCol>
              </a:tblGrid>
              <a:tr h="273170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FB size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(bits)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# of 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WIDs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Padding</a:t>
                      </a:r>
                      <a:br>
                        <a:rPr lang="en-US" sz="9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(bits)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463988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533674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152162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813677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43710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439442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840518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602945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1828708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365741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548612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731482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914353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10972240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12800944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14629652" algn="l" defTabSz="3657412" rtl="0" eaLnBrk="1" latinLnBrk="1" hangingPunct="1">
                        <a:defRPr sz="72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900" b="0" u="none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778650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C779D72-72B4-4F41-BB37-84A57B5CA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834043"/>
              </p:ext>
            </p:extLst>
          </p:nvPr>
        </p:nvGraphicFramePr>
        <p:xfrm>
          <a:off x="6774900" y="1799900"/>
          <a:ext cx="5253600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700">
                  <a:extLst>
                    <a:ext uri="{9D8B030D-6E8A-4147-A177-3AD203B41FA5}">
                      <a16:colId xmlns:a16="http://schemas.microsoft.com/office/drawing/2014/main" val="42116621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854637896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168797951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569464309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1660248722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954745648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2655993030"/>
                    </a:ext>
                  </a:extLst>
                </a:gridCol>
                <a:gridCol w="656700">
                  <a:extLst>
                    <a:ext uri="{9D8B030D-6E8A-4147-A177-3AD203B41FA5}">
                      <a16:colId xmlns:a16="http://schemas.microsoft.com/office/drawing/2014/main" val="3719505504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Type</a:t>
                      </a:r>
                      <a:b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(Wake-Up)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 Present</a:t>
                      </a:r>
                    </a:p>
                    <a:p>
                      <a:pPr algn="ctr" latinLnBrk="0"/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(1)</a:t>
                      </a: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Length</a:t>
                      </a:r>
                    </a:p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(2)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TD Control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Frame Body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FCS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451977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endParaRPr lang="en-US" sz="800" dirty="0"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L w="762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37284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C453B77-CD2C-4F83-97CF-81BAF54F1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3031"/>
              </p:ext>
            </p:extLst>
          </p:nvPr>
        </p:nvGraphicFramePr>
        <p:xfrm>
          <a:off x="9412799" y="2799191"/>
          <a:ext cx="2600544" cy="87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848">
                  <a:extLst>
                    <a:ext uri="{9D8B030D-6E8A-4147-A177-3AD203B41FA5}">
                      <a16:colId xmlns:a16="http://schemas.microsoft.com/office/drawing/2014/main" val="1332809624"/>
                    </a:ext>
                  </a:extLst>
                </a:gridCol>
                <a:gridCol w="866848">
                  <a:extLst>
                    <a:ext uri="{9D8B030D-6E8A-4147-A177-3AD203B41FA5}">
                      <a16:colId xmlns:a16="http://schemas.microsoft.com/office/drawing/2014/main" val="1276559478"/>
                    </a:ext>
                  </a:extLst>
                </a:gridCol>
                <a:gridCol w="866848">
                  <a:extLst>
                    <a:ext uri="{9D8B030D-6E8A-4147-A177-3AD203B41FA5}">
                      <a16:colId xmlns:a16="http://schemas.microsoft.com/office/drawing/2014/main" val="3586736552"/>
                    </a:ext>
                  </a:extLst>
                </a:gridCol>
              </a:tblGrid>
              <a:tr h="439498"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Wake-up STA Info</a:t>
                      </a:r>
                    </a:p>
                  </a:txBody>
                  <a:tcPr marL="12355" marR="12355" marT="10945" marB="1094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73841"/>
                  </a:ext>
                </a:extLst>
              </a:tr>
              <a:tr h="439498"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657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12355" marR="12355" marT="10945" marB="1094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823370"/>
                  </a:ext>
                </a:extLst>
              </a:tr>
            </a:tbl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BA53BA4-3FF0-4E81-A8FA-278C81630549}"/>
              </a:ext>
            </a:extLst>
          </p:cNvPr>
          <p:cNvCxnSpPr>
            <a:cxnSpLocks/>
          </p:cNvCxnSpPr>
          <p:nvPr/>
        </p:nvCxnSpPr>
        <p:spPr bwMode="auto">
          <a:xfrm flipH="1">
            <a:off x="9397352" y="2239398"/>
            <a:ext cx="1300271" cy="559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A3D6ABC-30F1-4A31-B5BB-5A06F7882741}"/>
              </a:ext>
            </a:extLst>
          </p:cNvPr>
          <p:cNvCxnSpPr>
            <a:cxnSpLocks/>
          </p:cNvCxnSpPr>
          <p:nvPr/>
        </p:nvCxnSpPr>
        <p:spPr bwMode="auto">
          <a:xfrm>
            <a:off x="11383423" y="2239398"/>
            <a:ext cx="615977" cy="559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C14AB93-437B-4C4B-83EE-D214AA48BE41}"/>
              </a:ext>
            </a:extLst>
          </p:cNvPr>
          <p:cNvCxnSpPr>
            <a:cxnSpLocks/>
          </p:cNvCxnSpPr>
          <p:nvPr/>
        </p:nvCxnSpPr>
        <p:spPr bwMode="auto">
          <a:xfrm flipV="1">
            <a:off x="9401700" y="3238690"/>
            <a:ext cx="0" cy="3781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EEE3DD-F516-4E4B-8FBB-ED7984785510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87000" y="3238690"/>
            <a:ext cx="0" cy="3781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78730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EC7FA-123B-4380-B0C1-D6683FF9F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23BF1-5C04-4DE1-9C07-7585FC0F6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prefer option 3) 16-bit Wake-up STA Info field</a:t>
            </a:r>
          </a:p>
          <a:p>
            <a:pPr lvl="1"/>
            <a:r>
              <a:rPr lang="en-US" dirty="0"/>
              <a:t>11ba already defines several ways to wake-up multiple STAs simultaneously</a:t>
            </a:r>
          </a:p>
          <a:p>
            <a:pPr lvl="2"/>
            <a:r>
              <a:rPr lang="en-US" dirty="0"/>
              <a:t>E.g., group-addressed wake-up, FDMA wake-up</a:t>
            </a:r>
          </a:p>
          <a:p>
            <a:pPr lvl="1"/>
            <a:r>
              <a:rPr lang="en-US" dirty="0"/>
              <a:t>In terms of efficiency, using VL Wake-up frame doesn’t have much benefit compared to other schemes</a:t>
            </a:r>
          </a:p>
          <a:p>
            <a:pPr lvl="1"/>
            <a:r>
              <a:rPr lang="en-US" dirty="0"/>
              <a:t>Allowing additional control information for each STA will effectively differentiate the usage of VL Wake-up frame from other schemes</a:t>
            </a:r>
          </a:p>
          <a:p>
            <a:r>
              <a:rPr lang="en-US" dirty="0"/>
              <a:t>The usage of the 4-bit Wake-up Control subfield needs further discussion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A3395B-BF01-4AC0-BA16-FFACD0FE41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0C7B9-2768-4070-8896-571CE6E3B6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B01A32-ED67-4C71-9EAA-BFCD73DAB8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603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59D05-100F-4BF4-AE5F-EBB929C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candidate for the Wake-up Control subfield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56828-241D-4D42-925F-E41311401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Scheduled wake-up</a:t>
            </a:r>
          </a:p>
          <a:p>
            <a:pPr lvl="1"/>
            <a:r>
              <a:rPr lang="en-US" dirty="0"/>
              <a:t>Increasing the channel utilization and reducing the power consumption of WUR STA</a:t>
            </a:r>
          </a:p>
          <a:p>
            <a:pPr lvl="1"/>
            <a:r>
              <a:rPr lang="en-US" dirty="0"/>
              <a:t>WUR STA addressed by a Wake-up STA Info field wakes up its PCR after a certain amount of time indicated by the Wake-up Control subfield</a:t>
            </a:r>
          </a:p>
          <a:p>
            <a:pPr lvl="2"/>
            <a:r>
              <a:rPr lang="en-US" dirty="0"/>
              <a:t>E.g., 4-bit Wake-up Control subfield can indicate 16 levels of delay time</a:t>
            </a:r>
          </a:p>
          <a:p>
            <a:pPr lvl="2"/>
            <a:r>
              <a:rPr lang="en-US" dirty="0"/>
              <a:t>The unit of the delay time can be negotiated via PCR</a:t>
            </a:r>
          </a:p>
          <a:p>
            <a:pPr lvl="1"/>
            <a:r>
              <a:rPr lang="en-US" dirty="0"/>
              <a:t>AP can schedule the expected wake-up timings of multiple WUR STAs subject to:</a:t>
            </a:r>
          </a:p>
          <a:p>
            <a:pPr lvl="2"/>
            <a:r>
              <a:rPr lang="en-US" dirty="0"/>
              <a:t>The size of the buffered BUs of each STA</a:t>
            </a:r>
          </a:p>
          <a:p>
            <a:pPr lvl="2"/>
            <a:r>
              <a:rPr lang="en-US" dirty="0"/>
              <a:t>The PCR transition delay of each STA</a:t>
            </a:r>
          </a:p>
          <a:p>
            <a:r>
              <a:rPr lang="en-US" dirty="0"/>
              <a:t>Scheduled wake-up in VL Wake-up frame can also benefit when AP operates the WUR channel different from the PCR primary channel</a:t>
            </a:r>
          </a:p>
          <a:p>
            <a:pPr lvl="1"/>
            <a:r>
              <a:rPr lang="en-US" dirty="0"/>
              <a:t>Whenever AP switches between the WUR channel and PCR channel, it performs NAV synchronization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0BDAD8-A900-4428-A218-DC1E5C1165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ADF92-9D22-49ED-9A22-5D585BFCFA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FEC130-8845-488D-B6DB-94AF980C4F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7514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9D46B-04EF-45A9-8D58-D97DED7BB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Operation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476FB7-9D38-4DBA-A802-AC7275FEFE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D1331-AF26-4043-951D-3C982345D00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605816-8A73-45E6-8A89-D3AD7C282A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CDD0362-B563-4C9C-B1D6-55C91724B1E2}"/>
              </a:ext>
            </a:extLst>
          </p:cNvPr>
          <p:cNvCxnSpPr/>
          <p:nvPr/>
        </p:nvCxnSpPr>
        <p:spPr bwMode="auto">
          <a:xfrm>
            <a:off x="2311526" y="2725210"/>
            <a:ext cx="75731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D98C03-32C3-4711-A3E8-891B8DE4A77D}"/>
              </a:ext>
            </a:extLst>
          </p:cNvPr>
          <p:cNvCxnSpPr/>
          <p:nvPr/>
        </p:nvCxnSpPr>
        <p:spPr bwMode="auto">
          <a:xfrm>
            <a:off x="2311526" y="2132487"/>
            <a:ext cx="75731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BFD37A3-5ABF-4DFE-9E1B-214D65648849}"/>
              </a:ext>
            </a:extLst>
          </p:cNvPr>
          <p:cNvSpPr/>
          <p:nvPr/>
        </p:nvSpPr>
        <p:spPr>
          <a:xfrm>
            <a:off x="1803239" y="1946333"/>
            <a:ext cx="5469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PCR</a:t>
            </a:r>
            <a:b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46CBF2-D1D8-4E43-8219-2950244AC5BA}"/>
              </a:ext>
            </a:extLst>
          </p:cNvPr>
          <p:cNvSpPr/>
          <p:nvPr/>
        </p:nvSpPr>
        <p:spPr>
          <a:xfrm>
            <a:off x="1807339" y="2555933"/>
            <a:ext cx="5469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WUR</a:t>
            </a:r>
            <a:b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824A62C-C9ED-43AD-9A72-35A172C05801}"/>
              </a:ext>
            </a:extLst>
          </p:cNvPr>
          <p:cNvCxnSpPr/>
          <p:nvPr/>
        </p:nvCxnSpPr>
        <p:spPr bwMode="auto">
          <a:xfrm>
            <a:off x="2503740" y="2132487"/>
            <a:ext cx="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BEB3B0F-A030-4751-8218-EB564F62F524}"/>
              </a:ext>
            </a:extLst>
          </p:cNvPr>
          <p:cNvSpPr/>
          <p:nvPr/>
        </p:nvSpPr>
        <p:spPr bwMode="auto">
          <a:xfrm>
            <a:off x="2493230" y="2534710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474715-A270-43A6-8D41-2178CFC50C4A}"/>
              </a:ext>
            </a:extLst>
          </p:cNvPr>
          <p:cNvSpPr/>
          <p:nvPr/>
        </p:nvSpPr>
        <p:spPr bwMode="auto">
          <a:xfrm>
            <a:off x="3165502" y="2534709"/>
            <a:ext cx="218516" cy="190491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4A26CB8-1BE5-4424-ACFC-D66DF2B0BB2D}"/>
              </a:ext>
            </a:extLst>
          </p:cNvPr>
          <p:cNvCxnSpPr>
            <a:cxnSpLocks/>
          </p:cNvCxnSpPr>
          <p:nvPr/>
        </p:nvCxnSpPr>
        <p:spPr bwMode="auto">
          <a:xfrm flipV="1">
            <a:off x="3386610" y="2309583"/>
            <a:ext cx="0" cy="4156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54E2404-1413-4E03-8138-2B097A2C3797}"/>
              </a:ext>
            </a:extLst>
          </p:cNvPr>
          <p:cNvSpPr/>
          <p:nvPr/>
        </p:nvSpPr>
        <p:spPr bwMode="auto">
          <a:xfrm>
            <a:off x="2926818" y="2534720"/>
            <a:ext cx="242796" cy="190490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CA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2746F2B-C046-4AA0-94C6-1737E424E481}"/>
              </a:ext>
            </a:extLst>
          </p:cNvPr>
          <p:cNvSpPr/>
          <p:nvPr/>
        </p:nvSpPr>
        <p:spPr bwMode="auto">
          <a:xfrm>
            <a:off x="10679918" y="1955637"/>
            <a:ext cx="692727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NAV Sync.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24C32A6-4372-4F43-9ECF-49957ACE807F}"/>
              </a:ext>
            </a:extLst>
          </p:cNvPr>
          <p:cNvSpPr/>
          <p:nvPr/>
        </p:nvSpPr>
        <p:spPr bwMode="auto">
          <a:xfrm>
            <a:off x="10677221" y="2467813"/>
            <a:ext cx="912799" cy="190491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ML Wake-up Frame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39362D80-D173-403B-9030-6868E753A439}"/>
              </a:ext>
            </a:extLst>
          </p:cNvPr>
          <p:cNvSpPr/>
          <p:nvPr/>
        </p:nvSpPr>
        <p:spPr bwMode="auto">
          <a:xfrm>
            <a:off x="10668000" y="2201124"/>
            <a:ext cx="922020" cy="190490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Channel Access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72764D-91A3-405B-B71D-B982DFE2E1FB}"/>
              </a:ext>
            </a:extLst>
          </p:cNvPr>
          <p:cNvSpPr/>
          <p:nvPr/>
        </p:nvSpPr>
        <p:spPr bwMode="auto">
          <a:xfrm>
            <a:off x="10677221" y="2734503"/>
            <a:ext cx="912799" cy="1904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GA Wake-up Frame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C2FC0AA3-B985-457C-9182-2906D4CC81FF}"/>
              </a:ext>
            </a:extLst>
          </p:cNvPr>
          <p:cNvSpPr/>
          <p:nvPr/>
        </p:nvSpPr>
        <p:spPr bwMode="auto">
          <a:xfrm>
            <a:off x="3384571" y="1941987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F3E24DF-591C-49EA-9B71-6295B4486A3E}"/>
              </a:ext>
            </a:extLst>
          </p:cNvPr>
          <p:cNvSpPr/>
          <p:nvPr/>
        </p:nvSpPr>
        <p:spPr bwMode="auto">
          <a:xfrm>
            <a:off x="3802957" y="1941996"/>
            <a:ext cx="912799" cy="19049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BU (STA1)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0E244E7-CE19-48E7-A76E-79E6BE1EFCBB}"/>
              </a:ext>
            </a:extLst>
          </p:cNvPr>
          <p:cNvCxnSpPr/>
          <p:nvPr/>
        </p:nvCxnSpPr>
        <p:spPr bwMode="auto">
          <a:xfrm>
            <a:off x="4834198" y="2132487"/>
            <a:ext cx="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630EC62-DC81-4E42-A08B-C413E4ECFB8F}"/>
              </a:ext>
            </a:extLst>
          </p:cNvPr>
          <p:cNvSpPr/>
          <p:nvPr/>
        </p:nvSpPr>
        <p:spPr bwMode="auto">
          <a:xfrm>
            <a:off x="4823688" y="2534710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1DB7363-4AD8-4AC8-AEE6-D88BD590AC80}"/>
              </a:ext>
            </a:extLst>
          </p:cNvPr>
          <p:cNvSpPr/>
          <p:nvPr/>
        </p:nvSpPr>
        <p:spPr bwMode="auto">
          <a:xfrm>
            <a:off x="5495960" y="2534709"/>
            <a:ext cx="218516" cy="190491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2EF35D5-D8A8-439C-9E90-C160B85EA8B9}"/>
              </a:ext>
            </a:extLst>
          </p:cNvPr>
          <p:cNvCxnSpPr>
            <a:cxnSpLocks/>
          </p:cNvCxnSpPr>
          <p:nvPr/>
        </p:nvCxnSpPr>
        <p:spPr bwMode="auto">
          <a:xfrm flipV="1">
            <a:off x="5717068" y="2309583"/>
            <a:ext cx="0" cy="4156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69D1C1FC-D45B-455D-900A-87BD792D6DCF}"/>
              </a:ext>
            </a:extLst>
          </p:cNvPr>
          <p:cNvSpPr/>
          <p:nvPr/>
        </p:nvSpPr>
        <p:spPr bwMode="auto">
          <a:xfrm>
            <a:off x="5257276" y="2534720"/>
            <a:ext cx="242796" cy="190490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CA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D13CDA2A-226E-4918-A876-BF1849C82CB6}"/>
              </a:ext>
            </a:extLst>
          </p:cNvPr>
          <p:cNvSpPr/>
          <p:nvPr/>
        </p:nvSpPr>
        <p:spPr bwMode="auto">
          <a:xfrm>
            <a:off x="5715029" y="1941987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4E33A83-DDD9-4030-A9D3-44A09CAB14AB}"/>
              </a:ext>
            </a:extLst>
          </p:cNvPr>
          <p:cNvSpPr/>
          <p:nvPr/>
        </p:nvSpPr>
        <p:spPr bwMode="auto">
          <a:xfrm>
            <a:off x="6133415" y="1941996"/>
            <a:ext cx="912799" cy="19049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BU (STA2)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4D0E76D-911B-4161-8A52-F7632869D436}"/>
              </a:ext>
            </a:extLst>
          </p:cNvPr>
          <p:cNvCxnSpPr/>
          <p:nvPr/>
        </p:nvCxnSpPr>
        <p:spPr bwMode="auto">
          <a:xfrm>
            <a:off x="7168767" y="2132487"/>
            <a:ext cx="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63AA530C-FA51-4F75-A9AD-1227C5195A2E}"/>
              </a:ext>
            </a:extLst>
          </p:cNvPr>
          <p:cNvSpPr/>
          <p:nvPr/>
        </p:nvSpPr>
        <p:spPr bwMode="auto">
          <a:xfrm>
            <a:off x="7158257" y="2534710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8E361A2-4FF4-455F-8013-E171F8989038}"/>
              </a:ext>
            </a:extLst>
          </p:cNvPr>
          <p:cNvSpPr/>
          <p:nvPr/>
        </p:nvSpPr>
        <p:spPr bwMode="auto">
          <a:xfrm>
            <a:off x="7830529" y="2534709"/>
            <a:ext cx="218516" cy="190491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FBA0362-C60C-4F66-BEDD-CAA24C196506}"/>
              </a:ext>
            </a:extLst>
          </p:cNvPr>
          <p:cNvCxnSpPr>
            <a:cxnSpLocks/>
          </p:cNvCxnSpPr>
          <p:nvPr/>
        </p:nvCxnSpPr>
        <p:spPr bwMode="auto">
          <a:xfrm flipV="1">
            <a:off x="8051637" y="2309583"/>
            <a:ext cx="0" cy="4156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355AD048-B67D-459C-99BC-4CD24D1C3E72}"/>
              </a:ext>
            </a:extLst>
          </p:cNvPr>
          <p:cNvSpPr/>
          <p:nvPr/>
        </p:nvSpPr>
        <p:spPr bwMode="auto">
          <a:xfrm>
            <a:off x="7591845" y="2534720"/>
            <a:ext cx="242796" cy="190490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CA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D2D13FB6-0B55-459F-8380-75CF51DB5416}"/>
              </a:ext>
            </a:extLst>
          </p:cNvPr>
          <p:cNvSpPr/>
          <p:nvPr/>
        </p:nvSpPr>
        <p:spPr bwMode="auto">
          <a:xfrm>
            <a:off x="8049598" y="1941987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3EB3869-929C-4FC2-AEC4-7BCDB896C3E2}"/>
              </a:ext>
            </a:extLst>
          </p:cNvPr>
          <p:cNvSpPr/>
          <p:nvPr/>
        </p:nvSpPr>
        <p:spPr bwMode="auto">
          <a:xfrm>
            <a:off x="8467984" y="1941996"/>
            <a:ext cx="912799" cy="19049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BU (STA3)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6D8D57D-1B35-4398-AF7B-4B1B735EEDA8}"/>
              </a:ext>
            </a:extLst>
          </p:cNvPr>
          <p:cNvSpPr/>
          <p:nvPr/>
        </p:nvSpPr>
        <p:spPr>
          <a:xfrm>
            <a:off x="2443040" y="2129259"/>
            <a:ext cx="5693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  <a:b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switch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B955909-B80C-475A-AF64-6BD9C0748CCB}"/>
              </a:ext>
            </a:extLst>
          </p:cNvPr>
          <p:cNvSpPr/>
          <p:nvPr/>
        </p:nvSpPr>
        <p:spPr>
          <a:xfrm>
            <a:off x="3336490" y="2365427"/>
            <a:ext cx="5693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  <a:b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switch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4052EE5-5F2E-4DDB-BA06-D456FE232A3A}"/>
              </a:ext>
            </a:extLst>
          </p:cNvPr>
          <p:cNvCxnSpPr/>
          <p:nvPr/>
        </p:nvCxnSpPr>
        <p:spPr bwMode="auto">
          <a:xfrm>
            <a:off x="2311526" y="4212223"/>
            <a:ext cx="75731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3B13212-8F01-4C8B-8E17-F7929A77F160}"/>
              </a:ext>
            </a:extLst>
          </p:cNvPr>
          <p:cNvCxnSpPr/>
          <p:nvPr/>
        </p:nvCxnSpPr>
        <p:spPr bwMode="auto">
          <a:xfrm>
            <a:off x="2311526" y="3619500"/>
            <a:ext cx="75731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8B77CF36-C399-45FA-8276-2C25493D5F4A}"/>
              </a:ext>
            </a:extLst>
          </p:cNvPr>
          <p:cNvSpPr/>
          <p:nvPr/>
        </p:nvSpPr>
        <p:spPr>
          <a:xfrm>
            <a:off x="1803239" y="3433346"/>
            <a:ext cx="5469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PCR</a:t>
            </a:r>
            <a:b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B1668AC-6D26-454E-8F5A-C5B16F48AED0}"/>
              </a:ext>
            </a:extLst>
          </p:cNvPr>
          <p:cNvSpPr/>
          <p:nvPr/>
        </p:nvSpPr>
        <p:spPr>
          <a:xfrm>
            <a:off x="1807339" y="4042946"/>
            <a:ext cx="5469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WUR</a:t>
            </a:r>
            <a:b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6339CB14-B48F-434F-B370-4BD513DD0346}"/>
              </a:ext>
            </a:extLst>
          </p:cNvPr>
          <p:cNvCxnSpPr/>
          <p:nvPr/>
        </p:nvCxnSpPr>
        <p:spPr bwMode="auto">
          <a:xfrm>
            <a:off x="2503740" y="3619500"/>
            <a:ext cx="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6DBE4C30-8485-4449-8B4B-73252E65B71B}"/>
              </a:ext>
            </a:extLst>
          </p:cNvPr>
          <p:cNvSpPr/>
          <p:nvPr/>
        </p:nvSpPr>
        <p:spPr bwMode="auto">
          <a:xfrm>
            <a:off x="2493230" y="4021723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5E48ACD-EDC2-4D0D-A6B8-BA3576E3AEC3}"/>
              </a:ext>
            </a:extLst>
          </p:cNvPr>
          <p:cNvSpPr/>
          <p:nvPr/>
        </p:nvSpPr>
        <p:spPr bwMode="auto">
          <a:xfrm>
            <a:off x="3179380" y="4021722"/>
            <a:ext cx="240368" cy="1904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000A888-3EA8-4A79-A257-B81306986AA3}"/>
              </a:ext>
            </a:extLst>
          </p:cNvPr>
          <p:cNvCxnSpPr>
            <a:cxnSpLocks/>
          </p:cNvCxnSpPr>
          <p:nvPr/>
        </p:nvCxnSpPr>
        <p:spPr bwMode="auto">
          <a:xfrm flipV="1">
            <a:off x="3418685" y="3796596"/>
            <a:ext cx="0" cy="4156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1EBE2706-8A27-4E1C-9D99-BF30C4BBA0D5}"/>
              </a:ext>
            </a:extLst>
          </p:cNvPr>
          <p:cNvSpPr/>
          <p:nvPr/>
        </p:nvSpPr>
        <p:spPr bwMode="auto">
          <a:xfrm>
            <a:off x="2926818" y="4021733"/>
            <a:ext cx="242796" cy="190490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CA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708E96B-F5EB-43C0-8B3C-094EDB762CF5}"/>
              </a:ext>
            </a:extLst>
          </p:cNvPr>
          <p:cNvSpPr/>
          <p:nvPr/>
        </p:nvSpPr>
        <p:spPr bwMode="auto">
          <a:xfrm>
            <a:off x="3416646" y="3429000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FFB5AED-8B6F-4482-9900-2B8037EE3385}"/>
              </a:ext>
            </a:extLst>
          </p:cNvPr>
          <p:cNvSpPr/>
          <p:nvPr/>
        </p:nvSpPr>
        <p:spPr bwMode="auto">
          <a:xfrm>
            <a:off x="3835032" y="3429009"/>
            <a:ext cx="912799" cy="19049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 BU (STA1)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DD9FE52-EFED-4340-B207-2D1354653525}"/>
              </a:ext>
            </a:extLst>
          </p:cNvPr>
          <p:cNvSpPr/>
          <p:nvPr/>
        </p:nvSpPr>
        <p:spPr bwMode="auto">
          <a:xfrm>
            <a:off x="4895522" y="3429009"/>
            <a:ext cx="912799" cy="19049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 BU (STA2)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FAAC513-7A68-4AF6-939C-C5C106917762}"/>
              </a:ext>
            </a:extLst>
          </p:cNvPr>
          <p:cNvSpPr/>
          <p:nvPr/>
        </p:nvSpPr>
        <p:spPr bwMode="auto">
          <a:xfrm>
            <a:off x="5933090" y="3429009"/>
            <a:ext cx="912799" cy="19049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 BU (STA3)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BC0C817-AE74-431D-A042-01DD03ABDF85}"/>
              </a:ext>
            </a:extLst>
          </p:cNvPr>
          <p:cNvSpPr/>
          <p:nvPr/>
        </p:nvSpPr>
        <p:spPr>
          <a:xfrm>
            <a:off x="2443040" y="3616272"/>
            <a:ext cx="5693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  <a:b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switch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8716323-0AFD-4C73-8E6B-428FCAD8AF9F}"/>
              </a:ext>
            </a:extLst>
          </p:cNvPr>
          <p:cNvSpPr/>
          <p:nvPr/>
        </p:nvSpPr>
        <p:spPr>
          <a:xfrm>
            <a:off x="3368565" y="3852440"/>
            <a:ext cx="5693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  <a:b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switch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18428ED-C36D-4362-876C-101247B0CE2C}"/>
              </a:ext>
            </a:extLst>
          </p:cNvPr>
          <p:cNvSpPr/>
          <p:nvPr/>
        </p:nvSpPr>
        <p:spPr bwMode="auto">
          <a:xfrm>
            <a:off x="10668000" y="3009909"/>
            <a:ext cx="912799" cy="190491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VL Wake-up Frame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576FD1C6-92B5-4FB5-AF41-534713B30BE3}"/>
              </a:ext>
            </a:extLst>
          </p:cNvPr>
          <p:cNvCxnSpPr/>
          <p:nvPr/>
        </p:nvCxnSpPr>
        <p:spPr bwMode="auto">
          <a:xfrm>
            <a:off x="2337087" y="6044921"/>
            <a:ext cx="75731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975EAC61-C52A-4698-A10F-702F14813DB0}"/>
              </a:ext>
            </a:extLst>
          </p:cNvPr>
          <p:cNvCxnSpPr/>
          <p:nvPr/>
        </p:nvCxnSpPr>
        <p:spPr bwMode="auto">
          <a:xfrm>
            <a:off x="2337087" y="5452198"/>
            <a:ext cx="75731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0710E21C-AE8C-4363-9BFD-CA844D57E84A}"/>
              </a:ext>
            </a:extLst>
          </p:cNvPr>
          <p:cNvSpPr/>
          <p:nvPr/>
        </p:nvSpPr>
        <p:spPr>
          <a:xfrm>
            <a:off x="1828800" y="5266044"/>
            <a:ext cx="5469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PCR</a:t>
            </a:r>
            <a:b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9EEC311-5CCC-4EDD-8D4E-352B6D11BB44}"/>
              </a:ext>
            </a:extLst>
          </p:cNvPr>
          <p:cNvSpPr/>
          <p:nvPr/>
        </p:nvSpPr>
        <p:spPr>
          <a:xfrm>
            <a:off x="1832900" y="5875644"/>
            <a:ext cx="5469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WUR</a:t>
            </a:r>
            <a:b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8B61126E-FA04-453B-8467-3C8DD61DC19B}"/>
              </a:ext>
            </a:extLst>
          </p:cNvPr>
          <p:cNvCxnSpPr/>
          <p:nvPr/>
        </p:nvCxnSpPr>
        <p:spPr bwMode="auto">
          <a:xfrm>
            <a:off x="2529301" y="5452198"/>
            <a:ext cx="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206DB005-7BF4-45AD-9374-CA803E94FEBF}"/>
              </a:ext>
            </a:extLst>
          </p:cNvPr>
          <p:cNvSpPr/>
          <p:nvPr/>
        </p:nvSpPr>
        <p:spPr bwMode="auto">
          <a:xfrm>
            <a:off x="2518791" y="5854421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EFE6991-167D-42CF-A2F9-783104104B6F}"/>
              </a:ext>
            </a:extLst>
          </p:cNvPr>
          <p:cNvSpPr/>
          <p:nvPr/>
        </p:nvSpPr>
        <p:spPr bwMode="auto">
          <a:xfrm>
            <a:off x="3206659" y="5854420"/>
            <a:ext cx="425828" cy="190491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F0F6DC35-9A48-4094-A678-B224D08BCA6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682" y="5629294"/>
            <a:ext cx="0" cy="4156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32C0092C-3A6C-47FF-84CA-0A44B55001C7}"/>
              </a:ext>
            </a:extLst>
          </p:cNvPr>
          <p:cNvSpPr/>
          <p:nvPr/>
        </p:nvSpPr>
        <p:spPr bwMode="auto">
          <a:xfrm>
            <a:off x="2952379" y="5854431"/>
            <a:ext cx="242796" cy="190490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CA</a:t>
            </a: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85596516-0507-4767-B0F0-7F7178376413}"/>
              </a:ext>
            </a:extLst>
          </p:cNvPr>
          <p:cNvSpPr/>
          <p:nvPr/>
        </p:nvSpPr>
        <p:spPr bwMode="auto">
          <a:xfrm>
            <a:off x="3630643" y="5261698"/>
            <a:ext cx="430129" cy="19049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NS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5B5DBDD-71C5-4910-9D5B-C2288DD03C6C}"/>
              </a:ext>
            </a:extLst>
          </p:cNvPr>
          <p:cNvSpPr/>
          <p:nvPr/>
        </p:nvSpPr>
        <p:spPr bwMode="auto">
          <a:xfrm>
            <a:off x="4049029" y="5261707"/>
            <a:ext cx="912799" cy="19049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 BU (STA1)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91AAC400-F67F-420F-A868-8C301B8F6D84}"/>
              </a:ext>
            </a:extLst>
          </p:cNvPr>
          <p:cNvSpPr/>
          <p:nvPr/>
        </p:nvSpPr>
        <p:spPr bwMode="auto">
          <a:xfrm>
            <a:off x="5109519" y="5261707"/>
            <a:ext cx="912799" cy="19049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 BU (STA2)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4D37358-5188-4135-B97F-6F11A75F00B6}"/>
              </a:ext>
            </a:extLst>
          </p:cNvPr>
          <p:cNvSpPr/>
          <p:nvPr/>
        </p:nvSpPr>
        <p:spPr bwMode="auto">
          <a:xfrm>
            <a:off x="6147087" y="5261707"/>
            <a:ext cx="912799" cy="19049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 BU (STA3)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B53CCFF-2B15-47A9-A543-AA186BE6C8F2}"/>
              </a:ext>
            </a:extLst>
          </p:cNvPr>
          <p:cNvSpPr/>
          <p:nvPr/>
        </p:nvSpPr>
        <p:spPr>
          <a:xfrm>
            <a:off x="2468601" y="5448970"/>
            <a:ext cx="5693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Channel</a:t>
            </a:r>
            <a:b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switch</a:t>
            </a:r>
          </a:p>
        </p:txBody>
      </p:sp>
      <p:sp>
        <p:nvSpPr>
          <p:cNvPr id="84" name="Arrow: Right 83">
            <a:extLst>
              <a:ext uri="{FF2B5EF4-FFF2-40B4-BE49-F238E27FC236}">
                <a16:creationId xmlns:a16="http://schemas.microsoft.com/office/drawing/2014/main" id="{800C8A55-CAC4-4CAC-A03E-128ACDF5DBD7}"/>
              </a:ext>
            </a:extLst>
          </p:cNvPr>
          <p:cNvSpPr/>
          <p:nvPr/>
        </p:nvSpPr>
        <p:spPr bwMode="auto">
          <a:xfrm>
            <a:off x="3684481" y="2761241"/>
            <a:ext cx="1039919" cy="2208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STA1 Awake</a:t>
            </a:r>
          </a:p>
        </p:txBody>
      </p:sp>
      <p:sp>
        <p:nvSpPr>
          <p:cNvPr id="86" name="Arrow: Right 85">
            <a:extLst>
              <a:ext uri="{FF2B5EF4-FFF2-40B4-BE49-F238E27FC236}">
                <a16:creationId xmlns:a16="http://schemas.microsoft.com/office/drawing/2014/main" id="{012A4A2D-4EBE-4BBE-ABF5-E3B0A4E6D1E5}"/>
              </a:ext>
            </a:extLst>
          </p:cNvPr>
          <p:cNvSpPr/>
          <p:nvPr/>
        </p:nvSpPr>
        <p:spPr bwMode="auto">
          <a:xfrm>
            <a:off x="3728656" y="4440620"/>
            <a:ext cx="2026508" cy="2208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 Awake</a:t>
            </a:r>
          </a:p>
        </p:txBody>
      </p:sp>
      <p:sp>
        <p:nvSpPr>
          <p:cNvPr id="87" name="Arrow: Right 86">
            <a:extLst>
              <a:ext uri="{FF2B5EF4-FFF2-40B4-BE49-F238E27FC236}">
                <a16:creationId xmlns:a16="http://schemas.microsoft.com/office/drawing/2014/main" id="{712B3292-4B67-4128-94DE-E8219FE399AC}"/>
              </a:ext>
            </a:extLst>
          </p:cNvPr>
          <p:cNvSpPr/>
          <p:nvPr/>
        </p:nvSpPr>
        <p:spPr bwMode="auto">
          <a:xfrm>
            <a:off x="6069854" y="6092200"/>
            <a:ext cx="1039919" cy="2208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STA3 Awake</a:t>
            </a:r>
          </a:p>
        </p:txBody>
      </p:sp>
      <p:sp>
        <p:nvSpPr>
          <p:cNvPr id="88" name="Arrow: Right 87">
            <a:extLst>
              <a:ext uri="{FF2B5EF4-FFF2-40B4-BE49-F238E27FC236}">
                <a16:creationId xmlns:a16="http://schemas.microsoft.com/office/drawing/2014/main" id="{E94276D6-653C-4502-95F5-453A8E01FA30}"/>
              </a:ext>
            </a:extLst>
          </p:cNvPr>
          <p:cNvSpPr/>
          <p:nvPr/>
        </p:nvSpPr>
        <p:spPr bwMode="auto">
          <a:xfrm>
            <a:off x="3707722" y="4242955"/>
            <a:ext cx="1039919" cy="2208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STA1 Awake</a:t>
            </a:r>
          </a:p>
        </p:txBody>
      </p:sp>
      <p:sp>
        <p:nvSpPr>
          <p:cNvPr id="89" name="Arrow: Right 88">
            <a:extLst>
              <a:ext uri="{FF2B5EF4-FFF2-40B4-BE49-F238E27FC236}">
                <a16:creationId xmlns:a16="http://schemas.microsoft.com/office/drawing/2014/main" id="{E558F788-1872-4411-B84A-0370070D3E9D}"/>
              </a:ext>
            </a:extLst>
          </p:cNvPr>
          <p:cNvSpPr/>
          <p:nvPr/>
        </p:nvSpPr>
        <p:spPr bwMode="auto">
          <a:xfrm>
            <a:off x="3710652" y="4655996"/>
            <a:ext cx="3263712" cy="2208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STA3 Awake</a:t>
            </a:r>
          </a:p>
        </p:txBody>
      </p:sp>
      <p:sp>
        <p:nvSpPr>
          <p:cNvPr id="90" name="Arrow: Right 89">
            <a:extLst>
              <a:ext uri="{FF2B5EF4-FFF2-40B4-BE49-F238E27FC236}">
                <a16:creationId xmlns:a16="http://schemas.microsoft.com/office/drawing/2014/main" id="{09D7F6F3-9593-45A9-8F0C-6F529E0E216D}"/>
              </a:ext>
            </a:extLst>
          </p:cNvPr>
          <p:cNvSpPr/>
          <p:nvPr/>
        </p:nvSpPr>
        <p:spPr bwMode="auto">
          <a:xfrm>
            <a:off x="3921909" y="6089563"/>
            <a:ext cx="1039919" cy="2208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STA1 Awake</a:t>
            </a:r>
          </a:p>
        </p:txBody>
      </p:sp>
      <p:sp>
        <p:nvSpPr>
          <p:cNvPr id="91" name="Arrow: Right 90">
            <a:extLst>
              <a:ext uri="{FF2B5EF4-FFF2-40B4-BE49-F238E27FC236}">
                <a16:creationId xmlns:a16="http://schemas.microsoft.com/office/drawing/2014/main" id="{E7A4790A-4FB9-4145-AACC-84504D244407}"/>
              </a:ext>
            </a:extLst>
          </p:cNvPr>
          <p:cNvSpPr/>
          <p:nvPr/>
        </p:nvSpPr>
        <p:spPr bwMode="auto">
          <a:xfrm>
            <a:off x="5006697" y="6103796"/>
            <a:ext cx="1039919" cy="2208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STA2 Awake</a:t>
            </a: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801C1EE4-00AB-4EFF-8350-F5E703F9BD9E}"/>
              </a:ext>
            </a:extLst>
          </p:cNvPr>
          <p:cNvSpPr/>
          <p:nvPr/>
        </p:nvSpPr>
        <p:spPr bwMode="auto">
          <a:xfrm>
            <a:off x="1600200" y="1817911"/>
            <a:ext cx="8534400" cy="119199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49DB39B5-66A6-4CE6-9337-AE4159AD23B6}"/>
              </a:ext>
            </a:extLst>
          </p:cNvPr>
          <p:cNvSpPr/>
          <p:nvPr/>
        </p:nvSpPr>
        <p:spPr bwMode="auto">
          <a:xfrm>
            <a:off x="1600200" y="3307284"/>
            <a:ext cx="8534400" cy="1606302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5BCA2B5F-0D9A-405A-B9F5-908D2B070103}"/>
              </a:ext>
            </a:extLst>
          </p:cNvPr>
          <p:cNvSpPr/>
          <p:nvPr/>
        </p:nvSpPr>
        <p:spPr bwMode="auto">
          <a:xfrm>
            <a:off x="1600200" y="5170983"/>
            <a:ext cx="8534400" cy="1181322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1288BBA-8C55-48AA-A468-2A90E4FC5645}"/>
              </a:ext>
            </a:extLst>
          </p:cNvPr>
          <p:cNvSpPr/>
          <p:nvPr/>
        </p:nvSpPr>
        <p:spPr>
          <a:xfrm>
            <a:off x="671035" y="2057400"/>
            <a:ext cx="85296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Individually addressed wake-up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CC36617-9A25-4AAE-B032-9F64339E661B}"/>
              </a:ext>
            </a:extLst>
          </p:cNvPr>
          <p:cNvSpPr/>
          <p:nvPr/>
        </p:nvSpPr>
        <p:spPr>
          <a:xfrm>
            <a:off x="671035" y="3646425"/>
            <a:ext cx="8529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000" dirty="0">
                <a:solidFill>
                  <a:prstClr val="black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Group addressed wake-up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C8F2031-6B39-43D0-A569-D0A7690A3528}"/>
              </a:ext>
            </a:extLst>
          </p:cNvPr>
          <p:cNvSpPr/>
          <p:nvPr/>
        </p:nvSpPr>
        <p:spPr>
          <a:xfrm>
            <a:off x="666275" y="5412232"/>
            <a:ext cx="8529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Multiple addressed</a:t>
            </a:r>
          </a:p>
          <a:p>
            <a:pPr lvl="0"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scheduled wake-up</a:t>
            </a:r>
          </a:p>
        </p:txBody>
      </p:sp>
      <p:sp>
        <p:nvSpPr>
          <p:cNvPr id="98" name="Arrow: Right 97">
            <a:extLst>
              <a:ext uri="{FF2B5EF4-FFF2-40B4-BE49-F238E27FC236}">
                <a16:creationId xmlns:a16="http://schemas.microsoft.com/office/drawing/2014/main" id="{05286F8B-4973-4314-B4F3-B31AC321A581}"/>
              </a:ext>
            </a:extLst>
          </p:cNvPr>
          <p:cNvSpPr/>
          <p:nvPr/>
        </p:nvSpPr>
        <p:spPr bwMode="auto">
          <a:xfrm>
            <a:off x="8332681" y="2743200"/>
            <a:ext cx="1039919" cy="2208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STA3 Awake</a:t>
            </a:r>
          </a:p>
        </p:txBody>
      </p:sp>
      <p:sp>
        <p:nvSpPr>
          <p:cNvPr id="99" name="Arrow: Right 98">
            <a:extLst>
              <a:ext uri="{FF2B5EF4-FFF2-40B4-BE49-F238E27FC236}">
                <a16:creationId xmlns:a16="http://schemas.microsoft.com/office/drawing/2014/main" id="{2FA3D95C-3DB7-44A9-91C6-F378D46D49C4}"/>
              </a:ext>
            </a:extLst>
          </p:cNvPr>
          <p:cNvSpPr/>
          <p:nvPr/>
        </p:nvSpPr>
        <p:spPr bwMode="auto">
          <a:xfrm>
            <a:off x="6019800" y="2754796"/>
            <a:ext cx="1039919" cy="220804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STA2 Awake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3718EE1-9DEB-4135-9633-35297505BA58}"/>
              </a:ext>
            </a:extLst>
          </p:cNvPr>
          <p:cNvCxnSpPr>
            <a:cxnSpLocks/>
          </p:cNvCxnSpPr>
          <p:nvPr/>
        </p:nvCxnSpPr>
        <p:spPr bwMode="auto">
          <a:xfrm flipV="1">
            <a:off x="4715756" y="5722782"/>
            <a:ext cx="0" cy="3221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5C3772BA-2206-446A-B6C5-0F9522DB353C}"/>
              </a:ext>
            </a:extLst>
          </p:cNvPr>
          <p:cNvCxnSpPr>
            <a:cxnSpLocks/>
          </p:cNvCxnSpPr>
          <p:nvPr/>
        </p:nvCxnSpPr>
        <p:spPr bwMode="auto">
          <a:xfrm flipV="1">
            <a:off x="5789929" y="5722782"/>
            <a:ext cx="0" cy="3221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55A75DB-8705-461C-ADE2-47C768C1687E}"/>
              </a:ext>
            </a:extLst>
          </p:cNvPr>
          <p:cNvSpPr/>
          <p:nvPr/>
        </p:nvSpPr>
        <p:spPr>
          <a:xfrm>
            <a:off x="3567440" y="5715000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Scheduled </a:t>
            </a:r>
            <a:b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Wake-up </a:t>
            </a:r>
            <a:b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Time (STA1)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A591B3A-C76E-4679-9618-DC8B4E3E0120}"/>
              </a:ext>
            </a:extLst>
          </p:cNvPr>
          <p:cNvSpPr/>
          <p:nvPr/>
        </p:nvSpPr>
        <p:spPr>
          <a:xfrm>
            <a:off x="4655890" y="5715000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Scheduled </a:t>
            </a:r>
            <a:b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Wake-up </a:t>
            </a:r>
            <a:b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Time (STA2)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7CB59A6-3C73-49BC-BEE0-0CFBD9FCB85C}"/>
              </a:ext>
            </a:extLst>
          </p:cNvPr>
          <p:cNvSpPr/>
          <p:nvPr/>
        </p:nvSpPr>
        <p:spPr>
          <a:xfrm>
            <a:off x="5720599" y="5715000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Scheduled </a:t>
            </a:r>
            <a:b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Wake-up </a:t>
            </a:r>
            <a:b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</a:br>
            <a:r>
              <a:rPr lang="en-US" sz="600" b="1" dirty="0">
                <a:solidFill>
                  <a:srgbClr val="FF0000"/>
                </a:solidFill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Time (STA3)</a:t>
            </a:r>
          </a:p>
        </p:txBody>
      </p:sp>
    </p:spTree>
    <p:extLst>
      <p:ext uri="{BB962C8B-B14F-4D97-AF65-F5344CB8AC3E}">
        <p14:creationId xmlns:p14="http://schemas.microsoft.com/office/powerpoint/2010/main" val="3800095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1327</Words>
  <Application>Microsoft Office PowerPoint</Application>
  <PresentationFormat>Widescreen</PresentationFormat>
  <Paragraphs>386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Office Theme</vt:lpstr>
      <vt:lpstr>Document</vt:lpstr>
      <vt:lpstr>Discussion on the Frame Body in VL Wake-up frame</vt:lpstr>
      <vt:lpstr>Introduction</vt:lpstr>
      <vt:lpstr>Encoding of the Frame Body field</vt:lpstr>
      <vt:lpstr>Option 1) 12-bit Wake-up STA Info field</vt:lpstr>
      <vt:lpstr>Option 2) 8-bit Wake-up STA Info field</vt:lpstr>
      <vt:lpstr>Option 3) 16-bit Wake-up STA Info field</vt:lpstr>
      <vt:lpstr>Considerations</vt:lpstr>
      <vt:lpstr>Possible candidate for the Wake-up Control subfield</vt:lpstr>
      <vt:lpstr>AP Operation Examples</vt:lpstr>
      <vt:lpstr>Conclusion</vt:lpstr>
      <vt:lpstr>Strawpoll 1</vt:lpstr>
      <vt:lpstr>Strawpoll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Remaining issues on VL Wake-up frame</dc:title>
  <dc:creator>Aaron</dc:creator>
  <cp:lastModifiedBy>Aaron</cp:lastModifiedBy>
  <cp:revision>25</cp:revision>
  <dcterms:created xsi:type="dcterms:W3CDTF">2018-09-10T06:05:28Z</dcterms:created>
  <dcterms:modified xsi:type="dcterms:W3CDTF">2018-09-11T20:31:46Z</dcterms:modified>
</cp:coreProperties>
</file>