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58" r:id="rId4"/>
    <p:sldId id="260" r:id="rId5"/>
    <p:sldId id="261" r:id="rId6"/>
    <p:sldId id="265" r:id="rId7"/>
    <p:sldId id="26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6980" autoAdjust="0"/>
    <p:restoredTop sz="94660"/>
  </p:normalViewPr>
  <p:slideViewPr>
    <p:cSldViewPr>
      <p:cViewPr varScale="1">
        <p:scale>
          <a:sx n="91" d="100"/>
          <a:sy n="91" d="100"/>
        </p:scale>
        <p:origin x="738" y="33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11" d="100"/>
          <a:sy n="111" d="100"/>
        </p:scale>
        <p:origin x="-4828" y="-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A25EADA-8DDC-4EE3-B5F1-3BBBDDDD6BEC}" type="slidenum">
              <a:rPr lang="en-US"/>
              <a:pPr/>
              <a:t>3</a:t>
            </a:fld>
            <a:endParaRPr lang="en-US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0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D310956-CE0F-4B68-9CE0-7A7604BB42D7}" type="slidenum">
              <a:rPr lang="en-US"/>
              <a:pPr/>
              <a:t>4</a:t>
            </a:fld>
            <a:endParaRPr lang="en-US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558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5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AAB5CE2-8DD9-4D73-A363-75B54562E72E}" type="slidenum">
              <a:rPr lang="en-US"/>
              <a:pPr/>
              <a:t>6</a:t>
            </a:fld>
            <a:endParaRPr lang="en-US"/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74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165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altLang="zh-CN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GB" altLang="ko-KR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Oliver Pengfei Luo, Huawei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Oliver Pengfei Luo,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802.11-18/1593r2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dirty="0" smtClean="0"/>
              <a:t>Sep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err="1" smtClean="0"/>
              <a:t>Jeong</a:t>
            </a:r>
            <a:r>
              <a:rPr lang="en-GB" dirty="0" smtClean="0"/>
              <a:t> </a:t>
            </a:r>
            <a:r>
              <a:rPr lang="en-GB" dirty="0" err="1" smtClean="0"/>
              <a:t>Gon</a:t>
            </a:r>
            <a:r>
              <a:rPr lang="en-GB" dirty="0" smtClean="0"/>
              <a:t> Kim, Korea Polytechnic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Simulation </a:t>
            </a:r>
            <a:r>
              <a:rPr lang="en-GB" dirty="0" smtClean="0"/>
              <a:t>Scenario </a:t>
            </a:r>
            <a:br>
              <a:rPr lang="en-GB" dirty="0" smtClean="0"/>
            </a:br>
            <a:r>
              <a:rPr lang="en-GB" dirty="0" smtClean="0"/>
              <a:t>for Underground Mining 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5576" y="170098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zh-CN" sz="2000" b="0" dirty="0" smtClean="0"/>
              <a:t>2018</a:t>
            </a:r>
            <a:r>
              <a:rPr lang="en-GB" sz="2000" b="0" smtClean="0"/>
              <a:t>-09-10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32823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4552599"/>
              </p:ext>
            </p:extLst>
          </p:nvPr>
        </p:nvGraphicFramePr>
        <p:xfrm>
          <a:off x="539750" y="2919413"/>
          <a:ext cx="8031163" cy="2157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6" name="Document" r:id="rId4" imgW="8317019" imgH="2235181" progId="Word.Document.8">
                  <p:embed/>
                </p:oleObj>
              </mc:Choice>
              <mc:Fallback>
                <p:oleObj name="Document" r:id="rId4" imgW="8317019" imgH="22351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750" y="2919413"/>
                        <a:ext cx="8031163" cy="21574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Motivation</a:t>
            </a:r>
            <a:endParaRPr lang="en-US" altLang="en-US" sz="1800" dirty="0"/>
          </a:p>
          <a:p>
            <a:pPr marL="0" indent="0">
              <a:buFontTx/>
              <a:buNone/>
              <a:defRPr/>
            </a:pPr>
            <a:endParaRPr lang="en-US" altLang="en-US" sz="1800" dirty="0"/>
          </a:p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dirty="0" smtClean="0"/>
              <a:t>Simulation Scenario for Underground Mining</a:t>
            </a:r>
            <a:endParaRPr lang="en-US" altLang="en-US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64088" y="6475413"/>
            <a:ext cx="3178250" cy="168297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</a:t>
            </a:r>
            <a:r>
              <a:rPr lang="en-GB" altLang="ko-KR" dirty="0" smtClean="0"/>
              <a:t>Polytechnic University</a:t>
            </a:r>
            <a:endParaRPr lang="en-GB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B3165115-9078-433B-A278-1F5ED971F63A}" type="slidenum">
              <a:rPr lang="en-GB"/>
              <a:pPr/>
              <a:t>3</a:t>
            </a:fld>
            <a:endParaRPr lang="en-GB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850032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Motivation</a:t>
            </a:r>
            <a:br>
              <a:rPr lang="en-US" altLang="en-US" dirty="0" smtClean="0">
                <a:ea typeface="ＭＳ Ｐゴシック" panose="020B0600070205080204" pitchFamily="34" charset="-128"/>
              </a:rPr>
            </a:br>
            <a:endParaRPr lang="en-GB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8422704" cy="4536504"/>
          </a:xfrm>
          <a:ln/>
        </p:spPr>
        <p:txBody>
          <a:bodyPr/>
          <a:lstStyle/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Current Status of Simulation Scenario</a:t>
            </a:r>
            <a:endParaRPr lang="en-US" altLang="zh-CN" sz="18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IEEE 802.11-18/1422r0, four kinds of simulation scenario are discussed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for the specification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In Industrial Wireless, it assumes the </a:t>
            </a:r>
            <a:r>
              <a:rPr lang="fr-FR" altLang="ko-KR" sz="1600" kern="1200" dirty="0" smtClean="0">
                <a:solidFill>
                  <a:schemeClr val="tx1"/>
                </a:solidFill>
              </a:rPr>
              <a:t>Robotic Work Cell (e.g., </a:t>
            </a:r>
            <a:r>
              <a:rPr lang="en-US" altLang="ko-KR" sz="1600" kern="1200" dirty="0" smtClean="0">
                <a:solidFill>
                  <a:schemeClr val="tx1"/>
                </a:solidFill>
              </a:rPr>
              <a:t>8m </a:t>
            </a:r>
            <a:r>
              <a:rPr lang="en-US" altLang="ko-KR" sz="1600" kern="1200" dirty="0">
                <a:solidFill>
                  <a:schemeClr val="tx1"/>
                </a:solidFill>
              </a:rPr>
              <a:t>x 10m x 7m or ~5m x 5m x 3m </a:t>
            </a:r>
            <a:r>
              <a:rPr lang="en-US" altLang="zh-CN" sz="1600" kern="1200" dirty="0" smtClean="0">
                <a:solidFill>
                  <a:schemeClr val="tx1"/>
                </a:solidFill>
              </a:rPr>
              <a:t>size) from IEEE802.11ax document</a:t>
            </a:r>
            <a:endParaRPr lang="en-US" altLang="zh-CN" sz="1600" dirty="0" smtClean="0"/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 smtClean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800" dirty="0" smtClean="0"/>
              <a:t> It is needed to add simulation scenario for underground environment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Li-Fi can be most effective in narrow and special indoor industrial environments, </a:t>
            </a:r>
          </a:p>
          <a:p>
            <a:pPr marL="0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     </a:t>
            </a:r>
            <a:r>
              <a:rPr lang="en-US" altLang="zh-CN" sz="1600" dirty="0" smtClean="0"/>
              <a:t>         </a:t>
            </a:r>
            <a:r>
              <a:rPr lang="en-US" altLang="zh-CN" sz="1600" b="0" dirty="0" smtClean="0"/>
              <a:t>such </a:t>
            </a:r>
            <a:r>
              <a:rPr lang="en-US" altLang="zh-CN" sz="1600" b="0" dirty="0"/>
              <a:t>as underground mining, subway and so on.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Underground mining requires reliable communication, monitoring and tracking systems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that guarantee safety and maximize productivity.</a:t>
            </a:r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Wi-Fi is easily affected by electromagnetism, IrDA </a:t>
            </a:r>
            <a:r>
              <a:rPr lang="en-US" altLang="zh-CN" sz="1600" dirty="0" err="1" smtClean="0"/>
              <a:t>isharmful</a:t>
            </a:r>
            <a:r>
              <a:rPr lang="en-US" altLang="zh-CN" sz="1600" dirty="0" smtClean="0"/>
              <a:t> to miner’s 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 </a:t>
            </a:r>
            <a:r>
              <a:rPr lang="en-US" altLang="zh-CN" sz="1600" dirty="0" smtClean="0"/>
              <a:t>      eyes with too high power, BLE is more expensive and also needs high electronic storage.</a:t>
            </a:r>
          </a:p>
          <a:p>
            <a:pPr marL="457200" lvl="1" indent="0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  <a:p>
            <a:pPr marL="341313" indent="-341313">
              <a:buFont typeface="Times New Roman" pitchFamily="16" charset="0"/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80113" y="6475413"/>
            <a:ext cx="2962226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640FCA93-0460-4BB8-89C2-809FD46B8F3F}" type="slidenum">
              <a:rPr lang="en-GB"/>
              <a:pPr/>
              <a:t>4</a:t>
            </a:fld>
            <a:endParaRPr lang="en-GB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>
          <a:xfrm>
            <a:off x="1043608" y="355116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ea typeface="ＭＳ Ｐゴシック" panose="020B0600070205080204" pitchFamily="34" charset="-128"/>
              </a:rPr>
              <a:t>System Model</a:t>
            </a:r>
            <a:endParaRPr lang="en-GB" dirty="0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23528" y="5460373"/>
            <a:ext cx="7772400" cy="9929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  <a:defRPr/>
            </a:pPr>
            <a:r>
              <a:rPr lang="en-US" altLang="en-US" sz="1800" kern="0" dirty="0" smtClean="0"/>
              <a:t>Two separate scenario can be considered [2]</a:t>
            </a:r>
            <a:endParaRPr lang="en-US" altLang="en-US" sz="1800" kern="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 smtClean="0"/>
              <a:t>Mining Roadway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en-US" altLang="zh-CN" sz="1600" dirty="0"/>
              <a:t>Mining </a:t>
            </a:r>
            <a:r>
              <a:rPr lang="en-US" altLang="zh-CN" sz="1600" dirty="0" smtClean="0"/>
              <a:t>Working Face</a:t>
            </a:r>
            <a:endParaRPr lang="en-US" altLang="zh-CN" sz="1600" dirty="0"/>
          </a:p>
          <a:p>
            <a:pPr marL="741363" lvl="1" indent="-284163">
              <a:buFont typeface="Times New Roman" pitchFamily="16" charset="0"/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endParaRPr lang="en-US" altLang="zh-CN" sz="1600" dirty="0"/>
          </a:p>
        </p:txBody>
      </p:sp>
      <p:grpSp>
        <p:nvGrpSpPr>
          <p:cNvPr id="7" name="그룹 6">
            <a:extLst>
              <a:ext uri="{FF2B5EF4-FFF2-40B4-BE49-F238E27FC236}">
                <a16:creationId xmlns="" xmlns:a16="http://schemas.microsoft.com/office/drawing/2014/main" id="{32EA052E-CDA2-4B5A-A16E-A413026E9497}"/>
              </a:ext>
            </a:extLst>
          </p:cNvPr>
          <p:cNvGrpSpPr/>
          <p:nvPr/>
        </p:nvGrpSpPr>
        <p:grpSpPr>
          <a:xfrm>
            <a:off x="1367479" y="1196752"/>
            <a:ext cx="6840869" cy="4340225"/>
            <a:chOff x="1403648" y="1290990"/>
            <a:chExt cx="6840869" cy="4340225"/>
          </a:xfrm>
        </p:grpSpPr>
        <p:pic>
          <p:nvPicPr>
            <p:cNvPr id="9" name="그림 8">
              <a:extLst>
                <a:ext uri="{FF2B5EF4-FFF2-40B4-BE49-F238E27FC236}">
                  <a16:creationId xmlns="" xmlns:a16="http://schemas.microsoft.com/office/drawing/2014/main" id="{20424ACB-ADDA-4FED-ACE4-2EFDE43440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403648" y="1290990"/>
              <a:ext cx="2924571" cy="3501008"/>
            </a:xfrm>
            <a:prstGeom prst="rect">
              <a:avLst/>
            </a:prstGeom>
          </p:spPr>
        </p:pic>
        <p:pic>
          <p:nvPicPr>
            <p:cNvPr id="10" name="그림 9">
              <a:extLst>
                <a:ext uri="{FF2B5EF4-FFF2-40B4-BE49-F238E27FC236}">
                  <a16:creationId xmlns="" xmlns:a16="http://schemas.microsoft.com/office/drawing/2014/main" id="{255704D7-3651-46F2-900E-68A84255677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931930" y="1867054"/>
              <a:ext cx="3312587" cy="2924944"/>
            </a:xfrm>
            <a:prstGeom prst="rect">
              <a:avLst/>
            </a:prstGeom>
          </p:spPr>
        </p:pic>
        <p:grpSp>
          <p:nvGrpSpPr>
            <p:cNvPr id="11" name="그룹 10">
              <a:extLst>
                <a:ext uri="{FF2B5EF4-FFF2-40B4-BE49-F238E27FC236}">
                  <a16:creationId xmlns="" xmlns:a16="http://schemas.microsoft.com/office/drawing/2014/main" id="{B759A875-F31A-47C7-9269-92391E53BA39}"/>
                </a:ext>
              </a:extLst>
            </p:cNvPr>
            <p:cNvGrpSpPr/>
            <p:nvPr/>
          </p:nvGrpSpPr>
          <p:grpSpPr>
            <a:xfrm>
              <a:off x="2223354" y="5013176"/>
              <a:ext cx="5084950" cy="144000"/>
              <a:chOff x="1547663" y="4941167"/>
              <a:chExt cx="5084950" cy="144000"/>
            </a:xfrm>
          </p:grpSpPr>
          <p:pic>
            <p:nvPicPr>
              <p:cNvPr id="15" name="그림 14">
                <a:extLst>
                  <a:ext uri="{FF2B5EF4-FFF2-40B4-BE49-F238E27FC236}">
                    <a16:creationId xmlns="" xmlns:a16="http://schemas.microsoft.com/office/drawing/2014/main" id="{992B2E18-D4A0-4E7E-86AC-5EC9F7F76B4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547663" y="4941167"/>
                <a:ext cx="1428000" cy="144000"/>
              </a:xfrm>
              <a:prstGeom prst="rect">
                <a:avLst/>
              </a:prstGeom>
            </p:spPr>
          </p:pic>
          <p:pic>
            <p:nvPicPr>
              <p:cNvPr id="16" name="그림 15">
                <a:extLst>
                  <a:ext uri="{FF2B5EF4-FFF2-40B4-BE49-F238E27FC236}">
                    <a16:creationId xmlns="" xmlns:a16="http://schemas.microsoft.com/office/drawing/2014/main" id="{B0972AEA-04AE-4A75-9493-E1514192268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321440" y="4941167"/>
                <a:ext cx="1503628" cy="144000"/>
              </a:xfrm>
              <a:prstGeom prst="rect">
                <a:avLst/>
              </a:prstGeom>
            </p:spPr>
          </p:pic>
          <p:pic>
            <p:nvPicPr>
              <p:cNvPr id="17" name="그림 16">
                <a:extLst>
                  <a:ext uri="{FF2B5EF4-FFF2-40B4-BE49-F238E27FC236}">
                    <a16:creationId xmlns="" xmlns:a16="http://schemas.microsoft.com/office/drawing/2014/main" id="{CC4660BD-F441-4F7B-89FB-AA014346C4F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170845" y="4941167"/>
                <a:ext cx="1461768" cy="144000"/>
              </a:xfrm>
              <a:prstGeom prst="rect">
                <a:avLst/>
              </a:prstGeom>
            </p:spPr>
          </p:pic>
        </p:grpSp>
        <p:sp>
          <p:nvSpPr>
            <p:cNvPr id="13" name="TextBox 12">
              <a:extLst>
                <a:ext uri="{FF2B5EF4-FFF2-40B4-BE49-F238E27FC236}">
                  <a16:creationId xmlns="" xmlns:a16="http://schemas.microsoft.com/office/drawing/2014/main" id="{20B9F638-69F3-4FA5-8400-C46ED44C5EAB}"/>
                </a:ext>
              </a:extLst>
            </p:cNvPr>
            <p:cNvSpPr txBox="1"/>
            <p:nvPr/>
          </p:nvSpPr>
          <p:spPr>
            <a:xfrm>
              <a:off x="2305892" y="5323438"/>
              <a:ext cx="1656184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(a) Mining roadway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="" xmlns:a16="http://schemas.microsoft.com/office/drawing/2014/main" id="{3CF371F0-7BD4-446E-BCDC-441CA5D95CF5}"/>
                </a:ext>
              </a:extLst>
            </p:cNvPr>
            <p:cNvSpPr txBox="1"/>
            <p:nvPr/>
          </p:nvSpPr>
          <p:spPr>
            <a:xfrm>
              <a:off x="5616281" y="5293874"/>
              <a:ext cx="216024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dirty="0">
                  <a:solidFill>
                    <a:schemeClr val="tx1"/>
                  </a:solidFill>
                </a:rPr>
                <a:t>(b) Mine working face</a:t>
              </a:r>
              <a:endParaRPr lang="ko-KR" altLang="en-US" sz="1400" dirty="0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5</a:t>
            </a:fld>
            <a:endParaRPr lang="en-GB"/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1" name="그룹 10"/>
          <p:cNvGrpSpPr/>
          <p:nvPr/>
        </p:nvGrpSpPr>
        <p:grpSpPr>
          <a:xfrm>
            <a:off x="741447" y="1824820"/>
            <a:ext cx="7948376" cy="3528392"/>
            <a:chOff x="640803" y="1431685"/>
            <a:chExt cx="7948376" cy="3528392"/>
          </a:xfrm>
        </p:grpSpPr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xmlns="" id="{9931AAA6-0934-4A97-8676-AEB5AA828873}"/>
                </a:ext>
              </a:extLst>
            </p:cNvPr>
            <p:cNvSpPr/>
            <p:nvPr/>
          </p:nvSpPr>
          <p:spPr bwMode="auto">
            <a:xfrm>
              <a:off x="1309971" y="2799837"/>
              <a:ext cx="6552728" cy="21602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bliqueTopRight"/>
              <a:lightRig rig="threePt" dir="t"/>
            </a:scene3d>
            <a:sp3d extrusionH="3175000" prstMaterial="legacyWireframe"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pic>
          <p:nvPicPr>
            <p:cNvPr id="13" name="그림 12">
              <a:extLst>
                <a:ext uri="{FF2B5EF4-FFF2-40B4-BE49-F238E27FC236}">
                  <a16:creationId xmlns:a16="http://schemas.microsoft.com/office/drawing/2014/main" xmlns="" id="{431BAEA7-BBB9-42F1-A860-F4CD9D0362B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19265" y="3908135"/>
              <a:ext cx="652521" cy="652521"/>
            </a:xfrm>
            <a:prstGeom prst="rect">
              <a:avLst/>
            </a:prstGeom>
          </p:spPr>
        </p:pic>
        <p:pic>
          <p:nvPicPr>
            <p:cNvPr id="14" name="그림 13">
              <a:extLst>
                <a:ext uri="{FF2B5EF4-FFF2-40B4-BE49-F238E27FC236}">
                  <a16:creationId xmlns:a16="http://schemas.microsoft.com/office/drawing/2014/main" xmlns="" id="{4B7DC31F-9579-4A0F-A312-1ABC3416952E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57027" y="2367789"/>
              <a:ext cx="432048" cy="432048"/>
            </a:xfrm>
            <a:prstGeom prst="rect">
              <a:avLst/>
            </a:prstGeom>
          </p:spPr>
        </p:pic>
        <p:pic>
          <p:nvPicPr>
            <p:cNvPr id="15" name="그림 14">
              <a:extLst>
                <a:ext uri="{FF2B5EF4-FFF2-40B4-BE49-F238E27FC236}">
                  <a16:creationId xmlns:a16="http://schemas.microsoft.com/office/drawing/2014/main" xmlns="" id="{F72C61EF-2EFE-4DA9-BBC2-57A9CE8AB39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15635" y="2367789"/>
              <a:ext cx="432048" cy="432048"/>
            </a:xfrm>
            <a:prstGeom prst="rect">
              <a:avLst/>
            </a:prstGeom>
          </p:spPr>
        </p:pic>
        <p:pic>
          <p:nvPicPr>
            <p:cNvPr id="16" name="그림 15">
              <a:extLst>
                <a:ext uri="{FF2B5EF4-FFF2-40B4-BE49-F238E27FC236}">
                  <a16:creationId xmlns:a16="http://schemas.microsoft.com/office/drawing/2014/main" xmlns="" id="{0CB09AB7-6161-4616-8506-F120477B1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74243" y="2369920"/>
              <a:ext cx="432048" cy="432048"/>
            </a:xfrm>
            <a:prstGeom prst="rect">
              <a:avLst/>
            </a:prstGeom>
          </p:spPr>
        </p:pic>
        <p:cxnSp>
          <p:nvCxnSpPr>
            <p:cNvPr id="17" name="직선 연결선 16">
              <a:extLst>
                <a:ext uri="{FF2B5EF4-FFF2-40B4-BE49-F238E27FC236}">
                  <a16:creationId xmlns:a16="http://schemas.microsoft.com/office/drawing/2014/main" xmlns="" id="{C79B28A4-03EA-470B-A143-C288D6BD35CC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931659" y="1431685"/>
              <a:ext cx="0" cy="1008112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8" name="직선 화살표 연결선 17">
              <a:extLst>
                <a:ext uri="{FF2B5EF4-FFF2-40B4-BE49-F238E27FC236}">
                  <a16:creationId xmlns:a16="http://schemas.microsoft.com/office/drawing/2014/main" xmlns="" id="{38DD9EE5-83AA-4DE6-B64E-FCEDDEB88999}"/>
                </a:ext>
              </a:extLst>
            </p:cNvPr>
            <p:cNvCxnSpPr/>
            <p:nvPr/>
          </p:nvCxnSpPr>
          <p:spPr bwMode="auto">
            <a:xfrm>
              <a:off x="1973639" y="1899511"/>
              <a:ext cx="2945290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xmlns="" id="{3495EBB3-5B33-481B-9CBA-8F4A564F5571}"/>
                </a:ext>
              </a:extLst>
            </p:cNvPr>
            <p:cNvSpPr txBox="1"/>
            <p:nvPr/>
          </p:nvSpPr>
          <p:spPr>
            <a:xfrm>
              <a:off x="2479383" y="1568334"/>
              <a:ext cx="20586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L=5M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xmlns="" id="{651CEFF4-44DB-4BE7-8443-3179CD899E29}"/>
                </a:ext>
              </a:extLst>
            </p:cNvPr>
            <p:cNvSpPr txBox="1"/>
            <p:nvPr/>
          </p:nvSpPr>
          <p:spPr>
            <a:xfrm>
              <a:off x="4730055" y="2172671"/>
              <a:ext cx="43204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LED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21" name="직선 화살표 연결선 20">
              <a:extLst>
                <a:ext uri="{FF2B5EF4-FFF2-40B4-BE49-F238E27FC236}">
                  <a16:creationId xmlns:a16="http://schemas.microsoft.com/office/drawing/2014/main" xmlns="" id="{CA82546F-FD75-4B2B-9387-FD219D7C48FB}"/>
                </a:ext>
              </a:extLst>
            </p:cNvPr>
            <p:cNvCxnSpPr>
              <a:stCxn id="15" idx="1"/>
            </p:cNvCxnSpPr>
            <p:nvPr/>
          </p:nvCxnSpPr>
          <p:spPr bwMode="auto">
            <a:xfrm flipH="1">
              <a:off x="4313211" y="2583813"/>
              <a:ext cx="402424" cy="40241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2" name="직선 화살표 연결선 21">
              <a:extLst>
                <a:ext uri="{FF2B5EF4-FFF2-40B4-BE49-F238E27FC236}">
                  <a16:creationId xmlns:a16="http://schemas.microsoft.com/office/drawing/2014/main" xmlns="" id="{800B0643-8339-4FD1-ACBA-B2680AECEB42}"/>
                </a:ext>
              </a:extLst>
            </p:cNvPr>
            <p:cNvCxnSpPr>
              <a:cxnSpLocks/>
              <a:stCxn id="15" idx="3"/>
            </p:cNvCxnSpPr>
            <p:nvPr/>
          </p:nvCxnSpPr>
          <p:spPr bwMode="auto">
            <a:xfrm>
              <a:off x="5147683" y="2583813"/>
              <a:ext cx="396046" cy="41034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3" name="직선 화살표 연결선 22">
              <a:extLst>
                <a:ext uri="{FF2B5EF4-FFF2-40B4-BE49-F238E27FC236}">
                  <a16:creationId xmlns:a16="http://schemas.microsoft.com/office/drawing/2014/main" xmlns="" id="{D2EDD611-A052-4CD2-ACBA-E2BBD6388A98}"/>
                </a:ext>
              </a:extLst>
            </p:cNvPr>
            <p:cNvCxnSpPr>
              <a:cxnSpLocks/>
              <a:stCxn id="14" idx="1"/>
            </p:cNvCxnSpPr>
            <p:nvPr/>
          </p:nvCxnSpPr>
          <p:spPr bwMode="auto">
            <a:xfrm flipH="1">
              <a:off x="2247545" y="2583813"/>
              <a:ext cx="409482" cy="392573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직선 화살표 연결선 23">
              <a:extLst>
                <a:ext uri="{FF2B5EF4-FFF2-40B4-BE49-F238E27FC236}">
                  <a16:creationId xmlns:a16="http://schemas.microsoft.com/office/drawing/2014/main" xmlns="" id="{2AE05431-356B-43CF-AE12-F5EF1C4C39CA}"/>
                </a:ext>
              </a:extLst>
            </p:cNvPr>
            <p:cNvCxnSpPr>
              <a:cxnSpLocks/>
              <a:stCxn id="14" idx="3"/>
            </p:cNvCxnSpPr>
            <p:nvPr/>
          </p:nvCxnSpPr>
          <p:spPr bwMode="auto">
            <a:xfrm>
              <a:off x="3089075" y="2583813"/>
              <a:ext cx="388987" cy="40049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25" name="평행 사변형 24">
              <a:extLst>
                <a:ext uri="{FF2B5EF4-FFF2-40B4-BE49-F238E27FC236}">
                  <a16:creationId xmlns:a16="http://schemas.microsoft.com/office/drawing/2014/main" xmlns="" id="{487460FF-67DE-4D24-9BF3-886D07A8EB86}"/>
                </a:ext>
              </a:extLst>
            </p:cNvPr>
            <p:cNvSpPr/>
            <p:nvPr/>
          </p:nvSpPr>
          <p:spPr bwMode="auto">
            <a:xfrm>
              <a:off x="1492199" y="4456021"/>
              <a:ext cx="6853460" cy="309737"/>
            </a:xfrm>
            <a:prstGeom prst="parallelogram">
              <a:avLst>
                <a:gd name="adj" fmla="val 98804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ko-KR" alt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6" name="직선 연결선 25">
              <a:extLst>
                <a:ext uri="{FF2B5EF4-FFF2-40B4-BE49-F238E27FC236}">
                  <a16:creationId xmlns:a16="http://schemas.microsoft.com/office/drawing/2014/main" xmlns="" id="{E03DB5B8-5C7F-4223-AF8E-D59BB0100C68}"/>
                </a:ext>
              </a:extLst>
            </p:cNvPr>
            <p:cNvCxnSpPr/>
            <p:nvPr/>
          </p:nvCxnSpPr>
          <p:spPr bwMode="auto">
            <a:xfrm>
              <a:off x="640803" y="496007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7" name="직선 연결선 26">
              <a:extLst>
                <a:ext uri="{FF2B5EF4-FFF2-40B4-BE49-F238E27FC236}">
                  <a16:creationId xmlns:a16="http://schemas.microsoft.com/office/drawing/2014/main" xmlns="" id="{BBEF07B6-C6B2-466F-87EC-AA7B723331B5}"/>
                </a:ext>
              </a:extLst>
            </p:cNvPr>
            <p:cNvCxnSpPr/>
            <p:nvPr/>
          </p:nvCxnSpPr>
          <p:spPr bwMode="auto">
            <a:xfrm>
              <a:off x="640803" y="2799837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8" name="직선 화살표 연결선 27">
              <a:extLst>
                <a:ext uri="{FF2B5EF4-FFF2-40B4-BE49-F238E27FC236}">
                  <a16:creationId xmlns:a16="http://schemas.microsoft.com/office/drawing/2014/main" xmlns="" id="{7AF39136-4D92-4976-9962-2B290E8D2DE6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000843" y="2799837"/>
              <a:ext cx="0" cy="216024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xmlns="" id="{5206ED76-901B-4525-B689-32EC580DF52D}"/>
                </a:ext>
              </a:extLst>
            </p:cNvPr>
            <p:cNvSpPr txBox="1"/>
            <p:nvPr/>
          </p:nvSpPr>
          <p:spPr>
            <a:xfrm>
              <a:off x="763537" y="3908135"/>
              <a:ext cx="72866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H=3~5M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직선 화살표 연결선 29">
              <a:extLst>
                <a:ext uri="{FF2B5EF4-FFF2-40B4-BE49-F238E27FC236}">
                  <a16:creationId xmlns:a16="http://schemas.microsoft.com/office/drawing/2014/main" xmlns="" id="{82F4D123-393E-46A0-9B51-C7E45A21AED6}"/>
                </a:ext>
              </a:extLst>
            </p:cNvPr>
            <p:cNvCxnSpPr>
              <a:cxnSpLocks/>
              <a:stCxn id="16" idx="1"/>
            </p:cNvCxnSpPr>
            <p:nvPr/>
          </p:nvCxnSpPr>
          <p:spPr bwMode="auto">
            <a:xfrm flipH="1">
              <a:off x="6378879" y="2585944"/>
              <a:ext cx="395364" cy="40487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1" name="직선 화살표 연결선 30">
              <a:extLst>
                <a:ext uri="{FF2B5EF4-FFF2-40B4-BE49-F238E27FC236}">
                  <a16:creationId xmlns:a16="http://schemas.microsoft.com/office/drawing/2014/main" xmlns="" id="{67E791BE-DD7E-4F93-9080-586E56FE2365}"/>
                </a:ext>
              </a:extLst>
            </p:cNvPr>
            <p:cNvCxnSpPr>
              <a:cxnSpLocks/>
              <a:stCxn id="16" idx="3"/>
            </p:cNvCxnSpPr>
            <p:nvPr/>
          </p:nvCxnSpPr>
          <p:spPr bwMode="auto">
            <a:xfrm>
              <a:off x="7206291" y="2585944"/>
              <a:ext cx="403105" cy="412804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xmlns="" id="{B8EB3396-D8D8-4280-AA07-09CB68832C83}"/>
                </a:ext>
              </a:extLst>
            </p:cNvPr>
            <p:cNvSpPr txBox="1"/>
            <p:nvPr/>
          </p:nvSpPr>
          <p:spPr>
            <a:xfrm>
              <a:off x="4133191" y="2999709"/>
              <a:ext cx="154817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lang="en-US" altLang="ko-KR" sz="1000" dirty="0">
                  <a:solidFill>
                    <a:schemeClr val="tx1"/>
                  </a:solidFill>
                </a:rPr>
                <a:t>Optical Signal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pic>
          <p:nvPicPr>
            <p:cNvPr id="33" name="그림 32">
              <a:extLst>
                <a:ext uri="{FF2B5EF4-FFF2-40B4-BE49-F238E27FC236}">
                  <a16:creationId xmlns:a16="http://schemas.microsoft.com/office/drawing/2014/main" xmlns="" id="{33C5F9A4-178F-4A7B-9CB1-90EA1DF2F87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85331" y="3945286"/>
              <a:ext cx="652521" cy="652521"/>
            </a:xfrm>
            <a:prstGeom prst="rect">
              <a:avLst/>
            </a:prstGeom>
          </p:spPr>
        </p:pic>
        <p:pic>
          <p:nvPicPr>
            <p:cNvPr id="34" name="그림 33">
              <a:extLst>
                <a:ext uri="{FF2B5EF4-FFF2-40B4-BE49-F238E27FC236}">
                  <a16:creationId xmlns:a16="http://schemas.microsoft.com/office/drawing/2014/main" xmlns="" id="{BEE3D701-FA87-413C-B44C-33D80F0724C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7222" y="3914802"/>
              <a:ext cx="652521" cy="652521"/>
            </a:xfrm>
            <a:prstGeom prst="rect">
              <a:avLst/>
            </a:prstGeom>
          </p:spPr>
        </p:pic>
        <p:cxnSp>
          <p:nvCxnSpPr>
            <p:cNvPr id="35" name="직선 연결선 34">
              <a:extLst>
                <a:ext uri="{FF2B5EF4-FFF2-40B4-BE49-F238E27FC236}">
                  <a16:creationId xmlns:a16="http://schemas.microsoft.com/office/drawing/2014/main" xmlns="" id="{65343535-7077-4E9F-BB0C-00DDC29A3197}"/>
                </a:ext>
              </a:extLst>
            </p:cNvPr>
            <p:cNvCxnSpPr/>
            <p:nvPr/>
          </p:nvCxnSpPr>
          <p:spPr bwMode="auto">
            <a:xfrm>
              <a:off x="1372166" y="4456021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xmlns="" id="{67EDA6E8-9756-492B-B43D-374BCD8B9EA4}"/>
                </a:ext>
              </a:extLst>
            </p:cNvPr>
            <p:cNvCxnSpPr/>
            <p:nvPr/>
          </p:nvCxnSpPr>
          <p:spPr bwMode="auto">
            <a:xfrm>
              <a:off x="1089798" y="4759408"/>
              <a:ext cx="1080120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7" name="직선 화살표 연결선 36">
              <a:extLst>
                <a:ext uri="{FF2B5EF4-FFF2-40B4-BE49-F238E27FC236}">
                  <a16:creationId xmlns:a16="http://schemas.microsoft.com/office/drawing/2014/main" xmlns="" id="{8B5E6129-21B8-4EA1-A3CD-1CAC9554B581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72167" y="4456022"/>
              <a:ext cx="276748" cy="301665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xmlns="" id="{0E77E8F0-D5BA-44C9-885B-1ACBB0314AF8}"/>
                </a:ext>
              </a:extLst>
            </p:cNvPr>
            <p:cNvSpPr txBox="1"/>
            <p:nvPr/>
          </p:nvSpPr>
          <p:spPr>
            <a:xfrm>
              <a:off x="1309971" y="420731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D=1M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cxnSp>
          <p:nvCxnSpPr>
            <p:cNvPr id="39" name="직선 화살표 연결선 38">
              <a:extLst>
                <a:ext uri="{FF2B5EF4-FFF2-40B4-BE49-F238E27FC236}">
                  <a16:creationId xmlns:a16="http://schemas.microsoft.com/office/drawing/2014/main" xmlns="" id="{79B0A231-9C67-4CED-B94C-517B49FA4AE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1317561" y="1814652"/>
              <a:ext cx="639693" cy="648072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cxnSp>
          <p:nvCxnSpPr>
            <p:cNvPr id="40" name="직선 연결선 39">
              <a:extLst>
                <a:ext uri="{FF2B5EF4-FFF2-40B4-BE49-F238E27FC236}">
                  <a16:creationId xmlns:a16="http://schemas.microsoft.com/office/drawing/2014/main" xmlns="" id="{68D9253F-7FC0-4C0B-B0AC-446BA5B07A49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977280" y="1489198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xmlns="" id="{7ECDF70C-33AD-47B7-B3E4-3B9C60AC14D5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1310420" y="1935741"/>
              <a:ext cx="1" cy="1008113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xmlns="" id="{2D3D0037-1DED-4FDA-974A-48623A34C66E}"/>
                </a:ext>
              </a:extLst>
            </p:cNvPr>
            <p:cNvSpPr txBox="1"/>
            <p:nvPr/>
          </p:nvSpPr>
          <p:spPr>
            <a:xfrm>
              <a:off x="1317561" y="1993254"/>
              <a:ext cx="712191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 smtClean="0">
                  <a:solidFill>
                    <a:schemeClr val="tx1"/>
                  </a:solidFill>
                </a:rPr>
                <a:t>W=2M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xmlns="" id="{BADEFB63-E229-4FC9-B36C-D6AB35FB4C75}"/>
                </a:ext>
              </a:extLst>
            </p:cNvPr>
            <p:cNvSpPr txBox="1"/>
            <p:nvPr/>
          </p:nvSpPr>
          <p:spPr>
            <a:xfrm>
              <a:off x="2822075" y="3699065"/>
              <a:ext cx="100207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Miner’s Lamp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:a16="http://schemas.microsoft.com/office/drawing/2014/main" xmlns="" id="{423A602D-5A76-451F-9D88-9BAF0CFD78C2}"/>
                </a:ext>
              </a:extLst>
            </p:cNvPr>
            <p:cNvSpPr txBox="1"/>
            <p:nvPr/>
          </p:nvSpPr>
          <p:spPr>
            <a:xfrm>
              <a:off x="7936657" y="3258598"/>
              <a:ext cx="65252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000" dirty="0">
                  <a:solidFill>
                    <a:schemeClr val="tx1"/>
                  </a:solidFill>
                </a:rPr>
                <a:t>Lane</a:t>
              </a:r>
              <a:endParaRPr lang="ko-KR" altLang="en-US" sz="1000" dirty="0">
                <a:solidFill>
                  <a:schemeClr val="tx1"/>
                </a:solidFill>
              </a:endParaRPr>
            </a:p>
          </p:txBody>
        </p:sp>
      </p:grpSp>
      <p:sp>
        <p:nvSpPr>
          <p:cNvPr id="4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smtClean="0">
                <a:solidFill>
                  <a:schemeClr val="tx1"/>
                </a:solidFill>
                <a:ea typeface="ＭＳ Ｐゴシック" panose="020B0600070205080204" pitchFamily="34" charset="-128"/>
              </a:rPr>
              <a:t>Topology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292080" y="6475413"/>
            <a:ext cx="325025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76AAD83-5B70-4C1C-AF28-E722C9F0524D}" type="slidenum">
              <a:rPr lang="en-GB"/>
              <a:pPr/>
              <a:t>6</a:t>
            </a:fld>
            <a:endParaRPr lang="en-GB"/>
          </a:p>
        </p:txBody>
      </p:sp>
      <p:sp>
        <p:nvSpPr>
          <p:cNvPr id="819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>
                <a:solidFill>
                  <a:schemeClr val="tx1"/>
                </a:solidFill>
                <a:ea typeface="ＭＳ Ｐゴシック" panose="020B0600070205080204" pitchFamily="34" charset="-128"/>
              </a:rPr>
              <a:t>Proposed Set of Simulation Scenarios</a:t>
            </a:r>
            <a:endParaRPr lang="en-GB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526206"/>
              </p:ext>
            </p:extLst>
          </p:nvPr>
        </p:nvGraphicFramePr>
        <p:xfrm>
          <a:off x="755576" y="1988840"/>
          <a:ext cx="7848600" cy="1161469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43487"/>
                <a:gridCol w="1555833"/>
                <a:gridCol w="2901280"/>
                <a:gridCol w="914400"/>
                <a:gridCol w="1161628"/>
                <a:gridCol w="971972"/>
              </a:tblGrid>
              <a:tr h="211511"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Scenario Name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 err="1" smtClean="0">
                          <a:effectLst/>
                        </a:rPr>
                        <a:t>Topology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Management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100" kern="1200" dirty="0">
                          <a:effectLst/>
                        </a:rPr>
                        <a:t>Channel Model</a:t>
                      </a:r>
                      <a:endParaRPr lang="en-US" sz="11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Traffic profile</a:t>
                      </a:r>
                    </a:p>
                    <a:p>
                      <a:pPr marL="0" marR="0" algn="ctr" fontAlgn="base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effectLst/>
                        </a:rPr>
                        <a:t>[tentative]</a:t>
                      </a:r>
                      <a:endParaRPr lang="en-US" sz="1100" kern="1200" dirty="0">
                        <a:effectLst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804670">
                <a:tc>
                  <a:txBody>
                    <a:bodyPr/>
                    <a:lstStyle/>
                    <a:p>
                      <a:pPr marL="0" marR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1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4" marR="9524" marT="9531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Underground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(mining, subway, etc..) </a:t>
                      </a: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 </a:t>
                      </a:r>
                      <a:r>
                        <a:rPr lang="en-US" altLang="ko-KR" sz="1100" dirty="0" smtClean="0">
                          <a:effectLst/>
                        </a:rPr>
                        <a:t>Mining Roadway and</a:t>
                      </a:r>
                      <a:r>
                        <a:rPr lang="en-US" altLang="ko-KR" sz="1100" baseline="0" dirty="0" smtClean="0">
                          <a:effectLst/>
                        </a:rPr>
                        <a:t> Working Face</a:t>
                      </a:r>
                      <a:endParaRPr lang="ko-KR" altLang="ko-KR" sz="1100" dirty="0" smtClean="0">
                        <a:effectLst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e.g. ~2m x 5m x 3.7m (Mining Roadway)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 ~2m x 5m x 4.7m (Working Face) 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size 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~5s of STAs/AP, P2P pairs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8736" marR="78736" marT="39395" marB="3939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Managed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Path Loss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Delay Spread [2]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 fontAlgn="base">
                        <a:lnSpc>
                          <a:spcPts val="149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MS Mincho"/>
                        </a:rPr>
                        <a:t>Industrial </a:t>
                      </a:r>
                      <a:endParaRPr lang="en-US" sz="11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8255" marR="8255" marT="8259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2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180272"/>
              </p:ext>
            </p:extLst>
          </p:nvPr>
        </p:nvGraphicFramePr>
        <p:xfrm>
          <a:off x="827584" y="3573016"/>
          <a:ext cx="7848600" cy="1944215"/>
        </p:xfrm>
        <a:graphic>
          <a:graphicData uri="http://schemas.openxmlformats.org/drawingml/2006/table">
            <a:tbl>
              <a:tblPr firstRow="1" firstCol="1" bandRow="1">
                <a:tableStyleId>{C083E6E3-FA7D-4D7B-A595-EF9225AFEA82}</a:tableStyleId>
              </a:tblPr>
              <a:tblGrid>
                <a:gridCol w="3816424"/>
                <a:gridCol w="4032176"/>
              </a:tblGrid>
              <a:tr h="3734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Parameter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Value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2828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Environment description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</a:t>
                      </a:r>
                      <a:r>
                        <a:rPr lang="en-US" sz="1100" dirty="0" smtClean="0">
                          <a:effectLst/>
                        </a:rPr>
                        <a:t>Mining Roadway and Mining Working</a:t>
                      </a:r>
                      <a:r>
                        <a:rPr lang="en-US" sz="1100" baseline="0" dirty="0" smtClean="0">
                          <a:effectLst/>
                        </a:rPr>
                        <a:t> Face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Floors </a:t>
                      </a:r>
                      <a:r>
                        <a:rPr lang="en-US" sz="1100" dirty="0" smtClean="0">
                          <a:effectLst/>
                        </a:rPr>
                        <a:t>height : 3.7 </a:t>
                      </a:r>
                      <a:r>
                        <a:rPr lang="en-US" sz="1100" dirty="0">
                          <a:effectLst/>
                        </a:rPr>
                        <a:t>m, </a:t>
                      </a:r>
                      <a:r>
                        <a:rPr lang="en-US" sz="1100" dirty="0" smtClean="0">
                          <a:effectLst/>
                        </a:rPr>
                        <a:t>4.7 </a:t>
                      </a:r>
                      <a:r>
                        <a:rPr lang="en-US" sz="1100" dirty="0">
                          <a:effectLst/>
                        </a:rPr>
                        <a:t>m </a:t>
                      </a:r>
                      <a:endParaRPr lang="ko-KR" sz="11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en-US" sz="1100" dirty="0">
                          <a:effectLst/>
                        </a:rPr>
                        <a:t>Work cell </a:t>
                      </a:r>
                      <a:r>
                        <a:rPr lang="en-US" sz="1100" dirty="0" smtClean="0">
                          <a:effectLst/>
                        </a:rPr>
                        <a:t>size : 2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5 m </a:t>
                      </a:r>
                      <a:r>
                        <a:rPr lang="en-US" sz="1100" dirty="0">
                          <a:effectLst/>
                        </a:rPr>
                        <a:t>x </a:t>
                      </a:r>
                      <a:r>
                        <a:rPr lang="en-US" sz="1100" dirty="0" smtClean="0">
                          <a:effectLst/>
                        </a:rPr>
                        <a:t>3.7 m</a:t>
                      </a:r>
                      <a:endParaRPr lang="ko-KR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APs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1 per work cell, installed at </a:t>
                      </a:r>
                      <a:r>
                        <a:rPr lang="en-US" sz="1100" dirty="0" smtClean="0">
                          <a:effectLst/>
                        </a:rPr>
                        <a:t>ceiling</a:t>
                      </a:r>
                      <a:r>
                        <a:rPr lang="en-US" sz="1100" baseline="0" dirty="0" smtClean="0">
                          <a:effectLst/>
                        </a:rPr>
                        <a:t> of underground mining</a:t>
                      </a:r>
                      <a:r>
                        <a:rPr lang="en-US" sz="1100" dirty="0" smtClean="0">
                          <a:effectLst/>
                        </a:rPr>
                        <a:t>, </a:t>
                      </a:r>
                      <a:r>
                        <a:rPr lang="en-US" sz="1100" dirty="0">
                          <a:effectLst/>
                        </a:rPr>
                        <a:t>with multiple transceivers facing different directions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521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STAs location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 per AP, located on the top of the work cell </a:t>
                      </a:r>
                      <a:r>
                        <a:rPr lang="en-US" sz="1100" dirty="0" smtClean="0">
                          <a:effectLst/>
                        </a:rPr>
                        <a:t>boundary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81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Channel Model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ko-KR" sz="1100" dirty="0" smtClean="0">
                          <a:effectLst/>
                          <a:latin typeface="+mn-lt"/>
                          <a:ea typeface="+mn-ea"/>
                        </a:rPr>
                        <a:t>Path</a:t>
                      </a:r>
                      <a:r>
                        <a:rPr lang="en-US" altLang="ko-KR" sz="1100" baseline="0" dirty="0" smtClean="0">
                          <a:effectLst/>
                          <a:latin typeface="+mn-lt"/>
                          <a:ea typeface="+mn-ea"/>
                        </a:rPr>
                        <a:t> Loss and Delay Spread [2]</a:t>
                      </a:r>
                      <a:endParaRPr lang="ko-KR" sz="1100" dirty="0">
                        <a:effectLst/>
                        <a:latin typeface="Times New Roman"/>
                        <a:ea typeface="SimSu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309627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dirty="0"/>
              <a:t>Sep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652120" y="6475413"/>
            <a:ext cx="2890218" cy="180975"/>
          </a:xfrm>
        </p:spPr>
        <p:txBody>
          <a:bodyPr/>
          <a:lstStyle/>
          <a:p>
            <a:r>
              <a:rPr lang="en-GB" altLang="ko-KR" dirty="0" err="1"/>
              <a:t>Jeong</a:t>
            </a:r>
            <a:r>
              <a:rPr lang="en-GB" altLang="ko-KR" dirty="0"/>
              <a:t> </a:t>
            </a:r>
            <a:r>
              <a:rPr lang="en-GB" altLang="ko-KR" dirty="0" err="1"/>
              <a:t>Gon</a:t>
            </a:r>
            <a:r>
              <a:rPr lang="en-GB" altLang="ko-KR" dirty="0"/>
              <a:t> Kim, Korea Polytechnic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755576" y="764704"/>
            <a:ext cx="7772400" cy="50405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11560" y="1268760"/>
            <a:ext cx="8350696" cy="4968552"/>
          </a:xfrm>
          <a:ln/>
        </p:spPr>
        <p:txBody>
          <a:bodyPr/>
          <a:lstStyle/>
          <a:p>
            <a:pPr marL="0" indent="0" algn="just"/>
            <a:r>
              <a:rPr lang="en-US" altLang="zh-CN" sz="1800" dirty="0" smtClean="0"/>
              <a:t>1. </a:t>
            </a:r>
            <a:r>
              <a:rPr lang="en-US" altLang="zh-CN" sz="1800" dirty="0"/>
              <a:t>https://mentor.ieee.org/802.11/dcn/18/</a:t>
            </a:r>
            <a:r>
              <a:rPr lang="en-US" sz="1800" dirty="0"/>
              <a:t>11-18-1422-00-TGbb-simulation</a:t>
            </a:r>
          </a:p>
          <a:p>
            <a:pPr marL="0" indent="0" algn="just"/>
            <a:r>
              <a:rPr lang="en-US" sz="1800" dirty="0"/>
              <a:t>     -scenarios.ppt</a:t>
            </a:r>
          </a:p>
          <a:p>
            <a:pPr algn="just">
              <a:buAutoNum type="arabicPeriod" startAt="2"/>
            </a:pPr>
            <a:r>
              <a:rPr lang="en-US" sz="1800" dirty="0" smtClean="0"/>
              <a:t>J</a:t>
            </a:r>
            <a:r>
              <a:rPr lang="en-US" sz="1800" dirty="0"/>
              <a:t>. Wang, A. A</a:t>
            </a:r>
            <a:r>
              <a:rPr lang="en-US" sz="1800" dirty="0" smtClean="0"/>
              <a:t>l-</a:t>
            </a:r>
            <a:r>
              <a:rPr lang="en-US" sz="1800" dirty="0" err="1" smtClean="0"/>
              <a:t>Kinani</a:t>
            </a:r>
            <a:r>
              <a:rPr lang="en-US" sz="1800" dirty="0" smtClean="0"/>
              <a:t>, J. Sun, W</a:t>
            </a:r>
            <a:r>
              <a:rPr lang="en-US" sz="1800" dirty="0"/>
              <a:t>.</a:t>
            </a:r>
            <a:r>
              <a:rPr lang="en-US" sz="1800" dirty="0" smtClean="0"/>
              <a:t> Zhang and C. Wang, “A Path Loss Channel</a:t>
            </a:r>
          </a:p>
          <a:p>
            <a:pPr marL="0" indent="0" algn="just"/>
            <a:r>
              <a:rPr lang="en-US" sz="1800" dirty="0"/>
              <a:t> </a:t>
            </a:r>
            <a:r>
              <a:rPr lang="en-US" sz="1800" dirty="0" smtClean="0"/>
              <a:t>    Model for Visible Light Communications in Underground Mines”, in Proc. </a:t>
            </a:r>
          </a:p>
          <a:p>
            <a:pPr marL="0" indent="0" algn="just"/>
            <a:r>
              <a:rPr lang="en-US" sz="1800" dirty="0"/>
              <a:t>  </a:t>
            </a:r>
            <a:r>
              <a:rPr lang="en-US" sz="1800" dirty="0" smtClean="0"/>
              <a:t>    ICCC ‘17,  2017. </a:t>
            </a:r>
          </a:p>
          <a:p>
            <a:pPr marL="0" indent="0" algn="just"/>
            <a:r>
              <a:rPr lang="en-US" altLang="ko-KR" sz="1800" dirty="0" smtClean="0"/>
              <a:t>3. J</a:t>
            </a:r>
            <a:r>
              <a:rPr lang="en-US" altLang="ko-KR" sz="1800" dirty="0"/>
              <a:t>. Wang, A. Al-</a:t>
            </a:r>
            <a:r>
              <a:rPr lang="en-US" altLang="ko-KR" sz="1800" dirty="0" err="1"/>
              <a:t>Kinani</a:t>
            </a:r>
            <a:r>
              <a:rPr lang="en-US" altLang="ko-KR" sz="1800" dirty="0"/>
              <a:t>, W. Zhang, and C.-X. Wang, “A new VLC channel</a:t>
            </a:r>
          </a:p>
          <a:p>
            <a:pPr marL="0" indent="269875" algn="just"/>
            <a:r>
              <a:rPr lang="en-US" altLang="ko-KR" sz="1800" dirty="0"/>
              <a:t>model for underground mining environments,” in Proc. IEEE IWCMC’17,</a:t>
            </a:r>
          </a:p>
          <a:p>
            <a:pPr marL="0" indent="269875" algn="just"/>
            <a:r>
              <a:rPr lang="en-US" altLang="ko-KR" sz="1800" dirty="0"/>
              <a:t>Valencia, Spain, June 2017</a:t>
            </a:r>
            <a:r>
              <a:rPr lang="en-US" altLang="ko-KR" sz="1800" dirty="0" smtClean="0"/>
              <a:t>.</a:t>
            </a:r>
            <a:endParaRPr lang="en-US" sz="1800" dirty="0" smtClean="0"/>
          </a:p>
          <a:p>
            <a:pPr marL="0" indent="0" algn="just"/>
            <a:r>
              <a:rPr lang="en-US" altLang="ko-KR" sz="1800" dirty="0" smtClean="0"/>
              <a:t>4. G</a:t>
            </a:r>
            <a:r>
              <a:rPr lang="en-US" altLang="ko-KR" sz="1800" dirty="0"/>
              <a:t>. Wu and J. Zhang, “Demonstration of a visible light communication</a:t>
            </a:r>
          </a:p>
          <a:p>
            <a:pPr marL="0" indent="269875" algn="just"/>
            <a:r>
              <a:rPr lang="en-US" altLang="ko-KR" sz="1800" dirty="0"/>
              <a:t>system for underground mining applications,” in Proc. IECT’16, Shanghai,</a:t>
            </a:r>
          </a:p>
          <a:p>
            <a:pPr marL="0" indent="269875" algn="just"/>
            <a:r>
              <a:rPr lang="en-US" altLang="ko-KR" sz="1800" dirty="0"/>
              <a:t>China, pp. </a:t>
            </a:r>
            <a:r>
              <a:rPr lang="en-US" altLang="ko-KR" sz="1800" dirty="0" smtClean="0"/>
              <a:t>1–7, June 2016</a:t>
            </a:r>
            <a:r>
              <a:rPr lang="en-US" altLang="ko-KR" sz="1800" dirty="0"/>
              <a:t>.</a:t>
            </a:r>
            <a:r>
              <a:rPr lang="en-US" altLang="ko-KR" sz="1800" dirty="0" smtClean="0"/>
              <a:t> </a:t>
            </a:r>
          </a:p>
          <a:p>
            <a:pPr marL="0" indent="269875" algn="just"/>
            <a:r>
              <a:rPr lang="en-US" altLang="ko-KR" sz="1800" dirty="0" smtClean="0"/>
              <a:t>5. S</a:t>
            </a:r>
            <a:r>
              <a:rPr lang="en-US" altLang="ko-KR" sz="1800" dirty="0"/>
              <a:t>. </a:t>
            </a:r>
            <a:r>
              <a:rPr lang="en-US" altLang="ko-KR" sz="1800" dirty="0" err="1"/>
              <a:t>Yarkan</a:t>
            </a:r>
            <a:r>
              <a:rPr lang="en-US" altLang="ko-KR" sz="1800" dirty="0"/>
              <a:t>, S. </a:t>
            </a:r>
            <a:r>
              <a:rPr lang="en-US" altLang="ko-KR" sz="1800" dirty="0" err="1"/>
              <a:t>Guzelgoz</a:t>
            </a:r>
            <a:r>
              <a:rPr lang="en-US" altLang="ko-KR" sz="1800" dirty="0"/>
              <a:t>, H. </a:t>
            </a:r>
            <a:r>
              <a:rPr lang="en-US" altLang="ko-KR" sz="1800" dirty="0" err="1"/>
              <a:t>Arslan</a:t>
            </a:r>
            <a:r>
              <a:rPr lang="en-US" altLang="ko-KR" sz="1800" dirty="0"/>
              <a:t>, and R. R. Murphy, “Underground</a:t>
            </a:r>
          </a:p>
          <a:p>
            <a:pPr marL="269875" indent="0" algn="just"/>
            <a:r>
              <a:rPr lang="en-US" altLang="ko-KR" sz="1800" dirty="0"/>
              <a:t>mine communications: A survey,” IEEE </a:t>
            </a:r>
            <a:r>
              <a:rPr lang="en-US" altLang="ko-KR" sz="1800" dirty="0" err="1"/>
              <a:t>Commun</a:t>
            </a:r>
            <a:r>
              <a:rPr lang="en-US" altLang="ko-KR" sz="1800" dirty="0"/>
              <a:t>. Surveys Tuts., vol. 11,</a:t>
            </a:r>
          </a:p>
          <a:p>
            <a:pPr marL="269875" indent="0" algn="just"/>
            <a:r>
              <a:rPr lang="en-US" altLang="ko-KR" sz="1800" dirty="0"/>
              <a:t>no. 3, pp. 125–142, </a:t>
            </a:r>
            <a:r>
              <a:rPr lang="en-US" altLang="ko-KR" sz="1800" dirty="0" smtClean="0"/>
              <a:t>2009, </a:t>
            </a:r>
            <a:r>
              <a:rPr lang="en-US" altLang="ko-KR" sz="1800" dirty="0"/>
              <a:t>3rd </a:t>
            </a:r>
            <a:r>
              <a:rPr lang="en-US" altLang="ko-KR" sz="1800" dirty="0" smtClean="0"/>
              <a:t>Quarter.</a:t>
            </a:r>
            <a:endParaRPr lang="en-US" altLang="ko-KR" sz="1800" dirty="0"/>
          </a:p>
          <a:p>
            <a:pPr marL="0" indent="269875" algn="just"/>
            <a:endParaRPr lang="en-US" altLang="ko-KR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4100</TotalTime>
  <Words>694</Words>
  <Application>Microsoft Office PowerPoint</Application>
  <PresentationFormat>On-screen Show (4:3)</PresentationFormat>
  <Paragraphs>130</Paragraphs>
  <Slides>7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7" baseType="lpstr">
      <vt:lpstr>Arial Unicode MS</vt:lpstr>
      <vt:lpstr>MS Gothic</vt:lpstr>
      <vt:lpstr>MS Mincho</vt:lpstr>
      <vt:lpstr>ＭＳ Ｐゴシック</vt:lpstr>
      <vt:lpstr>SimSun</vt:lpstr>
      <vt:lpstr>Arial</vt:lpstr>
      <vt:lpstr>Symbol</vt:lpstr>
      <vt:lpstr>Times New Roman</vt:lpstr>
      <vt:lpstr>Office Theme</vt:lpstr>
      <vt:lpstr>Microsoft Word 97 - 2003 Document</vt:lpstr>
      <vt:lpstr>Simulation Scenario  for Underground Mining </vt:lpstr>
      <vt:lpstr>Summary</vt:lpstr>
      <vt:lpstr>Motivation </vt:lpstr>
      <vt:lpstr>System Model</vt:lpstr>
      <vt:lpstr>Topology</vt:lpstr>
      <vt:lpstr>Proposed Set of Simulation Scenarios</vt:lpstr>
      <vt:lpstr>References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Simulation Scenarios</dc:title>
  <dc:creator>Luopengfei (Oliver)</dc:creator>
  <cp:lastModifiedBy>VINA</cp:lastModifiedBy>
  <cp:revision>127</cp:revision>
  <cp:lastPrinted>1601-01-01T00:00:00Z</cp:lastPrinted>
  <dcterms:created xsi:type="dcterms:W3CDTF">2018-08-13T01:33:24Z</dcterms:created>
  <dcterms:modified xsi:type="dcterms:W3CDTF">2018-09-12T00:03:07Z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(2)zCGKX1TH9hopQZ+RxnkFN5nvVP7XAlzgscNdC1l90qWH0AxV10dDZa10QptMkyrHT11iRNda
lvpVIElxkr/ViJR9skqg0bWYQYyjhGSCkyrbua0szkWnWK/QmbqifRrlsNB3O3P+AJAV5bDo
GCY2HJh3sWzlgADhdUyYJZN1AsGgcCt3j+HELpkaZxgvLr8Wk5ovbMtu8y23sqV3ccQgiybs
nTx2nbF1UpwIgyLSuA</vt:lpwstr>
  </property>
  <property fmtid="{D5CDD505-2E9C-101B-9397-08002B2CF9AE}" pid="3" name="_2015_ms_pID_7253431">
    <vt:lpwstr>PLZzAF5i0fyUELB5yYQTPf56vcVkcg8bZ6jJ9kESbWcvFQP3/G01+k
TnUdU38iLRAGNmgEVB4PvfRQV51GSakKWhZFmXBO0mMR1BoMB50/eEOGYyXnB/xhDXEumymN
5zWxc3Je7l+7cVLHt/+hU0JyUObx/HkdYCkcEzWzu0ix7LDNzlO2romyVRINaYuMZv8=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1534838641</vt:lpwstr>
  </property>
</Properties>
</file>