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1" r:id="rId6"/>
    <p:sldId id="265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>
        <p:scale>
          <a:sx n="125" d="100"/>
          <a:sy n="125" d="100"/>
        </p:scale>
        <p:origin x="-2064" y="-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-4828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 2018</a:t>
            </a:r>
            <a:endParaRPr lang="en-GB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802.11-18/XXXX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Jeong</a:t>
            </a:r>
            <a:r>
              <a:rPr lang="en-GB" dirty="0" smtClean="0"/>
              <a:t> </a:t>
            </a:r>
            <a:r>
              <a:rPr lang="en-GB" dirty="0" err="1" smtClean="0"/>
              <a:t>Gon</a:t>
            </a:r>
            <a:r>
              <a:rPr lang="en-GB" dirty="0" smtClean="0"/>
              <a:t> Kim, Korea Polytechnic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</a:t>
            </a:r>
            <a:r>
              <a:rPr lang="en-GB" dirty="0" smtClean="0"/>
              <a:t>Scenario </a:t>
            </a:r>
            <a:br>
              <a:rPr lang="en-GB" dirty="0" smtClean="0"/>
            </a:br>
            <a:r>
              <a:rPr lang="en-GB" dirty="0" smtClean="0"/>
              <a:t>for Underground Mining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700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2018</a:t>
            </a:r>
            <a:r>
              <a:rPr lang="en-GB" sz="2000" b="0" dirty="0" smtClean="0"/>
              <a:t>-09-09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297452"/>
              </p:ext>
            </p:extLst>
          </p:nvPr>
        </p:nvGraphicFramePr>
        <p:xfrm>
          <a:off x="538163" y="2921000"/>
          <a:ext cx="8113712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Document" r:id="rId4" imgW="8324914" imgH="1892825" progId="Word.Document.8">
                  <p:embed/>
                </p:oleObj>
              </mc:Choice>
              <mc:Fallback>
                <p:oleObj name="Document" r:id="rId4" imgW="8324914" imgH="18928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921000"/>
                        <a:ext cx="8113712" cy="184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Motivation</a:t>
            </a:r>
            <a:endParaRPr lang="en-US" altLang="en-US" sz="1800" dirty="0"/>
          </a:p>
          <a:p>
            <a:pPr marL="0" indent="0">
              <a:buFontTx/>
              <a:buNone/>
              <a:defRPr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Simulation Scenario for Underground Mining</a:t>
            </a:r>
            <a:endParaRPr lang="en-US" alt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168297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</a:t>
            </a:r>
            <a:r>
              <a:rPr lang="en-GB" altLang="ko-KR" dirty="0" smtClean="0"/>
              <a:t>Polytechnic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Motivation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8422704" cy="453650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Current Status of Simulation Scenario</a:t>
            </a:r>
            <a:endParaRPr lang="en-US" altLang="zh-CN" sz="18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In IEEE 802.11-18/1422r0, four kinds of simulation scenario are discussed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for the specification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In Industrial Wireless, it assumes the </a:t>
            </a:r>
            <a:r>
              <a:rPr lang="fr-FR" altLang="ko-KR" sz="1600" kern="1200" dirty="0" smtClean="0">
                <a:solidFill>
                  <a:schemeClr val="tx1"/>
                </a:solidFill>
              </a:rPr>
              <a:t>Robotic Work Cell (e.g., </a:t>
            </a:r>
            <a:r>
              <a:rPr lang="en-US" altLang="ko-KR" sz="1600" kern="1200" dirty="0" smtClean="0">
                <a:solidFill>
                  <a:schemeClr val="tx1"/>
                </a:solidFill>
              </a:rPr>
              <a:t>8m </a:t>
            </a:r>
            <a:r>
              <a:rPr lang="en-US" altLang="ko-KR" sz="1600" kern="1200" dirty="0">
                <a:solidFill>
                  <a:schemeClr val="tx1"/>
                </a:solidFill>
              </a:rPr>
              <a:t>x 10m x 7m or ~5m x 5m x 3m </a:t>
            </a:r>
            <a:r>
              <a:rPr lang="en-US" altLang="zh-CN" sz="1600" kern="1200" dirty="0" smtClean="0">
                <a:solidFill>
                  <a:schemeClr val="tx1"/>
                </a:solidFill>
              </a:rPr>
              <a:t>size) from IEEE802.11ax document</a:t>
            </a:r>
            <a:endParaRPr lang="en-US" altLang="zh-CN" sz="1600" dirty="0" smtClean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 It is needed to add simulation scenario for underground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Li-Fi can be most effective in narrow and special indoor industrial environments,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     </a:t>
            </a:r>
            <a:r>
              <a:rPr lang="en-US" altLang="zh-CN" sz="1600" dirty="0" smtClean="0"/>
              <a:t>         </a:t>
            </a:r>
            <a:r>
              <a:rPr lang="en-US" altLang="zh-CN" sz="1600" b="0" dirty="0" smtClean="0"/>
              <a:t>such </a:t>
            </a:r>
            <a:r>
              <a:rPr lang="en-US" altLang="zh-CN" sz="1600" b="0" dirty="0"/>
              <a:t>as underground mining, subway and so 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Underground mining requires reliable communication, monitoring and tracking </a:t>
            </a:r>
            <a:r>
              <a:rPr lang="en-US" altLang="zh-CN" sz="1600" dirty="0" smtClean="0"/>
              <a:t>systems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</a:t>
            </a:r>
            <a:r>
              <a:rPr lang="en-US" altLang="zh-CN" sz="1600" dirty="0" smtClean="0"/>
              <a:t>that </a:t>
            </a:r>
            <a:r>
              <a:rPr lang="en-US" altLang="zh-CN" sz="1600" dirty="0" smtClean="0"/>
              <a:t>guarantee safety and maximize productivity.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Wi-Fi is easily affected by electromagnetism, IrDA </a:t>
            </a:r>
            <a:r>
              <a:rPr lang="en-US" altLang="zh-CN" sz="1600" dirty="0" err="1" smtClean="0"/>
              <a:t>isharmful</a:t>
            </a:r>
            <a:r>
              <a:rPr lang="en-US" altLang="zh-CN" sz="1600" dirty="0" smtClean="0"/>
              <a:t> to </a:t>
            </a:r>
            <a:r>
              <a:rPr lang="en-US" altLang="zh-CN" sz="1600" dirty="0" smtClean="0"/>
              <a:t>miner’s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</a:t>
            </a:r>
            <a:r>
              <a:rPr lang="en-US" altLang="zh-CN" sz="1600" dirty="0" smtClean="0"/>
              <a:t>eyes </a:t>
            </a:r>
            <a:r>
              <a:rPr lang="en-US" altLang="zh-CN" sz="1600" dirty="0" smtClean="0"/>
              <a:t>with </a:t>
            </a:r>
            <a:r>
              <a:rPr lang="en-US" altLang="zh-CN" sz="1600" dirty="0" smtClean="0"/>
              <a:t>too </a:t>
            </a:r>
            <a:r>
              <a:rPr lang="en-US" altLang="zh-CN" sz="1600" dirty="0" smtClean="0"/>
              <a:t>high power, BLE is more expensive and also needs high electronic storage.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3" y="6475413"/>
            <a:ext cx="2962226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3608" y="35511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System Model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528" y="5460373"/>
            <a:ext cx="7772400" cy="992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 smtClean="0"/>
              <a:t>Two separate scenario can be considered [2]</a:t>
            </a:r>
            <a:endParaRPr lang="en-US" altLang="en-US" sz="1800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Mining Roadway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Mining </a:t>
            </a:r>
            <a:r>
              <a:rPr lang="en-US" altLang="zh-CN" sz="1600" dirty="0" smtClean="0"/>
              <a:t>Working Face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</p:txBody>
      </p:sp>
      <p:grpSp>
        <p:nvGrpSpPr>
          <p:cNvPr id="7" name="그룹 6">
            <a:extLst>
              <a:ext uri="{FF2B5EF4-FFF2-40B4-BE49-F238E27FC236}">
                <a16:creationId xmlns="" xmlns:a16="http://schemas.microsoft.com/office/drawing/2014/main" id="{32EA052E-CDA2-4B5A-A16E-A413026E9497}"/>
              </a:ext>
            </a:extLst>
          </p:cNvPr>
          <p:cNvGrpSpPr/>
          <p:nvPr/>
        </p:nvGrpSpPr>
        <p:grpSpPr>
          <a:xfrm>
            <a:off x="1367479" y="1196752"/>
            <a:ext cx="6840869" cy="4340225"/>
            <a:chOff x="1403648" y="1290990"/>
            <a:chExt cx="6840869" cy="4340225"/>
          </a:xfrm>
        </p:grpSpPr>
        <p:pic>
          <p:nvPicPr>
            <p:cNvPr id="9" name="그림 8">
              <a:extLst>
                <a:ext uri="{FF2B5EF4-FFF2-40B4-BE49-F238E27FC236}">
                  <a16:creationId xmlns="" xmlns:a16="http://schemas.microsoft.com/office/drawing/2014/main" id="{20424ACB-ADDA-4FED-ACE4-2EFDE4344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3648" y="1290990"/>
              <a:ext cx="2924571" cy="3501008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="" xmlns:a16="http://schemas.microsoft.com/office/drawing/2014/main" id="{255704D7-3651-46F2-900E-68A842556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31930" y="1867054"/>
              <a:ext cx="3312587" cy="2924944"/>
            </a:xfrm>
            <a:prstGeom prst="rect">
              <a:avLst/>
            </a:prstGeom>
          </p:spPr>
        </p:pic>
        <p:grpSp>
          <p:nvGrpSpPr>
            <p:cNvPr id="11" name="그룹 10">
              <a:extLst>
                <a:ext uri="{FF2B5EF4-FFF2-40B4-BE49-F238E27FC236}">
                  <a16:creationId xmlns="" xmlns:a16="http://schemas.microsoft.com/office/drawing/2014/main" id="{B759A875-F31A-47C7-9269-92391E53BA39}"/>
                </a:ext>
              </a:extLst>
            </p:cNvPr>
            <p:cNvGrpSpPr/>
            <p:nvPr/>
          </p:nvGrpSpPr>
          <p:grpSpPr>
            <a:xfrm>
              <a:off x="2223354" y="5013176"/>
              <a:ext cx="5084950" cy="144000"/>
              <a:chOff x="1547663" y="4941167"/>
              <a:chExt cx="5084950" cy="144000"/>
            </a:xfrm>
          </p:grpSpPr>
          <p:pic>
            <p:nvPicPr>
              <p:cNvPr id="15" name="그림 14">
                <a:extLst>
                  <a:ext uri="{FF2B5EF4-FFF2-40B4-BE49-F238E27FC236}">
                    <a16:creationId xmlns="" xmlns:a16="http://schemas.microsoft.com/office/drawing/2014/main" id="{992B2E18-D4A0-4E7E-86AC-5EC9F7F76B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47663" y="4941167"/>
                <a:ext cx="1428000" cy="144000"/>
              </a:xfrm>
              <a:prstGeom prst="rect">
                <a:avLst/>
              </a:prstGeom>
            </p:spPr>
          </p:pic>
          <p:pic>
            <p:nvPicPr>
              <p:cNvPr id="16" name="그림 15">
                <a:extLst>
                  <a:ext uri="{FF2B5EF4-FFF2-40B4-BE49-F238E27FC236}">
                    <a16:creationId xmlns="" xmlns:a16="http://schemas.microsoft.com/office/drawing/2014/main" id="{B0972AEA-04AE-4A75-9493-E151419226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21440" y="4941167"/>
                <a:ext cx="1503628" cy="144000"/>
              </a:xfrm>
              <a:prstGeom prst="rect">
                <a:avLst/>
              </a:prstGeom>
            </p:spPr>
          </p:pic>
          <p:pic>
            <p:nvPicPr>
              <p:cNvPr id="17" name="그림 16">
                <a:extLst>
                  <a:ext uri="{FF2B5EF4-FFF2-40B4-BE49-F238E27FC236}">
                    <a16:creationId xmlns="" xmlns:a16="http://schemas.microsoft.com/office/drawing/2014/main" id="{CC4660BD-F441-4F7B-89FB-AA014346C4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70845" y="4941167"/>
                <a:ext cx="1461768" cy="14400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20B9F638-69F3-4FA5-8400-C46ED44C5EAB}"/>
                </a:ext>
              </a:extLst>
            </p:cNvPr>
            <p:cNvSpPr txBox="1"/>
            <p:nvPr/>
          </p:nvSpPr>
          <p:spPr>
            <a:xfrm>
              <a:off x="2305892" y="5323438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</a:rPr>
                <a:t>(a) Mining roadway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3CF371F0-7BD4-446E-BCDC-441CA5D95CF5}"/>
                </a:ext>
              </a:extLst>
            </p:cNvPr>
            <p:cNvSpPr txBox="1"/>
            <p:nvPr/>
          </p:nvSpPr>
          <p:spPr>
            <a:xfrm>
              <a:off x="5616281" y="5293874"/>
              <a:ext cx="2160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</a:rPr>
                <a:t>(b) Mine working face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5</a:t>
            </a:fld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741447" y="1824820"/>
            <a:ext cx="7948376" cy="3528392"/>
            <a:chOff x="640803" y="1431685"/>
            <a:chExt cx="7948376" cy="3528392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xmlns="" id="{9931AAA6-0934-4A97-8676-AEB5AA828873}"/>
                </a:ext>
              </a:extLst>
            </p:cNvPr>
            <p:cNvSpPr/>
            <p:nvPr/>
          </p:nvSpPr>
          <p:spPr bwMode="auto">
            <a:xfrm>
              <a:off x="1309971" y="2799837"/>
              <a:ext cx="6552728" cy="21602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bliqueTopRight"/>
              <a:lightRig rig="threePt" dir="t"/>
            </a:scene3d>
            <a:sp3d extrusionH="3175000" prstMaterial="legacyWireframe"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xmlns="" id="{431BAEA7-BBB9-42F1-A860-F4CD9D036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9265" y="3908135"/>
              <a:ext cx="652521" cy="652521"/>
            </a:xfrm>
            <a:prstGeom prst="rect">
              <a:avLst/>
            </a:prstGeom>
          </p:spPr>
        </p:pic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xmlns="" id="{4B7DC31F-9579-4A0F-A312-1ABC341695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7027" y="2367789"/>
              <a:ext cx="432048" cy="432048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xmlns="" id="{F72C61EF-2EFE-4DA9-BBC2-57A9CE8AB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5635" y="2367789"/>
              <a:ext cx="432048" cy="432048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xmlns="" id="{0CB09AB7-6161-4616-8506-F120477B1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243" y="2369920"/>
              <a:ext cx="432048" cy="432048"/>
            </a:xfrm>
            <a:prstGeom prst="rect">
              <a:avLst/>
            </a:prstGeom>
          </p:spPr>
        </p:pic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xmlns="" id="{C79B28A4-03EA-470B-A143-C288D6BD35C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31659" y="1431685"/>
              <a:ext cx="0" cy="100811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화살표 연결선 17">
              <a:extLst>
                <a:ext uri="{FF2B5EF4-FFF2-40B4-BE49-F238E27FC236}">
                  <a16:creationId xmlns:a16="http://schemas.microsoft.com/office/drawing/2014/main" xmlns="" id="{38DD9EE5-83AA-4DE6-B64E-FCEDDEB88999}"/>
                </a:ext>
              </a:extLst>
            </p:cNvPr>
            <p:cNvCxnSpPr/>
            <p:nvPr/>
          </p:nvCxnSpPr>
          <p:spPr bwMode="auto">
            <a:xfrm>
              <a:off x="1973639" y="1899511"/>
              <a:ext cx="294529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3495EBB3-5B33-481B-9CBA-8F4A564F5571}"/>
                </a:ext>
              </a:extLst>
            </p:cNvPr>
            <p:cNvSpPr txBox="1"/>
            <p:nvPr/>
          </p:nvSpPr>
          <p:spPr>
            <a:xfrm>
              <a:off x="2479383" y="1568334"/>
              <a:ext cx="20586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L=5M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651CEFF4-44DB-4BE7-8443-3179CD899E29}"/>
                </a:ext>
              </a:extLst>
            </p:cNvPr>
            <p:cNvSpPr txBox="1"/>
            <p:nvPr/>
          </p:nvSpPr>
          <p:spPr>
            <a:xfrm>
              <a:off x="4730055" y="2172671"/>
              <a:ext cx="4320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LED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직선 화살표 연결선 20">
              <a:extLst>
                <a:ext uri="{FF2B5EF4-FFF2-40B4-BE49-F238E27FC236}">
                  <a16:creationId xmlns:a16="http://schemas.microsoft.com/office/drawing/2014/main" xmlns="" id="{CA82546F-FD75-4B2B-9387-FD219D7C48FB}"/>
                </a:ext>
              </a:extLst>
            </p:cNvPr>
            <p:cNvCxnSpPr>
              <a:stCxn id="15" idx="1"/>
            </p:cNvCxnSpPr>
            <p:nvPr/>
          </p:nvCxnSpPr>
          <p:spPr bwMode="auto">
            <a:xfrm flipH="1">
              <a:off x="4313211" y="2583813"/>
              <a:ext cx="402424" cy="402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직선 화살표 연결선 21">
              <a:extLst>
                <a:ext uri="{FF2B5EF4-FFF2-40B4-BE49-F238E27FC236}">
                  <a16:creationId xmlns:a16="http://schemas.microsoft.com/office/drawing/2014/main" xmlns="" id="{800B0643-8339-4FD1-ACBA-B2680AECEB42}"/>
                </a:ext>
              </a:extLst>
            </p:cNvPr>
            <p:cNvCxnSpPr>
              <a:cxnSpLocks/>
              <a:stCxn id="15" idx="3"/>
            </p:cNvCxnSpPr>
            <p:nvPr/>
          </p:nvCxnSpPr>
          <p:spPr bwMode="auto">
            <a:xfrm>
              <a:off x="5147683" y="2583813"/>
              <a:ext cx="396046" cy="41034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xmlns="" id="{D2EDD611-A052-4CD2-ACBA-E2BBD6388A98}"/>
                </a:ext>
              </a:extLst>
            </p:cNvPr>
            <p:cNvCxnSpPr>
              <a:cxnSpLocks/>
              <a:stCxn id="14" idx="1"/>
            </p:cNvCxnSpPr>
            <p:nvPr/>
          </p:nvCxnSpPr>
          <p:spPr bwMode="auto">
            <a:xfrm flipH="1">
              <a:off x="2247545" y="2583813"/>
              <a:ext cx="409482" cy="3925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직선 화살표 연결선 23">
              <a:extLst>
                <a:ext uri="{FF2B5EF4-FFF2-40B4-BE49-F238E27FC236}">
                  <a16:creationId xmlns:a16="http://schemas.microsoft.com/office/drawing/2014/main" xmlns="" id="{2AE05431-356B-43CF-AE12-F5EF1C4C39CA}"/>
                </a:ext>
              </a:extLst>
            </p:cNvPr>
            <p:cNvCxnSpPr>
              <a:cxnSpLocks/>
              <a:stCxn id="14" idx="3"/>
            </p:cNvCxnSpPr>
            <p:nvPr/>
          </p:nvCxnSpPr>
          <p:spPr bwMode="auto">
            <a:xfrm>
              <a:off x="3089075" y="2583813"/>
              <a:ext cx="388987" cy="4004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평행 사변형 24">
              <a:extLst>
                <a:ext uri="{FF2B5EF4-FFF2-40B4-BE49-F238E27FC236}">
                  <a16:creationId xmlns:a16="http://schemas.microsoft.com/office/drawing/2014/main" xmlns="" id="{487460FF-67DE-4D24-9BF3-886D07A8EB86}"/>
                </a:ext>
              </a:extLst>
            </p:cNvPr>
            <p:cNvSpPr/>
            <p:nvPr/>
          </p:nvSpPr>
          <p:spPr bwMode="auto">
            <a:xfrm>
              <a:off x="1492199" y="4456021"/>
              <a:ext cx="6853460" cy="309737"/>
            </a:xfrm>
            <a:prstGeom prst="parallelogram">
              <a:avLst>
                <a:gd name="adj" fmla="val 9880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xmlns="" id="{E03DB5B8-5C7F-4223-AF8E-D59BB0100C68}"/>
                </a:ext>
              </a:extLst>
            </p:cNvPr>
            <p:cNvCxnSpPr/>
            <p:nvPr/>
          </p:nvCxnSpPr>
          <p:spPr bwMode="auto">
            <a:xfrm>
              <a:off x="640803" y="4960077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xmlns="" id="{BBEF07B6-C6B2-466F-87EC-AA7B723331B5}"/>
                </a:ext>
              </a:extLst>
            </p:cNvPr>
            <p:cNvCxnSpPr/>
            <p:nvPr/>
          </p:nvCxnSpPr>
          <p:spPr bwMode="auto">
            <a:xfrm>
              <a:off x="640803" y="2799837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화살표 연결선 27">
              <a:extLst>
                <a:ext uri="{FF2B5EF4-FFF2-40B4-BE49-F238E27FC236}">
                  <a16:creationId xmlns:a16="http://schemas.microsoft.com/office/drawing/2014/main" xmlns="" id="{7AF39136-4D92-4976-9962-2B290E8D2D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00843" y="2799837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5206ED76-901B-4525-B689-32EC580DF52D}"/>
                </a:ext>
              </a:extLst>
            </p:cNvPr>
            <p:cNvSpPr txBox="1"/>
            <p:nvPr/>
          </p:nvSpPr>
          <p:spPr>
            <a:xfrm>
              <a:off x="763537" y="3908135"/>
              <a:ext cx="72866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H=3~5M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직선 화살표 연결선 29">
              <a:extLst>
                <a:ext uri="{FF2B5EF4-FFF2-40B4-BE49-F238E27FC236}">
                  <a16:creationId xmlns:a16="http://schemas.microsoft.com/office/drawing/2014/main" xmlns="" id="{82F4D123-393E-46A0-9B51-C7E45A21AED6}"/>
                </a:ext>
              </a:extLst>
            </p:cNvPr>
            <p:cNvCxnSpPr>
              <a:cxnSpLocks/>
              <a:stCxn id="16" idx="1"/>
            </p:cNvCxnSpPr>
            <p:nvPr/>
          </p:nvCxnSpPr>
          <p:spPr bwMode="auto">
            <a:xfrm flipH="1">
              <a:off x="6378879" y="2585944"/>
              <a:ext cx="395364" cy="4048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직선 화살표 연결선 30">
              <a:extLst>
                <a:ext uri="{FF2B5EF4-FFF2-40B4-BE49-F238E27FC236}">
                  <a16:creationId xmlns:a16="http://schemas.microsoft.com/office/drawing/2014/main" xmlns="" id="{67E791BE-DD7E-4F93-9080-586E56FE2365}"/>
                </a:ext>
              </a:extLst>
            </p:cNvPr>
            <p:cNvCxnSpPr>
              <a:cxnSpLocks/>
              <a:stCxn id="16" idx="3"/>
            </p:cNvCxnSpPr>
            <p:nvPr/>
          </p:nvCxnSpPr>
          <p:spPr bwMode="auto">
            <a:xfrm>
              <a:off x="7206291" y="2585944"/>
              <a:ext cx="403105" cy="4128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B8EB3396-D8D8-4280-AA07-09CB68832C83}"/>
                </a:ext>
              </a:extLst>
            </p:cNvPr>
            <p:cNvSpPr txBox="1"/>
            <p:nvPr/>
          </p:nvSpPr>
          <p:spPr>
            <a:xfrm>
              <a:off x="4133191" y="2999709"/>
              <a:ext cx="154817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000" dirty="0">
                  <a:solidFill>
                    <a:schemeClr val="tx1"/>
                  </a:solidFill>
                </a:rPr>
                <a:t>Optical Signal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pic>
          <p:nvPicPr>
            <p:cNvPr id="33" name="그림 32">
              <a:extLst>
                <a:ext uri="{FF2B5EF4-FFF2-40B4-BE49-F238E27FC236}">
                  <a16:creationId xmlns:a16="http://schemas.microsoft.com/office/drawing/2014/main" xmlns="" id="{33C5F9A4-178F-4A7B-9CB1-90EA1DF2F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5331" y="3945286"/>
              <a:ext cx="652521" cy="652521"/>
            </a:xfrm>
            <a:prstGeom prst="rect">
              <a:avLst/>
            </a:prstGeom>
          </p:spPr>
        </p:pic>
        <p:pic>
          <p:nvPicPr>
            <p:cNvPr id="34" name="그림 33">
              <a:extLst>
                <a:ext uri="{FF2B5EF4-FFF2-40B4-BE49-F238E27FC236}">
                  <a16:creationId xmlns:a16="http://schemas.microsoft.com/office/drawing/2014/main" xmlns="" id="{BEE3D701-FA87-413C-B44C-33D80F072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7222" y="3914802"/>
              <a:ext cx="652521" cy="652521"/>
            </a:xfrm>
            <a:prstGeom prst="rect">
              <a:avLst/>
            </a:prstGeom>
          </p:spPr>
        </p:pic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xmlns="" id="{65343535-7077-4E9F-BB0C-00DDC29A3197}"/>
                </a:ext>
              </a:extLst>
            </p:cNvPr>
            <p:cNvCxnSpPr/>
            <p:nvPr/>
          </p:nvCxnSpPr>
          <p:spPr bwMode="auto">
            <a:xfrm>
              <a:off x="1372166" y="4456021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xmlns="" id="{67EDA6E8-9756-492B-B43D-374BCD8B9EA4}"/>
                </a:ext>
              </a:extLst>
            </p:cNvPr>
            <p:cNvCxnSpPr/>
            <p:nvPr/>
          </p:nvCxnSpPr>
          <p:spPr bwMode="auto">
            <a:xfrm>
              <a:off x="1089798" y="4759408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직선 화살표 연결선 36">
              <a:extLst>
                <a:ext uri="{FF2B5EF4-FFF2-40B4-BE49-F238E27FC236}">
                  <a16:creationId xmlns:a16="http://schemas.microsoft.com/office/drawing/2014/main" xmlns="" id="{8B5E6129-21B8-4EA1-A3CD-1CAC9554B58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72167" y="4456022"/>
              <a:ext cx="276748" cy="3016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0E77E8F0-D5BA-44C9-885B-1ACBB0314AF8}"/>
                </a:ext>
              </a:extLst>
            </p:cNvPr>
            <p:cNvSpPr txBox="1"/>
            <p:nvPr/>
          </p:nvSpPr>
          <p:spPr>
            <a:xfrm>
              <a:off x="1309971" y="4207318"/>
              <a:ext cx="6525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D=1M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직선 화살표 연결선 38">
              <a:extLst>
                <a:ext uri="{FF2B5EF4-FFF2-40B4-BE49-F238E27FC236}">
                  <a16:creationId xmlns:a16="http://schemas.microsoft.com/office/drawing/2014/main" xmlns="" id="{79B0A231-9C67-4CED-B94C-517B49FA4AE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17561" y="1814652"/>
              <a:ext cx="639693" cy="6480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xmlns="" id="{68D9253F-7FC0-4C0B-B0AC-446BA5B07A4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977280" y="1489198"/>
              <a:ext cx="1" cy="10081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xmlns="" id="{7ECDF70C-33AD-47B7-B3E4-3B9C60AC14D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310420" y="1935741"/>
              <a:ext cx="1" cy="10081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2D3D0037-1DED-4FDA-974A-48623A34C66E}"/>
                </a:ext>
              </a:extLst>
            </p:cNvPr>
            <p:cNvSpPr txBox="1"/>
            <p:nvPr/>
          </p:nvSpPr>
          <p:spPr>
            <a:xfrm>
              <a:off x="1317561" y="1993254"/>
              <a:ext cx="71219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W=2M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BADEFB63-E229-4FC9-B36C-D6AB35FB4C75}"/>
                </a:ext>
              </a:extLst>
            </p:cNvPr>
            <p:cNvSpPr txBox="1"/>
            <p:nvPr/>
          </p:nvSpPr>
          <p:spPr>
            <a:xfrm>
              <a:off x="2822075" y="3699065"/>
              <a:ext cx="10020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Miner’s Lamp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423A602D-5A76-451F-9D88-9BAF0CFD78C2}"/>
                </a:ext>
              </a:extLst>
            </p:cNvPr>
            <p:cNvSpPr txBox="1"/>
            <p:nvPr/>
          </p:nvSpPr>
          <p:spPr>
            <a:xfrm>
              <a:off x="7936657" y="3258598"/>
              <a:ext cx="6525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Lane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Topology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Proposed Set of Simulation Scenarios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26206"/>
              </p:ext>
            </p:extLst>
          </p:nvPr>
        </p:nvGraphicFramePr>
        <p:xfrm>
          <a:off x="755576" y="1988840"/>
          <a:ext cx="7848600" cy="116146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43487"/>
                <a:gridCol w="1555833"/>
                <a:gridCol w="2901280"/>
                <a:gridCol w="914400"/>
                <a:gridCol w="1161628"/>
                <a:gridCol w="971972"/>
              </a:tblGrid>
              <a:tr h="211511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Scenario Name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 err="1" smtClean="0">
                          <a:effectLst/>
                        </a:rPr>
                        <a:t>Topology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Management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Traffic profile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[tentative]</a:t>
                      </a:r>
                      <a:endParaRPr lang="en-US" sz="1100" kern="1200" dirty="0">
                        <a:effectLst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4670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Underground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(mining, subway, etc..) </a:t>
                      </a: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altLang="ko-KR" sz="1100" dirty="0" smtClean="0">
                          <a:effectLst/>
                        </a:rPr>
                        <a:t>Mining Roadway and</a:t>
                      </a:r>
                      <a:r>
                        <a:rPr lang="en-US" altLang="ko-KR" sz="1100" baseline="0" dirty="0" smtClean="0">
                          <a:effectLst/>
                        </a:rPr>
                        <a:t> Working Face</a:t>
                      </a:r>
                      <a:endParaRPr lang="ko-KR" altLang="ko-KR" sz="1100" dirty="0" smtClean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e.g. ~2m x 5m x 3.7m (Mining Roadway)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~2m x 5m x 4.7m (Working Face)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</a:t>
                      </a:r>
                      <a:endParaRPr lang="en-US" sz="11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~5s of STAs/AP, P2P pairs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36" marR="78736" marT="39395" marB="39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Path Loss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Delay Spread [2]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Industrial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2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80272"/>
              </p:ext>
            </p:extLst>
          </p:nvPr>
        </p:nvGraphicFramePr>
        <p:xfrm>
          <a:off x="827584" y="3573016"/>
          <a:ext cx="7848600" cy="194421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16424"/>
                <a:gridCol w="4032176"/>
              </a:tblGrid>
              <a:tr h="3734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Parameter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Value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Environment description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r>
                        <a:rPr lang="en-US" sz="1100" dirty="0" smtClean="0">
                          <a:effectLst/>
                        </a:rPr>
                        <a:t>Mining Roadway and Mining Working</a:t>
                      </a:r>
                      <a:r>
                        <a:rPr lang="en-US" sz="1100" baseline="0" dirty="0" smtClean="0">
                          <a:effectLst/>
                        </a:rPr>
                        <a:t> Face</a:t>
                      </a:r>
                      <a:endParaRPr lang="ko-KR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Floors </a:t>
                      </a:r>
                      <a:r>
                        <a:rPr lang="en-US" sz="1100" dirty="0" smtClean="0">
                          <a:effectLst/>
                        </a:rPr>
                        <a:t>height : 3.7 </a:t>
                      </a:r>
                      <a:r>
                        <a:rPr lang="en-US" sz="1100" dirty="0">
                          <a:effectLst/>
                        </a:rPr>
                        <a:t>m, </a:t>
                      </a:r>
                      <a:r>
                        <a:rPr lang="en-US" sz="1100" dirty="0" smtClean="0">
                          <a:effectLst/>
                        </a:rPr>
                        <a:t>4.7 </a:t>
                      </a:r>
                      <a:r>
                        <a:rPr lang="en-US" sz="1100" dirty="0">
                          <a:effectLst/>
                        </a:rPr>
                        <a:t>m </a:t>
                      </a:r>
                      <a:endParaRPr lang="ko-KR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Work cell </a:t>
                      </a:r>
                      <a:r>
                        <a:rPr lang="en-US" sz="1100" dirty="0" smtClean="0">
                          <a:effectLst/>
                        </a:rPr>
                        <a:t>size : 2 m </a:t>
                      </a:r>
                      <a:r>
                        <a:rPr lang="en-US" sz="1100" dirty="0">
                          <a:effectLst/>
                        </a:rPr>
                        <a:t>x </a:t>
                      </a:r>
                      <a:r>
                        <a:rPr lang="en-US" sz="1100" dirty="0" smtClean="0">
                          <a:effectLst/>
                        </a:rPr>
                        <a:t>5 m </a:t>
                      </a:r>
                      <a:r>
                        <a:rPr lang="en-US" sz="1100" dirty="0">
                          <a:effectLst/>
                        </a:rPr>
                        <a:t>x </a:t>
                      </a:r>
                      <a:r>
                        <a:rPr lang="en-US" sz="1100" dirty="0" smtClean="0">
                          <a:effectLst/>
                        </a:rPr>
                        <a:t>3.7 m</a:t>
                      </a:r>
                      <a:endParaRPr lang="ko-K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APs location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per work cell, installed at </a:t>
                      </a:r>
                      <a:r>
                        <a:rPr lang="en-US" sz="1100" dirty="0" smtClean="0">
                          <a:effectLst/>
                        </a:rPr>
                        <a:t>ceiling</a:t>
                      </a:r>
                      <a:r>
                        <a:rPr lang="en-US" sz="1100" baseline="0" dirty="0" smtClean="0">
                          <a:effectLst/>
                        </a:rPr>
                        <a:t> of underground mining</a:t>
                      </a:r>
                      <a:r>
                        <a:rPr lang="en-US" sz="1100" dirty="0" smtClean="0">
                          <a:effectLst/>
                        </a:rPr>
                        <a:t>, </a:t>
                      </a:r>
                      <a:r>
                        <a:rPr lang="en-US" sz="1100" dirty="0">
                          <a:effectLst/>
                        </a:rPr>
                        <a:t>with multiple transceivers facing different directions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STAs location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 per AP, located on the top of the work cell </a:t>
                      </a:r>
                      <a:r>
                        <a:rPr lang="en-US" sz="1100" dirty="0" smtClean="0">
                          <a:effectLst/>
                        </a:rPr>
                        <a:t>boundary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Channel Model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effectLst/>
                          <a:latin typeface="+mn-lt"/>
                          <a:ea typeface="+mn-ea"/>
                        </a:rPr>
                        <a:t>Path</a:t>
                      </a:r>
                      <a:r>
                        <a:rPr lang="en-US" altLang="ko-KR" sz="1100" baseline="0" dirty="0" smtClean="0">
                          <a:effectLst/>
                          <a:latin typeface="+mn-lt"/>
                          <a:ea typeface="+mn-ea"/>
                        </a:rPr>
                        <a:t> Loss and Delay Spread [2]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9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350696" cy="4968552"/>
          </a:xfrm>
          <a:ln/>
        </p:spPr>
        <p:txBody>
          <a:bodyPr/>
          <a:lstStyle/>
          <a:p>
            <a:pPr marL="0" indent="0" algn="just"/>
            <a:r>
              <a:rPr lang="en-US" altLang="zh-CN" sz="1800" dirty="0" smtClean="0"/>
              <a:t>1. </a:t>
            </a:r>
            <a:r>
              <a:rPr lang="en-US" altLang="zh-CN" sz="1800" dirty="0"/>
              <a:t>https://mentor.ieee.org/802.11/dcn/18/</a:t>
            </a:r>
            <a:r>
              <a:rPr lang="en-US" sz="1800" dirty="0"/>
              <a:t>11-18-1422-00-TGbb-simulation</a:t>
            </a:r>
          </a:p>
          <a:p>
            <a:pPr marL="0" indent="0" algn="just"/>
            <a:r>
              <a:rPr lang="en-US" sz="1800" dirty="0"/>
              <a:t>     -scenarios.ppt</a:t>
            </a:r>
          </a:p>
          <a:p>
            <a:pPr algn="just">
              <a:buAutoNum type="arabicPeriod" startAt="2"/>
            </a:pPr>
            <a:r>
              <a:rPr lang="en-US" sz="1800" dirty="0" smtClean="0"/>
              <a:t>J</a:t>
            </a:r>
            <a:r>
              <a:rPr lang="en-US" sz="1800" dirty="0"/>
              <a:t>. Wang, A. A</a:t>
            </a:r>
            <a:r>
              <a:rPr lang="en-US" sz="1800" dirty="0" smtClean="0"/>
              <a:t>l-</a:t>
            </a:r>
            <a:r>
              <a:rPr lang="en-US" sz="1800" dirty="0" err="1" smtClean="0"/>
              <a:t>Kinani</a:t>
            </a:r>
            <a:r>
              <a:rPr lang="en-US" sz="1800" dirty="0" smtClean="0"/>
              <a:t>, J. Sun, W</a:t>
            </a:r>
            <a:r>
              <a:rPr lang="en-US" sz="1800" dirty="0"/>
              <a:t>.</a:t>
            </a:r>
            <a:r>
              <a:rPr lang="en-US" sz="1800" dirty="0" smtClean="0"/>
              <a:t> Zhang and C. Wang, “A Path Loss Channel</a:t>
            </a:r>
          </a:p>
          <a:p>
            <a:pPr marL="0" indent="0" algn="just"/>
            <a:r>
              <a:rPr lang="en-US" sz="1800" dirty="0"/>
              <a:t> </a:t>
            </a:r>
            <a:r>
              <a:rPr lang="en-US" sz="1800" dirty="0" smtClean="0"/>
              <a:t>    Model for Visible Light Communications in Underground Mines”, in Proc. </a:t>
            </a:r>
          </a:p>
          <a:p>
            <a:pPr marL="0" indent="0" algn="just"/>
            <a:r>
              <a:rPr lang="en-US" sz="1800" dirty="0"/>
              <a:t>  </a:t>
            </a:r>
            <a:r>
              <a:rPr lang="en-US" sz="1800" dirty="0" smtClean="0"/>
              <a:t>    ICCC ‘17,  2017. </a:t>
            </a:r>
          </a:p>
          <a:p>
            <a:pPr marL="0" indent="0" algn="just"/>
            <a:r>
              <a:rPr lang="en-US" altLang="ko-KR" sz="1800" dirty="0" smtClean="0"/>
              <a:t>3. J</a:t>
            </a:r>
            <a:r>
              <a:rPr lang="en-US" altLang="ko-KR" sz="1800" dirty="0"/>
              <a:t>. Wang, A. Al-</a:t>
            </a:r>
            <a:r>
              <a:rPr lang="en-US" altLang="ko-KR" sz="1800" dirty="0" err="1"/>
              <a:t>Kinani</a:t>
            </a:r>
            <a:r>
              <a:rPr lang="en-US" altLang="ko-KR" sz="1800" dirty="0"/>
              <a:t>, W. Zhang, and C.-X. Wang, “A new VLC channel</a:t>
            </a:r>
          </a:p>
          <a:p>
            <a:pPr marL="0" indent="269875" algn="just"/>
            <a:r>
              <a:rPr lang="en-US" altLang="ko-KR" sz="1800" dirty="0"/>
              <a:t>model for underground mining environments,” in Proc. IEEE IWCMC’17,</a:t>
            </a:r>
          </a:p>
          <a:p>
            <a:pPr marL="0" indent="269875" algn="just"/>
            <a:r>
              <a:rPr lang="en-US" altLang="ko-KR" sz="1800" dirty="0"/>
              <a:t>Valencia, Spain, June 2017</a:t>
            </a:r>
            <a:r>
              <a:rPr lang="en-US" altLang="ko-KR" sz="1800" dirty="0" smtClean="0"/>
              <a:t>.</a:t>
            </a:r>
            <a:endParaRPr lang="en-US" sz="1800" dirty="0" smtClean="0"/>
          </a:p>
          <a:p>
            <a:pPr marL="0" indent="0" algn="just"/>
            <a:r>
              <a:rPr lang="en-US" altLang="ko-KR" sz="1800" dirty="0" smtClean="0"/>
              <a:t>4. G</a:t>
            </a:r>
            <a:r>
              <a:rPr lang="en-US" altLang="ko-KR" sz="1800" dirty="0"/>
              <a:t>. Wu and J. Zhang, “Demonstration of a visible light communication</a:t>
            </a:r>
          </a:p>
          <a:p>
            <a:pPr marL="0" indent="269875" algn="just"/>
            <a:r>
              <a:rPr lang="en-US" altLang="ko-KR" sz="1800" dirty="0"/>
              <a:t>system for underground mining applications,” in Proc. IECT’16, Shanghai,</a:t>
            </a:r>
          </a:p>
          <a:p>
            <a:pPr marL="0" indent="269875" algn="just"/>
            <a:r>
              <a:rPr lang="en-US" altLang="ko-KR" sz="1800" dirty="0"/>
              <a:t>China, pp. </a:t>
            </a:r>
            <a:r>
              <a:rPr lang="en-US" altLang="ko-KR" sz="1800" dirty="0" smtClean="0"/>
              <a:t>1–7, June 2016</a:t>
            </a:r>
            <a:r>
              <a:rPr lang="en-US" altLang="ko-KR" sz="1800" dirty="0"/>
              <a:t>.</a:t>
            </a:r>
            <a:r>
              <a:rPr lang="en-US" altLang="ko-KR" sz="1800" dirty="0" smtClean="0"/>
              <a:t> </a:t>
            </a:r>
          </a:p>
          <a:p>
            <a:pPr marL="0" indent="269875" algn="just"/>
            <a:r>
              <a:rPr lang="en-US" altLang="ko-KR" sz="1800" dirty="0" smtClean="0"/>
              <a:t>5. S</a:t>
            </a:r>
            <a:r>
              <a:rPr lang="en-US" altLang="ko-KR" sz="1800" dirty="0"/>
              <a:t>. </a:t>
            </a:r>
            <a:r>
              <a:rPr lang="en-US" altLang="ko-KR" sz="1800" dirty="0" err="1"/>
              <a:t>Yarkan</a:t>
            </a:r>
            <a:r>
              <a:rPr lang="en-US" altLang="ko-KR" sz="1800" dirty="0"/>
              <a:t>, S. </a:t>
            </a:r>
            <a:r>
              <a:rPr lang="en-US" altLang="ko-KR" sz="1800" dirty="0" err="1"/>
              <a:t>Guzelgoz</a:t>
            </a:r>
            <a:r>
              <a:rPr lang="en-US" altLang="ko-KR" sz="1800" dirty="0"/>
              <a:t>, H. </a:t>
            </a:r>
            <a:r>
              <a:rPr lang="en-US" altLang="ko-KR" sz="1800" dirty="0" err="1"/>
              <a:t>Arslan</a:t>
            </a:r>
            <a:r>
              <a:rPr lang="en-US" altLang="ko-KR" sz="1800" dirty="0"/>
              <a:t>, and R. R. Murphy, “Underground</a:t>
            </a:r>
          </a:p>
          <a:p>
            <a:pPr marL="269875" indent="0" algn="just"/>
            <a:r>
              <a:rPr lang="en-US" altLang="ko-KR" sz="1800" dirty="0"/>
              <a:t>mine communications: A survey,” IEEE </a:t>
            </a:r>
            <a:r>
              <a:rPr lang="en-US" altLang="ko-KR" sz="1800" dirty="0" err="1"/>
              <a:t>Commun</a:t>
            </a:r>
            <a:r>
              <a:rPr lang="en-US" altLang="ko-KR" sz="1800" dirty="0"/>
              <a:t>. Surveys Tuts., vol. 11,</a:t>
            </a:r>
          </a:p>
          <a:p>
            <a:pPr marL="269875" indent="0" algn="just"/>
            <a:r>
              <a:rPr lang="en-US" altLang="ko-KR" sz="1800" dirty="0"/>
              <a:t>no. 3, pp. 125–142, </a:t>
            </a:r>
            <a:r>
              <a:rPr lang="en-US" altLang="ko-KR" sz="1800" dirty="0" smtClean="0"/>
              <a:t>2009, </a:t>
            </a:r>
            <a:r>
              <a:rPr lang="en-US" altLang="ko-KR" sz="1800" dirty="0"/>
              <a:t>3rd </a:t>
            </a:r>
            <a:r>
              <a:rPr lang="en-US" altLang="ko-KR" sz="1800" dirty="0" smtClean="0"/>
              <a:t>Quarter.</a:t>
            </a:r>
            <a:endParaRPr lang="en-US" altLang="ko-KR" sz="1800" dirty="0"/>
          </a:p>
          <a:p>
            <a:pPr marL="0" indent="269875" algn="just"/>
            <a:endParaRPr lang="en-US" altLang="ko-KR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3744</TotalTime>
  <Words>694</Words>
  <Application>Microsoft Office PowerPoint</Application>
  <PresentationFormat>화면 슬라이드 쇼(4:3)</PresentationFormat>
  <Paragraphs>130</Paragraphs>
  <Slides>7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Simulation Scenario  for Underground Mining </vt:lpstr>
      <vt:lpstr>Summary</vt:lpstr>
      <vt:lpstr>Motivation </vt:lpstr>
      <vt:lpstr>System Model</vt:lpstr>
      <vt:lpstr>Topology</vt:lpstr>
      <vt:lpstr>Proposed Set of Simulation Scenarios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Scenarios</dc:title>
  <dc:creator>Luopengfei (Oliver)</dc:creator>
  <cp:lastModifiedBy>MacBook</cp:lastModifiedBy>
  <cp:revision>122</cp:revision>
  <cp:lastPrinted>1601-01-01T00:00:00Z</cp:lastPrinted>
  <dcterms:created xsi:type="dcterms:W3CDTF">2018-08-13T01:33:24Z</dcterms:created>
  <dcterms:modified xsi:type="dcterms:W3CDTF">2018-09-05T22:49:40Z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(2)zCGKX1TH9hopQZ+RxnkFN5nvVP7XAlzgscNdC1l90qWH0AxV10dDZa10QptMkyrHT11iRNda
lvpVIElxkr/ViJR9skqg0bWYQYyjhGSCkyrbua0szkWnWK/QmbqifRrlsNB3O3P+AJAV5bDo
GCY2HJh3sWzlgADhdUyYJZN1AsGgcCt3j+HELpkaZxgvLr8Wk5ovbMtu8y23sqV3ccQgiybs
nTx2nbF1UpwIgyLSuA</vt:lpwstr>
  </property>
  <property fmtid="{D5CDD505-2E9C-101B-9397-08002B2CF9AE}" pid="3" name="_2015_ms_pID_7253431">
    <vt:lpwstr>PLZzAF5i0fyUELB5yYQTPf56vcVkcg8bZ6jJ9kESbWcvFQP3/G01+k
TnUdU38iLRAGNmgEVB4PvfRQV51GSakKWhZFmXBO0mMR1BoMB50/eEOGYyXnB/xhDXEumymN
5zWxc3Je7l+7cVLHt/+hU0JyUObx/HkdYCkcEzWzu0ix7LDNzlO2romyVRINaYuMZv8=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1534838641</vt:lpwstr>
  </property>
</Properties>
</file>