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19" r:id="rId15"/>
    <p:sldId id="629" r:id="rId16"/>
    <p:sldId id="630" r:id="rId17"/>
    <p:sldId id="631" r:id="rId18"/>
    <p:sldId id="632" r:id="rId19"/>
    <p:sldId id="633" r:id="rId20"/>
    <p:sldId id="636" r:id="rId21"/>
    <p:sldId id="637" r:id="rId22"/>
    <p:sldId id="638" r:id="rId23"/>
    <p:sldId id="639"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74" d="100"/>
          <a:sy n="74" d="100"/>
        </p:scale>
        <p:origin x="128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802.11-18/1589r2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2018-09-10</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21"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968852816"/>
              </p:ext>
            </p:extLst>
          </p:nvPr>
        </p:nvGraphicFramePr>
        <p:xfrm>
          <a:off x="1219200" y="2286000"/>
          <a:ext cx="7086600" cy="2613606"/>
        </p:xfrm>
        <a:graphic>
          <a:graphicData uri="http://schemas.openxmlformats.org/drawingml/2006/table">
            <a:tbl>
              <a:tblPr firstRow="1" bandRow="1">
                <a:tableStyleId>{616DA210-FB5B-4158-B5E0-FEB733F419BA}</a:tableStyleId>
              </a:tblPr>
              <a:tblGrid>
                <a:gridCol w="990600"/>
                <a:gridCol w="762000"/>
                <a:gridCol w="838200"/>
                <a:gridCol w="952500"/>
                <a:gridCol w="876300"/>
                <a:gridCol w="685800"/>
                <a:gridCol w="838200"/>
                <a:gridCol w="114300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600" b="0" dirty="0"/>
                    </a:p>
                  </a:txBody>
                  <a:tcPr/>
                </a:tc>
                <a:tc hMerge="1">
                  <a:txBody>
                    <a:bodyPr/>
                    <a:lstStyle/>
                    <a:p>
                      <a:endParaRPr lang="en-US"/>
                    </a:p>
                  </a:txBody>
                  <a:tcPr/>
                </a:tc>
                <a:tc gridSpan="2">
                  <a:txBody>
                    <a:bodyPr/>
                    <a:lstStyle/>
                    <a:p>
                      <a:pPr algn="ctr"/>
                      <a:r>
                        <a:rPr lang="en-US" sz="1600" b="0" dirty="0" err="1" smtClean="0"/>
                        <a:t>TGax</a:t>
                      </a:r>
                      <a:endParaRPr lang="en-US" sz="1600" b="0" dirty="0"/>
                    </a:p>
                  </a:txBody>
                  <a:tcPr/>
                </a:tc>
                <a:tc hMerge="1">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endParaRPr lang="en-US" sz="1600" b="0" dirty="0"/>
                    </a:p>
                  </a:txBody>
                  <a:tcPr/>
                </a:tc>
              </a:tr>
              <a:tr h="381000">
                <a:tc>
                  <a:txBody>
                    <a:bodyPr/>
                    <a:lstStyle/>
                    <a:p>
                      <a:pPr algn="ctr"/>
                      <a:r>
                        <a:rPr lang="en-US" dirty="0" smtClean="0"/>
                        <a:t>PM 1</a:t>
                      </a:r>
                      <a:endParaRPr lang="en-US"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sz="1600" b="0" dirty="0"/>
                    </a:p>
                  </a:txBody>
                  <a:tcPr/>
                </a:tc>
                <a:tc hMerge="1">
                  <a:txBody>
                    <a:bodyPr/>
                    <a:lstStyle/>
                    <a:p>
                      <a:endParaRPr lang="en-US"/>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smtClean="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endParaRPr lang="en-US" sz="1600" b="0" dirty="0"/>
                    </a:p>
                  </a:txBody>
                  <a:tcPr/>
                </a:tc>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931971647"/>
              </p:ext>
            </p:extLst>
          </p:nvPr>
        </p:nvGraphicFramePr>
        <p:xfrm>
          <a:off x="914400" y="2459364"/>
          <a:ext cx="7629525" cy="4198611"/>
        </p:xfrm>
        <a:graphic>
          <a:graphicData uri="http://schemas.openxmlformats.org/drawingml/2006/table">
            <a:tbl>
              <a:tblPr>
                <a:tableStyleId>{0E3FDE45-AF77-4B5C-9715-49D594BDF05E}</a:tableStyleId>
              </a:tblPr>
              <a:tblGrid>
                <a:gridCol w="1066801"/>
                <a:gridCol w="3905249"/>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rPr>
                        <a:t>11-18/1434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11-18/1435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HE-SIG-CR-Part2 (8)</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11-18/1436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u="none" strike="noStrike" kern="1200" dirty="0" smtClean="0">
                          <a:solidFill>
                            <a:srgbClr val="00B050"/>
                          </a:solidFill>
                          <a:effectLst/>
                        </a:rPr>
                        <a:t>HE-SIG-CR-Part3 (10)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rPr>
                        <a:t>11-18/1442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Spec-text-changes-regarding-single-stream-pilot</a:t>
                      </a:r>
                      <a:endParaRPr lang="zh-CN" altLang="en-US" sz="1400" dirty="0">
                        <a:solidFill>
                          <a:srgbClr val="00B050"/>
                        </a:solidFill>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CR-Phy-Capabilities-Part-1 (21)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11-18/1460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CR-Phy-Capabilities-Part-2 (9)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11-18/1492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PHY Math comment resolutions (15)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Yan Zhang (Marvell)</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rgbClr val="00B050"/>
                          </a:solidFill>
                          <a:effectLst/>
                          <a:latin typeface="+mn-lt"/>
                          <a:ea typeface="+mn-ea"/>
                          <a:cs typeface="+mn-cs"/>
                        </a:rPr>
                        <a:t>CR on Packet </a:t>
                      </a:r>
                      <a:r>
                        <a:rPr lang="en-US" altLang="zh-CN" sz="1400" u="none" strike="noStrike" kern="1200" dirty="0" smtClean="0">
                          <a:solidFill>
                            <a:srgbClr val="00B050"/>
                          </a:solidFill>
                          <a:effectLst/>
                          <a:latin typeface="+mn-lt"/>
                          <a:ea typeface="+mn-ea"/>
                          <a:cs typeface="+mn-cs"/>
                        </a:rPr>
                        <a:t>Extension (7)</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Yujin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Newracom</a:t>
                      </a:r>
                      <a:r>
                        <a:rPr lang="en-US" sz="1400" u="none" strike="noStrike" kern="120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11-18/1453</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 on </a:t>
                      </a:r>
                      <a:r>
                        <a:rPr lang="en-US" altLang="zh-CN" sz="1400" u="none" strike="noStrike" kern="1200" dirty="0" smtClean="0">
                          <a:solidFill>
                            <a:srgbClr val="00B050"/>
                          </a:solidFill>
                          <a:effectLst/>
                          <a:latin typeface="+mn-lt"/>
                          <a:ea typeface="+mn-ea"/>
                          <a:cs typeface="+mn-cs"/>
                        </a:rPr>
                        <a:t>PHY subcarriers and RU 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Yujin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Newracom</a:t>
                      </a:r>
                      <a:r>
                        <a:rPr lang="en-US" sz="1400" u="none" strike="noStrike" kern="120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11-18/1522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CR on Nominal Packet Padding</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Hongyuan</a:t>
                      </a:r>
                      <a:r>
                        <a:rPr lang="en-US" sz="1400" u="none" strike="noStrike" kern="1200" baseline="0" dirty="0" smtClean="0">
                          <a:solidFill>
                            <a:srgbClr val="00B050"/>
                          </a:solidFill>
                          <a:effectLst/>
                          <a:latin typeface="+mn-lt"/>
                          <a:ea typeface="+mn-ea"/>
                          <a:cs typeface="+mn-cs"/>
                        </a:rPr>
                        <a:t> (Marvell)</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11-18/1514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CR for preamble</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Ron</a:t>
                      </a:r>
                      <a:r>
                        <a:rPr lang="en-US" sz="1400" u="none" strike="noStrike" kern="1200" baseline="0" dirty="0" smtClean="0">
                          <a:solidFill>
                            <a:srgbClr val="00B050"/>
                          </a:solidFill>
                          <a:effectLst/>
                          <a:latin typeface="+mn-lt"/>
                          <a:ea typeface="+mn-ea"/>
                          <a:cs typeface="+mn-cs"/>
                        </a:rPr>
                        <a:t> (</a:t>
                      </a:r>
                      <a:r>
                        <a:rPr lang="en-US" sz="1400" u="none" strike="noStrike" kern="1200" baseline="0" dirty="0" err="1" smtClean="0">
                          <a:solidFill>
                            <a:srgbClr val="00B050"/>
                          </a:solidFill>
                          <a:effectLst/>
                          <a:latin typeface="+mn-lt"/>
                          <a:ea typeface="+mn-ea"/>
                          <a:cs typeface="+mn-cs"/>
                        </a:rPr>
                        <a:t>BroadCom</a:t>
                      </a:r>
                      <a:r>
                        <a:rPr lang="en-US" sz="1400" u="none" strike="noStrike" kern="1200" baseline="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PPDU Format</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Tianyu</a:t>
                      </a:r>
                      <a:r>
                        <a:rPr lang="en-US" sz="1400" u="none" strike="noStrike" kern="1200" dirty="0" smtClean="0">
                          <a:solidFill>
                            <a:srgbClr val="00B050"/>
                          </a:solidFill>
                          <a:effectLst/>
                          <a:latin typeface="+mn-lt"/>
                          <a:ea typeface="+mn-ea"/>
                          <a:cs typeface="+mn-cs"/>
                        </a:rPr>
                        <a:t> (Samsung)</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11-18/1493</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PHY_CR_3.0_TxRx_Misc</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Xiaogang</a:t>
                      </a:r>
                      <a:r>
                        <a:rPr lang="en-US" sz="1400" u="none" strike="noStrike" kern="1200" baseline="0" dirty="0" smtClean="0">
                          <a:solidFill>
                            <a:srgbClr val="FFC000"/>
                          </a:solidFill>
                          <a:effectLst/>
                          <a:latin typeface="+mn-lt"/>
                          <a:ea typeface="+mn-ea"/>
                          <a:cs typeface="+mn-cs"/>
                        </a:rPr>
                        <a:t> (Intel)</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11-18/1590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rgbClr val="00B050"/>
                          </a:solidFill>
                          <a:effectLst/>
                          <a:latin typeface="+mn-lt"/>
                          <a:ea typeface="+mn-ea"/>
                          <a:cs typeface="+mn-cs"/>
                        </a:rPr>
                        <a:t>D3.0 Comment Resolution - Part 1</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Youhan</a:t>
                      </a:r>
                      <a:r>
                        <a:rPr lang="en-US" sz="1400" u="none" strike="noStrike" kern="1200" dirty="0">
                          <a:solidFill>
                            <a:srgbClr val="00B050"/>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11-18/1591</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rgbClr val="00B050"/>
                          </a:solidFill>
                          <a:effectLst/>
                          <a:latin typeface="+mn-lt"/>
                          <a:ea typeface="+mn-ea"/>
                          <a:cs typeface="+mn-cs"/>
                        </a:rPr>
                        <a:t>D3.0 Comment Resolution - Part 2</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Youhan</a:t>
                      </a:r>
                      <a:r>
                        <a:rPr lang="en-US" sz="1400" u="none" strike="noStrike" kern="1200" dirty="0">
                          <a:solidFill>
                            <a:srgbClr val="00B050"/>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11-18/1601</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HE-SIG-CR-Part5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Ross Jian Yu (Huawei)</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11-18/1441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CR on HE-SIG Part 4</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Xin</a:t>
                      </a:r>
                      <a:r>
                        <a:rPr lang="en-US" sz="1400" u="none" strike="noStrike" kern="1200" baseline="0" dirty="0" smtClean="0">
                          <a:solidFill>
                            <a:schemeClr val="tx1"/>
                          </a:solidFill>
                          <a:effectLst/>
                          <a:latin typeface="+mn-lt"/>
                          <a:ea typeface="+mn-ea"/>
                          <a:cs typeface="+mn-cs"/>
                        </a:rPr>
                        <a:t> </a:t>
                      </a:r>
                      <a:r>
                        <a:rPr lang="en-US" sz="1400" u="none" strike="noStrike" kern="1200" baseline="0" dirty="0" err="1" smtClean="0">
                          <a:solidFill>
                            <a:schemeClr val="tx1"/>
                          </a:solidFill>
                          <a:effectLst/>
                          <a:latin typeface="+mn-lt"/>
                          <a:ea typeface="+mn-ea"/>
                          <a:cs typeface="+mn-cs"/>
                        </a:rPr>
                        <a:t>Zuo</a:t>
                      </a:r>
                      <a:r>
                        <a:rPr lang="en-US" sz="1400" u="none" strike="noStrike" kern="1200" baseline="0" dirty="0" smtClean="0">
                          <a:solidFill>
                            <a:schemeClr val="tx1"/>
                          </a:solidFill>
                          <a:effectLst/>
                          <a:latin typeface="+mn-lt"/>
                          <a:ea typeface="+mn-ea"/>
                          <a:cs typeface="+mn-cs"/>
                        </a:rPr>
                        <a:t> (Huawei)</a:t>
                      </a:r>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11-18/1492r3)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D3.0 as in 11-18/1492r3</a:t>
            </a:r>
          </a:p>
          <a:p>
            <a:pPr lvl="1"/>
            <a:r>
              <a:rPr lang="en-US" altLang="zh-CN" dirty="0" smtClean="0"/>
              <a:t>CID 16810</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11-18/1522r1)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D3.0 as in 11-18/1522r1</a:t>
            </a:r>
          </a:p>
          <a:p>
            <a:pPr lvl="1"/>
            <a:r>
              <a:rPr lang="en-US" altLang="zh-CN" dirty="0" smtClean="0"/>
              <a:t>CID 15659</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54858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11-18/1452r1)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6 CIDs and the corresponding modification proposal to IEEE P802.11ax D3.0 as in 11-18/1452r1</a:t>
            </a:r>
          </a:p>
          <a:p>
            <a:pPr lvl="1"/>
            <a:r>
              <a:rPr lang="en-US" altLang="zh-CN" dirty="0" smtClean="0"/>
              <a:t>CID </a:t>
            </a:r>
            <a:r>
              <a:rPr lang="en-GB" altLang="zh-CN" dirty="0"/>
              <a:t>16636, 16111, 16358, 16261, </a:t>
            </a:r>
            <a:r>
              <a:rPr lang="en-GB" altLang="zh-CN" dirty="0" smtClean="0"/>
              <a:t>16820 </a:t>
            </a:r>
            <a:r>
              <a:rPr lang="en-GB" altLang="zh-CN" dirty="0"/>
              <a:t>and 16980</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89939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11-18/1453r1)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12 CIDs and the corresponding modification proposal to IEEE P802.11ax D3.0 as in 11-18/1453r1</a:t>
            </a:r>
          </a:p>
          <a:p>
            <a:pPr lvl="1"/>
            <a:r>
              <a:rPr lang="en-US" altLang="zh-CN" dirty="0" smtClean="0"/>
              <a:t>CID </a:t>
            </a:r>
            <a:r>
              <a:rPr lang="en-GB" altLang="zh-CN" dirty="0"/>
              <a:t>16485, 15974, 15977, 16836, </a:t>
            </a:r>
            <a:r>
              <a:rPr lang="en-GB" altLang="zh-CN" dirty="0" smtClean="0"/>
              <a:t>16790</a:t>
            </a:r>
            <a:r>
              <a:rPr lang="en-GB" altLang="zh-CN" dirty="0"/>
              <a:t>, 15645, 16691, 15467, 16439, </a:t>
            </a:r>
            <a:r>
              <a:rPr lang="en-GB" altLang="zh-CN" dirty="0" smtClean="0"/>
              <a:t>16973</a:t>
            </a:r>
            <a:r>
              <a:rPr lang="en-GB" altLang="zh-CN" dirty="0"/>
              <a:t>, 16988 and 16972</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897200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11-18/1514r1)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14 CIDs </a:t>
            </a:r>
            <a:r>
              <a:rPr lang="en-US" altLang="zh-CN" dirty="0" smtClean="0"/>
              <a:t>and the corresponding modification proposal to IEEE P802.11ax D3.0 as in 11-18/1514r1</a:t>
            </a:r>
          </a:p>
          <a:p>
            <a:pPr lvl="1"/>
            <a:r>
              <a:rPr lang="en-US" altLang="zh-CN" dirty="0" smtClean="0"/>
              <a:t>CID </a:t>
            </a:r>
            <a:r>
              <a:rPr lang="en-GB" altLang="zh-CN" dirty="0" smtClean="0"/>
              <a:t>15128, 15823, 15956,</a:t>
            </a:r>
            <a:r>
              <a:rPr lang="en-US" altLang="zh-CN" sz="1600" dirty="0" smtClean="0"/>
              <a:t> </a:t>
            </a:r>
            <a:r>
              <a:rPr lang="en-GB" altLang="zh-CN" dirty="0" smtClean="0"/>
              <a:t>16109,</a:t>
            </a:r>
            <a:r>
              <a:rPr lang="en-US" altLang="zh-CN" sz="1600" dirty="0" smtClean="0"/>
              <a:t> </a:t>
            </a:r>
            <a:r>
              <a:rPr lang="en-GB" altLang="zh-CN" dirty="0" smtClean="0"/>
              <a:t>16110,</a:t>
            </a:r>
            <a:r>
              <a:rPr lang="en-US" altLang="zh-CN" sz="1600" dirty="0" smtClean="0"/>
              <a:t> </a:t>
            </a:r>
            <a:r>
              <a:rPr lang="en-GB" altLang="zh-CN" dirty="0" smtClean="0"/>
              <a:t>16340,</a:t>
            </a:r>
            <a:r>
              <a:rPr lang="en-US" altLang="zh-CN" sz="1600" dirty="0" smtClean="0"/>
              <a:t> </a:t>
            </a:r>
            <a:r>
              <a:rPr lang="en-GB" altLang="zh-CN" dirty="0" smtClean="0"/>
              <a:t>16342,  16343,</a:t>
            </a:r>
            <a:r>
              <a:rPr lang="en-US" altLang="zh-CN" sz="1600" dirty="0" smtClean="0"/>
              <a:t> </a:t>
            </a:r>
            <a:r>
              <a:rPr lang="en-GB" altLang="zh-CN" dirty="0" smtClean="0"/>
              <a:t>16344,</a:t>
            </a:r>
            <a:r>
              <a:rPr lang="en-US" altLang="zh-CN" sz="1600" dirty="0" smtClean="0"/>
              <a:t> </a:t>
            </a:r>
            <a:r>
              <a:rPr lang="en-GB" altLang="zh-CN" dirty="0" smtClean="0"/>
              <a:t>16630,</a:t>
            </a:r>
            <a:r>
              <a:rPr lang="en-US" altLang="zh-CN" sz="1600" dirty="0" smtClean="0"/>
              <a:t> </a:t>
            </a:r>
            <a:r>
              <a:rPr lang="en-GB" altLang="zh-CN" dirty="0" smtClean="0"/>
              <a:t>16695,</a:t>
            </a:r>
            <a:r>
              <a:rPr lang="en-US" altLang="zh-CN" sz="1600" dirty="0" smtClean="0"/>
              <a:t> </a:t>
            </a:r>
            <a:r>
              <a:rPr lang="en-GB" altLang="zh-CN" dirty="0" smtClean="0"/>
              <a:t>15570,</a:t>
            </a:r>
            <a:r>
              <a:rPr lang="en-US" altLang="zh-CN" sz="1600" dirty="0" smtClean="0"/>
              <a:t> </a:t>
            </a:r>
            <a:r>
              <a:rPr lang="en-GB" altLang="zh-CN" dirty="0" smtClean="0"/>
              <a:t>16802, 16850</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92992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11-18/1534r1)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 CIDs and </a:t>
            </a:r>
            <a:r>
              <a:rPr lang="en-US" altLang="zh-CN" dirty="0" smtClean="0"/>
              <a:t>the corresponding modification proposal to IEEE P802.11ax </a:t>
            </a:r>
            <a:r>
              <a:rPr lang="en-US" altLang="zh-CN" dirty="0" smtClean="0"/>
              <a:t>D3.1 </a:t>
            </a:r>
            <a:r>
              <a:rPr lang="en-US" altLang="zh-CN" dirty="0" smtClean="0"/>
              <a:t>as in </a:t>
            </a:r>
            <a:r>
              <a:rPr lang="en-US" altLang="zh-CN" dirty="0" smtClean="0"/>
              <a:t>11-18/1534r1</a:t>
            </a:r>
            <a:endParaRPr lang="en-US" altLang="zh-CN" dirty="0" smtClean="0"/>
          </a:p>
          <a:p>
            <a:pPr lvl="1"/>
            <a:r>
              <a:rPr lang="en-US" altLang="zh-CN" dirty="0" smtClean="0"/>
              <a:t>CID </a:t>
            </a:r>
            <a:r>
              <a:rPr lang="en-US" altLang="zh-CN" dirty="0"/>
              <a:t>16060, 16534, 16537, </a:t>
            </a:r>
            <a:r>
              <a:rPr lang="en-US" altLang="zh-CN" dirty="0" smtClean="0"/>
              <a:t>16792</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6583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Big Island, Hawaii, USA</a:t>
            </a:r>
          </a:p>
          <a:p>
            <a:pPr algn="ctr">
              <a:lnSpc>
                <a:spcPct val="90000"/>
              </a:lnSpc>
              <a:buFontTx/>
              <a:buNone/>
            </a:pPr>
            <a:r>
              <a:rPr lang="en-US" altLang="en-US" sz="3200" dirty="0" smtClean="0">
                <a:latin typeface="Arial" pitchFamily="34" charset="0"/>
              </a:rPr>
              <a:t>Sep 11-14,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11-18/1590r4)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a:t>
            </a:r>
            <a:r>
              <a:rPr lang="en-US" altLang="zh-CN" dirty="0" smtClean="0"/>
              <a:t>following CID and </a:t>
            </a:r>
            <a:r>
              <a:rPr lang="en-US" altLang="zh-CN" dirty="0" smtClean="0"/>
              <a:t>the corresponding modification proposal to IEEE P802.11ax </a:t>
            </a:r>
            <a:r>
              <a:rPr lang="en-US" altLang="zh-CN" dirty="0" smtClean="0"/>
              <a:t>D3.1 </a:t>
            </a:r>
            <a:r>
              <a:rPr lang="en-US" altLang="zh-CN" dirty="0" smtClean="0"/>
              <a:t>as in </a:t>
            </a:r>
            <a:r>
              <a:rPr lang="en-US" altLang="zh-CN" dirty="0" smtClean="0"/>
              <a:t>11-18/1590r4</a:t>
            </a:r>
            <a:endParaRPr lang="en-US" altLang="zh-CN" dirty="0" smtClean="0"/>
          </a:p>
          <a:p>
            <a:pPr lvl="1"/>
            <a:r>
              <a:rPr lang="en-US" altLang="zh-CN" dirty="0" smtClean="0"/>
              <a:t>CID </a:t>
            </a:r>
            <a:r>
              <a:rPr lang="en-GB" altLang="zh-CN" dirty="0" smtClean="0"/>
              <a:t>17085</a:t>
            </a:r>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68404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11-18/1591r1)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a:t>
            </a:r>
            <a:r>
              <a:rPr lang="en-US" altLang="zh-CN" dirty="0" smtClean="0"/>
              <a:t>following 8 CIDs and </a:t>
            </a:r>
            <a:r>
              <a:rPr lang="en-US" altLang="zh-CN" dirty="0" smtClean="0"/>
              <a:t>the corresponding modification proposal to IEEE P802.11ax </a:t>
            </a:r>
            <a:r>
              <a:rPr lang="en-US" altLang="zh-CN" dirty="0" smtClean="0"/>
              <a:t>D3.1 </a:t>
            </a:r>
            <a:r>
              <a:rPr lang="en-US" altLang="zh-CN" dirty="0" smtClean="0"/>
              <a:t>as in </a:t>
            </a:r>
            <a:r>
              <a:rPr lang="en-US" altLang="zh-CN" dirty="0" smtClean="0"/>
              <a:t>11-18/1591r1</a:t>
            </a:r>
            <a:endParaRPr lang="en-US" altLang="zh-CN" dirty="0" smtClean="0"/>
          </a:p>
          <a:p>
            <a:pPr lvl="1"/>
            <a:r>
              <a:rPr lang="en-US" altLang="zh-CN" dirty="0" smtClean="0"/>
              <a:t>CID </a:t>
            </a:r>
            <a:r>
              <a:rPr lang="en-GB" altLang="zh-CN" dirty="0"/>
              <a:t>16577, 16578, 15792, 16698, </a:t>
            </a:r>
            <a:r>
              <a:rPr lang="en-GB" altLang="zh-CN" dirty="0" smtClean="0"/>
              <a:t>16821</a:t>
            </a:r>
            <a:r>
              <a:rPr lang="en-GB" altLang="zh-CN" dirty="0"/>
              <a:t>, 16822, 15573, 15155</a:t>
            </a:r>
            <a:endParaRPr lang="zh-CN" altLang="zh-CN" sz="1600" dirty="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5886401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11-18/1601r2)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a:t>
            </a:r>
            <a:r>
              <a:rPr lang="en-US" altLang="zh-CN" dirty="0" smtClean="0"/>
              <a:t>following 11 CIDs and </a:t>
            </a:r>
            <a:r>
              <a:rPr lang="en-US" altLang="zh-CN" dirty="0" smtClean="0"/>
              <a:t>the corresponding modification proposal to IEEE P802.11ax </a:t>
            </a:r>
            <a:r>
              <a:rPr lang="en-US" altLang="zh-CN" dirty="0" smtClean="0"/>
              <a:t>D3.0 </a:t>
            </a:r>
            <a:r>
              <a:rPr lang="en-US" altLang="zh-CN" dirty="0" smtClean="0"/>
              <a:t>as in </a:t>
            </a:r>
            <a:r>
              <a:rPr lang="en-US" altLang="zh-CN" dirty="0" smtClean="0"/>
              <a:t>11-18/1601r2</a:t>
            </a:r>
            <a:endParaRPr lang="en-US" altLang="zh-CN" dirty="0" smtClean="0"/>
          </a:p>
          <a:p>
            <a:pPr lvl="1"/>
            <a:r>
              <a:rPr lang="en-US" altLang="zh-CN" dirty="0" smtClean="0"/>
              <a:t>CID </a:t>
            </a:r>
            <a:r>
              <a:rPr lang="en-GB" altLang="zh-CN" dirty="0"/>
              <a:t>15946, 15978, 16059, 16805, 16062, 16058, 16063, </a:t>
            </a:r>
            <a:r>
              <a:rPr lang="en-GB" altLang="zh-CN" dirty="0" smtClean="0"/>
              <a:t>16085, </a:t>
            </a:r>
            <a:r>
              <a:rPr lang="en-GB" altLang="zh-CN" dirty="0"/>
              <a:t>16803, 16844, 16308</a:t>
            </a:r>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2" name="文本框 1"/>
          <p:cNvSpPr txBox="1"/>
          <p:nvPr/>
        </p:nvSpPr>
        <p:spPr>
          <a:xfrm>
            <a:off x="696913" y="5105400"/>
            <a:ext cx="7532687" cy="584775"/>
          </a:xfrm>
          <a:prstGeom prst="rect">
            <a:avLst/>
          </a:prstGeom>
          <a:noFill/>
        </p:spPr>
        <p:txBody>
          <a:bodyPr wrap="square" rtlCol="0">
            <a:spAutoFit/>
          </a:bodyPr>
          <a:lstStyle/>
          <a:p>
            <a:r>
              <a:rPr lang="en-GB" altLang="zh-CN" sz="1600" u="sng" dirty="0" smtClean="0">
                <a:solidFill>
                  <a:srgbClr val="FF0000"/>
                </a:solidFill>
              </a:rPr>
              <a:t>Note, 5 </a:t>
            </a:r>
            <a:r>
              <a:rPr lang="en-GB" altLang="zh-CN" sz="1600" u="sng" dirty="0">
                <a:solidFill>
                  <a:srgbClr val="FF0000"/>
                </a:solidFill>
              </a:rPr>
              <a:t>CIDs</a:t>
            </a:r>
            <a:r>
              <a:rPr lang="en-GB" altLang="zh-CN" sz="1600" dirty="0">
                <a:solidFill>
                  <a:srgbClr val="FF0000"/>
                </a:solidFill>
              </a:rPr>
              <a:t> are revisited in this contribution: </a:t>
            </a:r>
            <a:r>
              <a:rPr lang="en-GB" altLang="zh-CN" sz="1600" u="sng" dirty="0">
                <a:solidFill>
                  <a:srgbClr val="FF0000"/>
                </a:solidFill>
              </a:rPr>
              <a:t>16805</a:t>
            </a:r>
            <a:r>
              <a:rPr lang="en-GB" altLang="zh-CN" sz="1600" dirty="0">
                <a:solidFill>
                  <a:srgbClr val="FF0000"/>
                </a:solidFill>
              </a:rPr>
              <a:t>, </a:t>
            </a:r>
            <a:r>
              <a:rPr lang="en-GB" altLang="zh-CN" sz="1600" u="sng" dirty="0">
                <a:solidFill>
                  <a:srgbClr val="FF0000"/>
                </a:solidFill>
              </a:rPr>
              <a:t>16063</a:t>
            </a:r>
            <a:r>
              <a:rPr lang="en-GB" altLang="zh-CN" sz="1600" dirty="0">
                <a:solidFill>
                  <a:srgbClr val="FF0000"/>
                </a:solidFill>
              </a:rPr>
              <a:t>, </a:t>
            </a:r>
            <a:r>
              <a:rPr lang="en-GB" altLang="zh-CN" sz="1600" u="sng" dirty="0">
                <a:solidFill>
                  <a:srgbClr val="FF0000"/>
                </a:solidFill>
              </a:rPr>
              <a:t>16085 (DCN: 18-1434r1)</a:t>
            </a:r>
            <a:r>
              <a:rPr lang="en-GB" altLang="zh-CN" sz="1600" dirty="0">
                <a:solidFill>
                  <a:srgbClr val="FF0000"/>
                </a:solidFill>
              </a:rPr>
              <a:t>, </a:t>
            </a:r>
            <a:r>
              <a:rPr lang="en-GB" altLang="zh-CN" sz="1600" u="sng" dirty="0">
                <a:solidFill>
                  <a:srgbClr val="FF0000"/>
                </a:solidFill>
              </a:rPr>
              <a:t>16844, 16308 (DCN: 18-1436r1)</a:t>
            </a:r>
            <a:endParaRPr lang="zh-CN" altLang="en-US" sz="1600" dirty="0">
              <a:solidFill>
                <a:srgbClr val="FF0000"/>
              </a:solidFill>
            </a:endParaRPr>
          </a:p>
        </p:txBody>
      </p:sp>
    </p:spTree>
    <p:extLst>
      <p:ext uri="{BB962C8B-B14F-4D97-AF65-F5344CB8AC3E}">
        <p14:creationId xmlns:p14="http://schemas.microsoft.com/office/powerpoint/2010/main" val="2798093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a:t>
            </a:r>
            <a:r>
              <a:rPr lang="en-US" altLang="zh-CN" dirty="0" smtClean="0"/>
              <a:t> </a:t>
            </a:r>
            <a:r>
              <a:rPr lang="en-US" altLang="zh-CN" dirty="0" smtClean="0"/>
              <a:t>(</a:t>
            </a:r>
            <a:r>
              <a:rPr lang="en-US" altLang="zh-CN" dirty="0" err="1" smtClean="0"/>
              <a:t>cr</a:t>
            </a:r>
            <a:r>
              <a:rPr lang="en-US" altLang="zh-CN" dirty="0" smtClean="0"/>
              <a:t>, 11-18/1601r2)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a:t>
            </a:r>
            <a:r>
              <a:rPr lang="en-US" altLang="zh-CN" dirty="0" smtClean="0"/>
              <a:t>following CID and </a:t>
            </a:r>
            <a:r>
              <a:rPr lang="en-US" altLang="zh-CN" dirty="0" smtClean="0"/>
              <a:t>the corresponding modification proposal to IEEE P802.11ax </a:t>
            </a:r>
            <a:r>
              <a:rPr lang="en-US" altLang="zh-CN" dirty="0" smtClean="0"/>
              <a:t>D3.0 </a:t>
            </a:r>
            <a:r>
              <a:rPr lang="en-US" altLang="zh-CN" dirty="0" smtClean="0"/>
              <a:t>as in </a:t>
            </a:r>
            <a:r>
              <a:rPr lang="en-US" altLang="zh-CN" dirty="0" smtClean="0"/>
              <a:t>11-18/1601r2</a:t>
            </a:r>
            <a:endParaRPr lang="en-US" altLang="zh-CN" dirty="0" smtClean="0"/>
          </a:p>
          <a:p>
            <a:pPr lvl="1"/>
            <a:r>
              <a:rPr lang="en-US" altLang="zh-CN" dirty="0" smtClean="0"/>
              <a:t>CID </a:t>
            </a:r>
            <a:r>
              <a:rPr lang="en-GB" altLang="zh-CN" dirty="0" smtClean="0"/>
              <a:t>16484</a:t>
            </a:r>
            <a:endParaRPr lang="en-GB" altLang="zh-CN" dirty="0" smtClean="0"/>
          </a:p>
          <a:p>
            <a:pPr lvl="1"/>
            <a:endParaRPr lang="en-GB" altLang="zh-CN" dirty="0" smtClean="0"/>
          </a:p>
          <a:p>
            <a:pPr>
              <a:buNone/>
            </a:pPr>
            <a:r>
              <a:rPr lang="en-US" altLang="zh-CN" dirty="0" smtClean="0"/>
              <a:t>SP</a:t>
            </a:r>
            <a:r>
              <a:rPr lang="en-US" altLang="zh-CN" dirty="0" smtClean="0"/>
              <a:t>: 14Y/3N/12A</a:t>
            </a:r>
          </a:p>
          <a:p>
            <a:pPr>
              <a:buNone/>
            </a:pPr>
            <a:endParaRPr lang="en-US" altLang="zh-CN" dirty="0"/>
          </a:p>
          <a:p>
            <a:pPr>
              <a:buNone/>
            </a:pPr>
            <a:r>
              <a:rPr lang="en-US" altLang="zh-CN" dirty="0" smtClean="0">
                <a:solidFill>
                  <a:srgbClr val="00B050"/>
                </a:solidFill>
              </a:rPr>
              <a:t>Passed</a:t>
            </a:r>
            <a:endParaRPr lang="zh-CN" altLang="en-US" dirty="0">
              <a:solidFill>
                <a:srgbClr val="00B050"/>
              </a:solidFill>
            </a:endParaRP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550845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56459</TotalTime>
  <Words>1778</Words>
  <Application>Microsoft Office PowerPoint</Application>
  <PresentationFormat>全屏显示(4:3)</PresentationFormat>
  <Paragraphs>340</Paragraphs>
  <Slides>23</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2"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vt:lpstr>
      <vt:lpstr>PHY Adhoc Comments Status</vt:lpstr>
      <vt:lpstr>PHY Submissions</vt:lpstr>
      <vt:lpstr>Straw-poll 1 (cr, 11-18/1492r3)</vt:lpstr>
      <vt:lpstr>Straw-poll 2 (cr, 11-18/1522r1)</vt:lpstr>
      <vt:lpstr>Straw-poll 3 (cr, 11-18/1452r1)</vt:lpstr>
      <vt:lpstr>Straw-poll 4 (cr, 11-18/1453r1)</vt:lpstr>
      <vt:lpstr>Straw-poll 5 (cr, 11-18/1514r1)</vt:lpstr>
      <vt:lpstr>Straw-poll 6 (cr, 11-18/1534r1)</vt:lpstr>
      <vt:lpstr>Straw-poll 7 (cr, 11-18/1590r4)</vt:lpstr>
      <vt:lpstr>Straw-poll 8 (cr, 11-18/1591r1)</vt:lpstr>
      <vt:lpstr>Straw-poll 9 (cr, 11-18/1601r2)</vt:lpstr>
      <vt:lpstr>Straw-poll 10 (cr, 11-18/1601r2)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2712</cp:revision>
  <cp:lastPrinted>1998-02-10T13:28:06Z</cp:lastPrinted>
  <dcterms:created xsi:type="dcterms:W3CDTF">2007-04-17T18:10:23Z</dcterms:created>
  <dcterms:modified xsi:type="dcterms:W3CDTF">2018-09-13T01:31:59Z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