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606" r:id="rId2"/>
    <p:sldId id="607" r:id="rId3"/>
    <p:sldId id="611" r:id="rId4"/>
    <p:sldId id="612" r:id="rId5"/>
    <p:sldId id="613" r:id="rId6"/>
    <p:sldId id="614" r:id="rId7"/>
    <p:sldId id="615" r:id="rId8"/>
    <p:sldId id="616" r:id="rId9"/>
    <p:sldId id="617" r:id="rId10"/>
    <p:sldId id="627" r:id="rId11"/>
    <p:sldId id="628" r:id="rId12"/>
    <p:sldId id="620" r:id="rId13"/>
    <p:sldId id="618" r:id="rId14"/>
    <p:sldId id="619" r:id="rId15"/>
    <p:sldId id="629" r:id="rId16"/>
    <p:sldId id="630" r:id="rId17"/>
    <p:sldId id="631" r:id="rId18"/>
    <p:sldId id="632" r:id="rId19"/>
    <p:sldId id="633" r:id="rId20"/>
    <p:sldId id="634" r:id="rId21"/>
    <p:sldId id="635"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52" autoAdjust="0"/>
    <p:restoredTop sz="94660"/>
  </p:normalViewPr>
  <p:slideViewPr>
    <p:cSldViewPr>
      <p:cViewPr varScale="1">
        <p:scale>
          <a:sx n="86" d="100"/>
          <a:sy n="86" d="100"/>
        </p:scale>
        <p:origin x="954"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Sep 2018</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58731" y="304800"/>
            <a:ext cx="339843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802.11-18/1589r1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70AA8DC3-7C7F-436A-8C94-CF1AE6DDC452}" type="slidenum">
              <a:rPr lang="en-US" altLang="en-US" smtClean="0"/>
              <a:pPr/>
              <a:t>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dirty="0" err="1" smtClean="0"/>
              <a:t>TGax</a:t>
            </a:r>
            <a:r>
              <a:rPr lang="en-US" altLang="en-US" sz="2800" kern="0" dirty="0" smtClean="0"/>
              <a:t> Sep 2018 Meeting Agenda</a:t>
            </a:r>
          </a:p>
          <a:p>
            <a:r>
              <a:rPr lang="en-US" altLang="en-US" sz="2800" kern="0" dirty="0" smtClean="0"/>
              <a:t>PHY </a:t>
            </a:r>
            <a:r>
              <a:rPr lang="en-US" altLang="en-US" sz="2800" kern="0" dirty="0" err="1" smtClean="0"/>
              <a:t>Adhoc</a:t>
            </a:r>
            <a:endParaRPr lang="en-US" altLang="en-US" sz="2800" kern="0" dirty="0" smtClean="0"/>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smtClean="0"/>
              <a:t>Date:</a:t>
            </a:r>
            <a:r>
              <a:rPr lang="en-US" altLang="en-US" sz="2000" b="0" kern="0" dirty="0" smtClean="0"/>
              <a:t> 2018-09-10</a:t>
            </a:r>
          </a:p>
        </p:txBody>
      </p:sp>
      <p:graphicFrame>
        <p:nvGraphicFramePr>
          <p:cNvPr id="9" name="Object 11"/>
          <p:cNvGraphicFramePr>
            <a:graphicFrameLocks noChangeAspect="1"/>
          </p:cNvGraphicFramePr>
          <p:nvPr>
            <p:extLst>
              <p:ext uri="{D42A27DB-BD31-4B8C-83A1-F6EECF244321}">
                <p14:modId xmlns:p14="http://schemas.microsoft.com/office/powerpoint/2010/main" val="705865472"/>
              </p:ext>
            </p:extLst>
          </p:nvPr>
        </p:nvGraphicFramePr>
        <p:xfrm>
          <a:off x="652463" y="3419475"/>
          <a:ext cx="8396287" cy="2257425"/>
        </p:xfrm>
        <a:graphic>
          <a:graphicData uri="http://schemas.openxmlformats.org/presentationml/2006/ole">
            <mc:AlternateContent xmlns:mc="http://schemas.openxmlformats.org/markup-compatibility/2006">
              <mc:Choice xmlns:v="urn:schemas-microsoft-com:vml" Requires="v">
                <p:oleObj spid="_x0000_s3208" name="Document" r:id="rId3" imgW="8317019" imgH="2241301" progId="Word.Document.8">
                  <p:embed/>
                </p:oleObj>
              </mc:Choice>
              <mc:Fallback>
                <p:oleObj name="Document" r:id="rId3" imgW="8317019" imgH="2241301"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2463" y="3419475"/>
                        <a:ext cx="8396287" cy="22574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Tree>
    <p:extLst>
      <p:ext uri="{BB962C8B-B14F-4D97-AF65-F5344CB8AC3E}">
        <p14:creationId xmlns:p14="http://schemas.microsoft.com/office/powerpoint/2010/main" val="3318886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Agenda items for PHY </a:t>
            </a:r>
            <a:r>
              <a:rPr lang="en-US" altLang="en-US" dirty="0" err="1" smtClean="0"/>
              <a:t>Adhoc</a:t>
            </a:r>
            <a:endParaRPr lang="zh-CN" altLang="en-US" dirty="0"/>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smtClean="0"/>
              <a:t>Call meeting to order </a:t>
            </a:r>
          </a:p>
          <a:p>
            <a:pPr lvl="0">
              <a:defRPr/>
            </a:pPr>
            <a:r>
              <a:rPr lang="en-US" altLang="en-US" dirty="0" smtClean="0"/>
              <a:t>Patent policy, etc. (Call for Potentially Essential Patents)</a:t>
            </a:r>
          </a:p>
          <a:p>
            <a:pPr lvl="0">
              <a:defRPr/>
            </a:pPr>
            <a:r>
              <a:rPr lang="en-US" altLang="en-US" dirty="0" smtClean="0"/>
              <a:t>Review ad hoc rules </a:t>
            </a:r>
          </a:p>
          <a:p>
            <a:pPr lvl="0">
              <a:defRPr/>
            </a:pPr>
            <a:r>
              <a:rPr lang="en-US" altLang="en-US" dirty="0" smtClean="0"/>
              <a:t>Set and approve agenda</a:t>
            </a:r>
          </a:p>
          <a:p>
            <a:pPr lvl="0">
              <a:defRPr/>
            </a:pPr>
            <a:r>
              <a:rPr lang="en-CA" altLang="en-US" dirty="0" smtClean="0"/>
              <a:t>PHY comment resolution presentations for this week, and related straw polls</a:t>
            </a:r>
          </a:p>
          <a:p>
            <a:pPr lvl="0">
              <a:defRPr/>
            </a:pPr>
            <a:r>
              <a:rPr lang="en-CA" altLang="en-US" dirty="0"/>
              <a:t>O</a:t>
            </a:r>
            <a:r>
              <a:rPr lang="en-CA" altLang="en-US" dirty="0" smtClean="0"/>
              <a:t>ther technical presentation</a:t>
            </a:r>
          </a:p>
          <a:p>
            <a:pPr lvl="0">
              <a:defRPr/>
            </a:pPr>
            <a:r>
              <a:rPr lang="en-CA" altLang="en-US" dirty="0" smtClean="0"/>
              <a:t>Adjourn</a:t>
            </a:r>
          </a:p>
          <a:p>
            <a:pPr marL="0" lvl="0" indent="0">
              <a:buNone/>
              <a:defRPr/>
            </a:pPr>
            <a:endParaRPr lang="en-CA" altLang="en-US" dirty="0" smtClean="0"/>
          </a:p>
        </p:txBody>
      </p:sp>
    </p:spTree>
    <p:extLst>
      <p:ext uri="{BB962C8B-B14F-4D97-AF65-F5344CB8AC3E}">
        <p14:creationId xmlns:p14="http://schemas.microsoft.com/office/powerpoint/2010/main" val="12215925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a:t>
            </a:r>
            <a:r>
              <a:rPr lang="en-US" altLang="zh-CN" dirty="0" err="1" smtClean="0"/>
              <a:t>Adhoc</a:t>
            </a:r>
            <a:r>
              <a:rPr lang="en-US" altLang="zh-CN" dirty="0" smtClean="0"/>
              <a:t> Time Slot</a:t>
            </a:r>
            <a:endParaRPr lang="zh-CN" altLang="en-US" dirty="0"/>
          </a:p>
        </p:txBody>
      </p:sp>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graphicFrame>
        <p:nvGraphicFramePr>
          <p:cNvPr id="8" name="Table 6"/>
          <p:cNvGraphicFramePr>
            <a:graphicFrameLocks noGrp="1"/>
          </p:cNvGraphicFramePr>
          <p:nvPr>
            <p:extLst>
              <p:ext uri="{D42A27DB-BD31-4B8C-83A1-F6EECF244321}">
                <p14:modId xmlns:p14="http://schemas.microsoft.com/office/powerpoint/2010/main" val="2968852816"/>
              </p:ext>
            </p:extLst>
          </p:nvPr>
        </p:nvGraphicFramePr>
        <p:xfrm>
          <a:off x="1219200" y="2286000"/>
          <a:ext cx="7086600" cy="2613606"/>
        </p:xfrm>
        <a:graphic>
          <a:graphicData uri="http://schemas.openxmlformats.org/drawingml/2006/table">
            <a:tbl>
              <a:tblPr firstRow="1" bandRow="1">
                <a:tableStyleId>{616DA210-FB5B-4158-B5E0-FEB733F419BA}</a:tableStyleId>
              </a:tblPr>
              <a:tblGrid>
                <a:gridCol w="990600"/>
                <a:gridCol w="762000"/>
                <a:gridCol w="838200"/>
                <a:gridCol w="952500"/>
                <a:gridCol w="876300"/>
                <a:gridCol w="685800"/>
                <a:gridCol w="838200"/>
                <a:gridCol w="1143000"/>
              </a:tblGrid>
              <a:tr h="4952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457200">
                <a:tc>
                  <a:txBody>
                    <a:bodyPr/>
                    <a:lstStyle/>
                    <a:p>
                      <a:pPr algn="ctr"/>
                      <a:r>
                        <a:rPr lang="en-US" dirty="0" smtClean="0"/>
                        <a:t>AM 1</a:t>
                      </a:r>
                      <a:endParaRPr lang="en-US" dirty="0"/>
                    </a:p>
                  </a:txBody>
                  <a:tcPr/>
                </a:tc>
                <a:tc gridSpan="2">
                  <a:txBody>
                    <a:bodyPr/>
                    <a:lstStyle/>
                    <a:p>
                      <a:pPr algn="ctr"/>
                      <a:endParaRPr lang="en-US" sz="1600" b="0" dirty="0"/>
                    </a:p>
                  </a:txBody>
                  <a:tcPr/>
                </a:tc>
                <a:tc hMerge="1">
                  <a:txBody>
                    <a:bodyPr/>
                    <a:lstStyle/>
                    <a:p>
                      <a:endParaRPr lang="en-US"/>
                    </a:p>
                  </a:txBody>
                  <a:tcPr/>
                </a:tc>
                <a:tc gridSpan="2">
                  <a:txBody>
                    <a:bodyPr/>
                    <a:lstStyle/>
                    <a:p>
                      <a:pPr algn="ctr"/>
                      <a:r>
                        <a:rPr lang="en-US" sz="1600" b="0" dirty="0" err="1" smtClean="0"/>
                        <a:t>TGax</a:t>
                      </a:r>
                      <a:endParaRPr lang="en-US" sz="1600" b="0" dirty="0"/>
                    </a:p>
                  </a:txBody>
                  <a:tcPr/>
                </a:tc>
                <a:tc hMerge="1">
                  <a:txBody>
                    <a:bodyPr/>
                    <a:lstStyle/>
                    <a:p>
                      <a:pPr algn="ctr"/>
                      <a:endParaRPr lang="en-US" sz="1800" dirty="0"/>
                    </a:p>
                  </a:txBody>
                  <a:tcPr/>
                </a:tc>
                <a:tc gridSpan="2">
                  <a:txBody>
                    <a:bodyPr/>
                    <a:lstStyle/>
                    <a:p>
                      <a:pPr algn="ctr"/>
                      <a:r>
                        <a:rPr lang="en-US" sz="1600" b="0" dirty="0" smtClean="0"/>
                        <a:t>TGax</a:t>
                      </a:r>
                      <a:endParaRPr lang="en-US" sz="1600" b="0" dirty="0"/>
                    </a:p>
                  </a:txBody>
                  <a:tcPr/>
                </a:tc>
                <a:tc hMerge="1">
                  <a:txBody>
                    <a:bodyPr/>
                    <a:lstStyle/>
                    <a:p>
                      <a:endParaRPr lang="en-US"/>
                    </a:p>
                  </a:txBody>
                  <a:tcPr/>
                </a:tc>
                <a:tc>
                  <a:txBody>
                    <a:bodyPr/>
                    <a:lstStyle/>
                    <a:p>
                      <a:pPr algn="ctr"/>
                      <a:r>
                        <a:rPr lang="en-US" sz="1600" b="0" dirty="0" smtClean="0"/>
                        <a:t>TGax</a:t>
                      </a:r>
                      <a:endParaRPr lang="en-US" sz="1600" b="0" dirty="0"/>
                    </a:p>
                  </a:txBody>
                  <a:tcPr/>
                </a:tc>
              </a:tr>
              <a:tr h="457200">
                <a:tc>
                  <a:txBody>
                    <a:bodyPr/>
                    <a:lstStyle/>
                    <a:p>
                      <a:pPr algn="ctr"/>
                      <a:r>
                        <a:rPr lang="en-US" dirty="0" smtClean="0"/>
                        <a:t>AM 2</a:t>
                      </a:r>
                      <a:endParaRPr lang="en-US" dirty="0"/>
                    </a:p>
                  </a:txBody>
                  <a:tcPr/>
                </a:tc>
                <a:tc gridSpan="2">
                  <a:txBody>
                    <a:bodyPr/>
                    <a:lstStyle/>
                    <a:p>
                      <a:pPr algn="ctr"/>
                      <a:endParaRPr lang="en-US" sz="1600" b="0" dirty="0"/>
                    </a:p>
                  </a:txBody>
                  <a:tcPr/>
                </a:tc>
                <a:tc hMerge="1">
                  <a:txBody>
                    <a:bodyPr/>
                    <a:lstStyle/>
                    <a:p>
                      <a:endParaRPr lang="en-US"/>
                    </a:p>
                  </a:txBody>
                  <a:tcPr/>
                </a:tc>
                <a:tc>
                  <a:txBody>
                    <a:bodyPr/>
                    <a:lstStyle/>
                    <a:p>
                      <a:pPr algn="ctr"/>
                      <a:r>
                        <a:rPr lang="en-US" sz="1800" b="1" dirty="0" smtClean="0"/>
                        <a:t>PHY</a:t>
                      </a:r>
                      <a:endParaRPr lang="en-US" sz="1800" b="1" dirty="0"/>
                    </a:p>
                  </a:txBody>
                  <a:tcPr/>
                </a:tc>
                <a:tc>
                  <a:txBody>
                    <a:bodyPr/>
                    <a:lstStyle/>
                    <a:p>
                      <a:pPr algn="ctr"/>
                      <a:r>
                        <a:rPr lang="en-US" sz="1600" b="0" dirty="0" smtClean="0"/>
                        <a:t>MAC</a:t>
                      </a:r>
                      <a:endParaRPr lang="en-US" sz="1600" b="0" dirty="0"/>
                    </a:p>
                  </a:txBody>
                  <a:tcPr/>
                </a:tc>
                <a:tc gridSpan="2">
                  <a:txBody>
                    <a:bodyPr/>
                    <a:lstStyle/>
                    <a:p>
                      <a:pPr algn="ctr"/>
                      <a:endParaRPr lang="en-US" sz="1600" b="0" dirty="0"/>
                    </a:p>
                  </a:txBody>
                  <a:tcPr/>
                </a:tc>
                <a:tc hMerge="1">
                  <a:txBody>
                    <a:bodyPr/>
                    <a:lstStyle/>
                    <a:p>
                      <a:endParaRPr lang="en-US"/>
                    </a:p>
                  </a:txBody>
                  <a:tcPr/>
                </a:tc>
                <a:tc>
                  <a:txBody>
                    <a:bodyPr/>
                    <a:lstStyle/>
                    <a:p>
                      <a:endParaRPr lang="en-US" sz="1600" b="0" dirty="0"/>
                    </a:p>
                  </a:txBody>
                  <a:tcPr/>
                </a:tc>
              </a:tr>
              <a:tr h="381000">
                <a:tc>
                  <a:txBody>
                    <a:bodyPr/>
                    <a:lstStyle/>
                    <a:p>
                      <a:pPr algn="ctr"/>
                      <a:r>
                        <a:rPr lang="en-US" dirty="0" smtClean="0"/>
                        <a:t>PM 1</a:t>
                      </a:r>
                      <a:endParaRPr lang="en-US" dirty="0"/>
                    </a:p>
                  </a:txBody>
                  <a:tcPr/>
                </a:tc>
                <a:tc gridSpan="2">
                  <a:txBody>
                    <a:bodyPr/>
                    <a:lstStyle/>
                    <a:p>
                      <a:pPr algn="ctr"/>
                      <a:r>
                        <a:rPr lang="en-US" sz="1600" b="0" dirty="0" smtClean="0"/>
                        <a:t>TGax</a:t>
                      </a:r>
                      <a:endParaRPr lang="en-US" sz="1600" b="0" dirty="0"/>
                    </a:p>
                  </a:txBody>
                  <a:tcPr/>
                </a:tc>
                <a:tc hMerge="1">
                  <a:txBody>
                    <a:bodyPr/>
                    <a:lstStyle/>
                    <a:p>
                      <a:endParaRPr lang="en-US"/>
                    </a:p>
                  </a:txBody>
                  <a:tcPr/>
                </a:tc>
                <a:tc gridSpan="2">
                  <a:txBody>
                    <a:bodyPr/>
                    <a:lstStyle/>
                    <a:p>
                      <a:pPr algn="ctr"/>
                      <a:endParaRPr lang="en-US" sz="1600" b="0" dirty="0"/>
                    </a:p>
                  </a:txBody>
                  <a:tcPr/>
                </a:tc>
                <a:tc hMerge="1">
                  <a:txBody>
                    <a:bodyPr/>
                    <a:lstStyle/>
                    <a:p>
                      <a:endParaRPr lang="en-US"/>
                    </a:p>
                  </a:txBody>
                  <a:tcPr/>
                </a:tc>
                <a:tc gridSpan="2">
                  <a:txBody>
                    <a:bodyPr/>
                    <a:lstStyle/>
                    <a:p>
                      <a:pPr algn="ctr"/>
                      <a:endParaRPr lang="en-US" sz="1600" b="0" dirty="0"/>
                    </a:p>
                  </a:txBody>
                  <a:tcPr/>
                </a:tc>
                <a:tc hMerge="1">
                  <a:txBody>
                    <a:bodyPr/>
                    <a:lstStyle/>
                    <a:p>
                      <a:endParaRPr lang="en-US"/>
                    </a:p>
                  </a:txBody>
                  <a:tcPr/>
                </a:tc>
                <a:tc>
                  <a:txBody>
                    <a:bodyPr/>
                    <a:lstStyle/>
                    <a:p>
                      <a:pPr algn="ctr"/>
                      <a:r>
                        <a:rPr lang="en-US" sz="1600" b="0" dirty="0" smtClean="0"/>
                        <a:t>TGax</a:t>
                      </a:r>
                      <a:endParaRPr lang="en-US" sz="1600" b="0" dirty="0"/>
                    </a:p>
                  </a:txBody>
                  <a:tcPr/>
                </a:tc>
              </a:tr>
              <a:tr h="457200">
                <a:tc>
                  <a:txBody>
                    <a:bodyPr/>
                    <a:lstStyle/>
                    <a:p>
                      <a:pPr algn="ctr"/>
                      <a:r>
                        <a:rPr lang="en-US" dirty="0" smtClean="0"/>
                        <a:t>PM</a:t>
                      </a:r>
                      <a:r>
                        <a:rPr lang="en-US" baseline="0" dirty="0" smtClean="0"/>
                        <a:t> 2</a:t>
                      </a:r>
                      <a:endParaRPr lang="en-US" dirty="0"/>
                    </a:p>
                  </a:txBody>
                  <a:tcPr/>
                </a:tc>
                <a:tc gridSpan="2">
                  <a:txBody>
                    <a:bodyPr/>
                    <a:lstStyle/>
                    <a:p>
                      <a:endParaRPr lang="en-US" sz="1600" b="0" dirty="0"/>
                    </a:p>
                  </a:txBody>
                  <a:tcPr/>
                </a:tc>
                <a:tc hMerge="1">
                  <a:txBody>
                    <a:bodyPr/>
                    <a:lstStyle/>
                    <a:p>
                      <a:endParaRPr lang="en-US"/>
                    </a:p>
                  </a:txBody>
                  <a:tcPr/>
                </a:tc>
                <a:tc>
                  <a:txBody>
                    <a:bodyPr/>
                    <a:lstStyle/>
                    <a:p>
                      <a:pPr marL="0" algn="ctr" defTabSz="914400" rtl="0" eaLnBrk="1" latinLnBrk="0" hangingPunct="1"/>
                      <a:r>
                        <a:rPr lang="en-US" sz="1800" b="1" kern="1200" dirty="0" smtClean="0">
                          <a:solidFill>
                            <a:schemeClr val="tx1"/>
                          </a:solidFill>
                          <a:latin typeface="+mn-lt"/>
                          <a:ea typeface="+mn-ea"/>
                          <a:cs typeface="+mn-cs"/>
                        </a:rPr>
                        <a:t>PHY</a:t>
                      </a:r>
                      <a:endParaRPr lang="en-US" sz="1800" b="1" kern="1200" dirty="0">
                        <a:solidFill>
                          <a:schemeClr val="tx1"/>
                        </a:solidFill>
                        <a:latin typeface="+mn-lt"/>
                        <a:ea typeface="+mn-ea"/>
                        <a:cs typeface="+mn-cs"/>
                      </a:endParaRPr>
                    </a:p>
                  </a:txBody>
                  <a:tcPr/>
                </a:tc>
                <a:tc>
                  <a:txBody>
                    <a:bodyPr/>
                    <a:lstStyle/>
                    <a:p>
                      <a:pPr algn="ctr"/>
                      <a:r>
                        <a:rPr lang="en-US" sz="1600" b="0" dirty="0" smtClean="0"/>
                        <a:t>MAC</a:t>
                      </a:r>
                      <a:endParaRPr lang="en-US" sz="1600" b="0" dirty="0"/>
                    </a:p>
                  </a:txBody>
                  <a:tcPr/>
                </a:tc>
                <a:tc>
                  <a:txBody>
                    <a:bodyPr/>
                    <a:lstStyle/>
                    <a:p>
                      <a:pPr marL="0" algn="ctr" defTabSz="914400" rtl="0" eaLnBrk="1" latinLnBrk="0" hangingPunct="1"/>
                      <a:r>
                        <a:rPr lang="en-US" sz="1800" b="1" kern="1200" dirty="0" smtClean="0">
                          <a:solidFill>
                            <a:schemeClr val="tx1"/>
                          </a:solidFill>
                          <a:latin typeface="+mn-lt"/>
                          <a:ea typeface="+mn-ea"/>
                          <a:cs typeface="+mn-cs"/>
                        </a:rPr>
                        <a:t>PHY</a:t>
                      </a:r>
                      <a:endParaRPr lang="en-US" sz="1800" b="1" kern="1200" dirty="0">
                        <a:solidFill>
                          <a:schemeClr val="tx1"/>
                        </a:solidFill>
                        <a:latin typeface="+mn-lt"/>
                        <a:ea typeface="+mn-ea"/>
                        <a:cs typeface="+mn-cs"/>
                      </a:endParaRPr>
                    </a:p>
                  </a:txBody>
                  <a:tcPr/>
                </a:tc>
                <a:tc>
                  <a:txBody>
                    <a:bodyPr/>
                    <a:lstStyle/>
                    <a:p>
                      <a:pPr algn="ctr"/>
                      <a:r>
                        <a:rPr lang="en-US" sz="1600" b="0" dirty="0" smtClean="0"/>
                        <a:t>MAC</a:t>
                      </a:r>
                      <a:endParaRPr lang="en-US" sz="1600" b="0" dirty="0"/>
                    </a:p>
                  </a:txBody>
                  <a:tcPr/>
                </a:tc>
                <a:tc>
                  <a:txBody>
                    <a:bodyPr/>
                    <a:lstStyle/>
                    <a:p>
                      <a:endParaRPr lang="en-US" sz="1600" b="0" dirty="0"/>
                    </a:p>
                  </a:txBody>
                  <a:tcPr/>
                </a:tc>
              </a:tr>
              <a:tr h="349405">
                <a:tc>
                  <a:txBody>
                    <a:bodyPr/>
                    <a:lstStyle/>
                    <a:p>
                      <a:pPr algn="ctr"/>
                      <a:r>
                        <a:rPr lang="en-US" dirty="0" smtClean="0"/>
                        <a:t>EVE</a:t>
                      </a:r>
                      <a:endParaRPr lang="en-US" dirty="0"/>
                    </a:p>
                  </a:txBody>
                  <a:tcPr/>
                </a:tc>
                <a:tc>
                  <a:txBody>
                    <a:bodyPr/>
                    <a:lstStyle/>
                    <a:p>
                      <a:pPr algn="ctr"/>
                      <a:r>
                        <a:rPr lang="en-US" sz="1400" dirty="0" smtClean="0"/>
                        <a:t>SR</a:t>
                      </a: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smtClean="0"/>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err="1" smtClean="0"/>
                        <a:t>adhoc</a:t>
                      </a:r>
                      <a:endParaRPr lang="en-US" sz="1600" b="0" dirty="0" smtClean="0"/>
                    </a:p>
                  </a:txBody>
                  <a:tcPr/>
                </a:tc>
                <a:tc>
                  <a:txBody>
                    <a:bodyPr/>
                    <a:lstStyle/>
                    <a:p>
                      <a:pPr algn="ctr"/>
                      <a:r>
                        <a:rPr lang="en-US" sz="1600" b="0" dirty="0" smtClean="0"/>
                        <a:t>MAC</a:t>
                      </a:r>
                      <a:endParaRPr lang="en-US" sz="1600" b="0" dirty="0"/>
                    </a:p>
                  </a:txBody>
                  <a:tcPr/>
                </a:tc>
                <a:tc gridSpan="2">
                  <a:txBody>
                    <a:bodyPr/>
                    <a:lstStyle/>
                    <a:p>
                      <a:pPr algn="ctr"/>
                      <a:endParaRPr lang="en-US" sz="1600" b="0" dirty="0"/>
                    </a:p>
                  </a:txBody>
                  <a:tcPr/>
                </a:tc>
                <a:tc hMerge="1">
                  <a:txBody>
                    <a:bodyPr/>
                    <a:lstStyle/>
                    <a:p>
                      <a:endParaRPr lang="en-US"/>
                    </a:p>
                  </a:txBody>
                  <a:tcPr/>
                </a:tc>
                <a:tc>
                  <a:txBody>
                    <a:bodyPr/>
                    <a:lstStyle/>
                    <a:p>
                      <a:pPr algn="ctr"/>
                      <a:endParaRPr lang="en-US" sz="1600" b="0" dirty="0"/>
                    </a:p>
                  </a:txBody>
                  <a:tcPr/>
                </a:tc>
              </a:tr>
            </a:tbl>
          </a:graphicData>
        </a:graphic>
      </p:graphicFrame>
    </p:spTree>
    <p:extLst>
      <p:ext uri="{BB962C8B-B14F-4D97-AF65-F5344CB8AC3E}">
        <p14:creationId xmlns:p14="http://schemas.microsoft.com/office/powerpoint/2010/main" val="17224408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a:t>
            </a:r>
            <a:r>
              <a:rPr lang="en-US" altLang="zh-CN" dirty="0" err="1" smtClean="0"/>
              <a:t>Adhoc</a:t>
            </a:r>
            <a:r>
              <a:rPr lang="en-US" altLang="zh-CN" dirty="0" smtClean="0"/>
              <a:t> Comments Status</a:t>
            </a:r>
            <a:endParaRPr lang="zh-CN" altLang="en-US" dirty="0"/>
          </a:p>
        </p:txBody>
      </p:sp>
      <p:graphicFrame>
        <p:nvGraphicFramePr>
          <p:cNvPr id="7" name="内容占位符 6"/>
          <p:cNvGraphicFramePr>
            <a:graphicFrameLocks noGrp="1"/>
          </p:cNvGraphicFramePr>
          <p:nvPr>
            <p:ph idx="1"/>
            <p:extLst>
              <p:ext uri="{D42A27DB-BD31-4B8C-83A1-F6EECF244321}">
                <p14:modId xmlns:p14="http://schemas.microsoft.com/office/powerpoint/2010/main" val="45384485"/>
              </p:ext>
            </p:extLst>
          </p:nvPr>
        </p:nvGraphicFramePr>
        <p:xfrm>
          <a:off x="782638" y="2514600"/>
          <a:ext cx="7761287" cy="3657600"/>
        </p:xfrm>
        <a:graphic>
          <a:graphicData uri="http://schemas.openxmlformats.org/drawingml/2006/table">
            <a:tbl>
              <a:tblPr firstRow="1" bandRow="1">
                <a:tableStyleId>{5C22544A-7EE6-4342-B048-85BDC9FD1C3A}</a:tableStyleId>
              </a:tblPr>
              <a:tblGrid>
                <a:gridCol w="1055687"/>
                <a:gridCol w="685800"/>
                <a:gridCol w="2590800"/>
                <a:gridCol w="2209800"/>
                <a:gridCol w="1219200"/>
              </a:tblGrid>
              <a:tr h="152400">
                <a:tc>
                  <a:txBody>
                    <a:bodyPr/>
                    <a:lstStyle/>
                    <a:p>
                      <a:r>
                        <a:rPr lang="en-US" altLang="zh-CN" sz="1200" dirty="0" err="1" smtClean="0"/>
                        <a:t>Asssignee</a:t>
                      </a:r>
                      <a:endParaRPr lang="zh-CN" altLang="en-US" sz="1200" dirty="0"/>
                    </a:p>
                  </a:txBody>
                  <a:tcPr/>
                </a:tc>
                <a:tc>
                  <a:txBody>
                    <a:bodyPr/>
                    <a:lstStyle/>
                    <a:p>
                      <a:r>
                        <a:rPr lang="en-US" altLang="zh-CN" sz="1200" dirty="0" smtClean="0"/>
                        <a:t>CID #</a:t>
                      </a:r>
                      <a:endParaRPr lang="zh-CN" altLang="en-US" sz="1200" dirty="0"/>
                    </a:p>
                  </a:txBody>
                  <a:tcPr/>
                </a:tc>
                <a:tc>
                  <a:txBody>
                    <a:bodyPr/>
                    <a:lstStyle/>
                    <a:p>
                      <a:r>
                        <a:rPr lang="en-US" altLang="zh-CN" sz="1200" dirty="0" err="1" smtClean="0"/>
                        <a:t>Cmt</a:t>
                      </a:r>
                      <a:r>
                        <a:rPr lang="en-US" altLang="zh-CN" sz="1200" baseline="0" dirty="0" smtClean="0"/>
                        <a:t> Group</a:t>
                      </a:r>
                      <a:endParaRPr lang="zh-CN" altLang="en-US" sz="1200" dirty="0"/>
                    </a:p>
                  </a:txBody>
                  <a:tcPr/>
                </a:tc>
                <a:tc>
                  <a:txBody>
                    <a:bodyPr/>
                    <a:lstStyle/>
                    <a:p>
                      <a:r>
                        <a:rPr lang="en-US" altLang="zh-CN" sz="1200" dirty="0" smtClean="0"/>
                        <a:t>Section</a:t>
                      </a:r>
                      <a:endParaRPr lang="zh-CN" altLang="en-US" sz="1200" dirty="0"/>
                    </a:p>
                  </a:txBody>
                  <a:tcPr/>
                </a:tc>
                <a:tc>
                  <a:txBody>
                    <a:bodyPr/>
                    <a:lstStyle/>
                    <a:p>
                      <a:r>
                        <a:rPr lang="en-US" altLang="zh-CN" sz="1200" dirty="0" smtClean="0"/>
                        <a:t>Notes</a:t>
                      </a:r>
                      <a:endParaRPr lang="zh-CN" altLang="en-US" sz="1200" dirty="0"/>
                    </a:p>
                  </a:txBody>
                  <a:tcPr/>
                </a:tc>
              </a:tr>
              <a:tr h="135467">
                <a:tc>
                  <a:txBody>
                    <a:bodyPr/>
                    <a:lstStyle/>
                    <a:p>
                      <a:r>
                        <a:rPr lang="en-US" altLang="zh-CN" sz="1200" dirty="0" smtClean="0"/>
                        <a:t>Bo</a:t>
                      </a:r>
                      <a:endParaRPr lang="zh-CN" altLang="en-US" sz="1200" dirty="0"/>
                    </a:p>
                  </a:txBody>
                  <a:tcPr/>
                </a:tc>
                <a:tc>
                  <a:txBody>
                    <a:bodyPr/>
                    <a:lstStyle/>
                    <a:p>
                      <a:r>
                        <a:rPr lang="en-US" altLang="zh-CN" sz="1200" dirty="0" smtClean="0"/>
                        <a:t>21</a:t>
                      </a:r>
                      <a:endParaRPr lang="zh-CN" altLang="en-US" sz="1200" dirty="0"/>
                    </a:p>
                  </a:txBody>
                  <a:tcPr/>
                </a:tc>
                <a:tc>
                  <a:txBody>
                    <a:bodyPr/>
                    <a:lstStyle/>
                    <a:p>
                      <a:r>
                        <a:rPr lang="en-US" altLang="zh-CN" sz="1200" dirty="0" smtClean="0"/>
                        <a:t>PHY TX/RXVECTOR</a:t>
                      </a:r>
                      <a:endParaRPr lang="zh-CN" altLang="en-US" sz="1200" dirty="0"/>
                    </a:p>
                  </a:txBody>
                  <a:tcPr/>
                </a:tc>
                <a:tc>
                  <a:txBody>
                    <a:bodyPr/>
                    <a:lstStyle/>
                    <a:p>
                      <a:r>
                        <a:rPr lang="en-US" altLang="zh-CN" sz="1200" dirty="0" smtClean="0"/>
                        <a:t>28.2.1, 28.2.2, 28.2.3</a:t>
                      </a:r>
                      <a:endParaRPr lang="zh-CN" altLang="en-US" sz="1200" dirty="0"/>
                    </a:p>
                  </a:txBody>
                  <a:tcPr/>
                </a:tc>
                <a:tc>
                  <a:txBody>
                    <a:bodyPr/>
                    <a:lstStyle/>
                    <a:p>
                      <a:endParaRPr lang="zh-CN" altLang="en-US" sz="1200" dirty="0"/>
                    </a:p>
                  </a:txBody>
                  <a:tcPr/>
                </a:tc>
              </a:tr>
              <a:tr h="135467">
                <a:tc>
                  <a:txBody>
                    <a:bodyPr/>
                    <a:lstStyle/>
                    <a:p>
                      <a:r>
                        <a:rPr lang="en-US" altLang="zh-CN" sz="1200" dirty="0" smtClean="0"/>
                        <a:t>Editor</a:t>
                      </a:r>
                      <a:endParaRPr lang="zh-CN" altLang="en-US" sz="1200" dirty="0"/>
                    </a:p>
                  </a:txBody>
                  <a:tcPr/>
                </a:tc>
                <a:tc>
                  <a:txBody>
                    <a:bodyPr/>
                    <a:lstStyle/>
                    <a:p>
                      <a:r>
                        <a:rPr lang="en-US" altLang="zh-CN" sz="1200" dirty="0" smtClean="0"/>
                        <a:t>10</a:t>
                      </a:r>
                      <a:endParaRPr lang="zh-CN" altLang="en-US" sz="1200" dirty="0"/>
                    </a:p>
                  </a:txBody>
                  <a:tcPr/>
                </a:tc>
                <a:tc>
                  <a:txBody>
                    <a:bodyPr/>
                    <a:lstStyle/>
                    <a:p>
                      <a:r>
                        <a:rPr lang="en-US" altLang="zh-CN" sz="1200" dirty="0" smtClean="0"/>
                        <a:t>Editorials</a:t>
                      </a:r>
                      <a:endParaRPr lang="zh-CN" altLang="en-US" sz="1200" dirty="0"/>
                    </a:p>
                  </a:txBody>
                  <a:tcPr/>
                </a:tc>
                <a:tc>
                  <a:txBody>
                    <a:bodyPr/>
                    <a:lstStyle/>
                    <a:p>
                      <a:r>
                        <a:rPr lang="en-US" altLang="zh-CN" sz="1200" dirty="0" smtClean="0"/>
                        <a:t>Multiple</a:t>
                      </a:r>
                      <a:endParaRPr lang="zh-CN" altLang="en-US" sz="1200" dirty="0"/>
                    </a:p>
                  </a:txBody>
                  <a:tcPr/>
                </a:tc>
                <a:tc>
                  <a:txBody>
                    <a:bodyPr/>
                    <a:lstStyle/>
                    <a:p>
                      <a:endParaRPr lang="zh-CN" altLang="en-US" sz="1200" dirty="0"/>
                    </a:p>
                  </a:txBody>
                  <a:tcPr/>
                </a:tc>
              </a:tr>
              <a:tr h="135467">
                <a:tc>
                  <a:txBody>
                    <a:bodyPr/>
                    <a:lstStyle/>
                    <a:p>
                      <a:r>
                        <a:rPr lang="en-US" altLang="zh-CN" sz="1200" dirty="0" smtClean="0"/>
                        <a:t>Edward</a:t>
                      </a:r>
                      <a:endParaRPr lang="zh-CN" altLang="en-US" sz="1200" dirty="0"/>
                    </a:p>
                  </a:txBody>
                  <a:tcPr/>
                </a:tc>
                <a:tc>
                  <a:txBody>
                    <a:bodyPr/>
                    <a:lstStyle/>
                    <a:p>
                      <a:r>
                        <a:rPr lang="en-US" altLang="zh-CN" sz="1200" dirty="0" smtClean="0"/>
                        <a:t>2</a:t>
                      </a:r>
                      <a:endParaRPr lang="zh-CN" altLang="en-US" sz="1200" dirty="0"/>
                    </a:p>
                  </a:txBody>
                  <a:tcPr/>
                </a:tc>
                <a:tc>
                  <a:txBody>
                    <a:bodyPr/>
                    <a:lstStyle/>
                    <a:p>
                      <a:r>
                        <a:rPr lang="en-US" altLang="zh-CN" sz="1200" dirty="0" smtClean="0"/>
                        <a:t>MIB</a:t>
                      </a:r>
                      <a:endParaRPr lang="zh-CN" altLang="en-US" sz="1200" dirty="0"/>
                    </a:p>
                  </a:txBody>
                  <a:tcPr/>
                </a:tc>
                <a:tc>
                  <a:txBody>
                    <a:bodyPr/>
                    <a:lstStyle/>
                    <a:p>
                      <a:r>
                        <a:rPr lang="en-US" altLang="zh-CN" sz="1200" dirty="0" smtClean="0"/>
                        <a:t>28.4.2</a:t>
                      </a:r>
                      <a:endParaRPr lang="zh-CN" altLang="en-US" sz="1200" dirty="0"/>
                    </a:p>
                  </a:txBody>
                  <a:tcPr/>
                </a:tc>
                <a:tc>
                  <a:txBody>
                    <a:bodyPr/>
                    <a:lstStyle/>
                    <a:p>
                      <a:endParaRPr lang="zh-CN" altLang="en-US" sz="1200" dirty="0"/>
                    </a:p>
                  </a:txBody>
                  <a:tcPr/>
                </a:tc>
              </a:tr>
              <a:tr h="160867">
                <a:tc>
                  <a:txBody>
                    <a:bodyPr/>
                    <a:lstStyle/>
                    <a:p>
                      <a:r>
                        <a:rPr lang="en-US" altLang="zh-CN" sz="1200" dirty="0" err="1" smtClean="0"/>
                        <a:t>Hongyuan</a:t>
                      </a:r>
                      <a:endParaRPr lang="zh-CN" altLang="en-US" sz="1200" dirty="0"/>
                    </a:p>
                  </a:txBody>
                  <a:tcPr/>
                </a:tc>
                <a:tc>
                  <a:txBody>
                    <a:bodyPr/>
                    <a:lstStyle/>
                    <a:p>
                      <a:r>
                        <a:rPr lang="en-US" altLang="zh-CN" sz="1200" dirty="0" smtClean="0"/>
                        <a:t>15</a:t>
                      </a:r>
                      <a:endParaRPr lang="zh-CN" altLang="en-US" sz="1200" dirty="0"/>
                    </a:p>
                  </a:txBody>
                  <a:tcPr/>
                </a:tc>
                <a:tc>
                  <a:txBody>
                    <a:bodyPr/>
                    <a:lstStyle/>
                    <a:p>
                      <a:r>
                        <a:rPr lang="en-US" altLang="zh-CN" sz="1200" dirty="0" smtClean="0"/>
                        <a:t>PHY</a:t>
                      </a:r>
                      <a:r>
                        <a:rPr lang="en-US" altLang="zh-CN" sz="1200" baseline="0" dirty="0" smtClean="0"/>
                        <a:t> Math Description</a:t>
                      </a:r>
                      <a:endParaRPr lang="zh-CN" altLang="en-US" sz="1200" dirty="0"/>
                    </a:p>
                  </a:txBody>
                  <a:tcPr/>
                </a:tc>
                <a:tc>
                  <a:txBody>
                    <a:bodyPr/>
                    <a:lstStyle/>
                    <a:p>
                      <a:r>
                        <a:rPr lang="en-US" altLang="zh-CN" sz="1200" dirty="0" smtClean="0"/>
                        <a:t>28.3.8/28.3.9/28.3.10/28.3.11</a:t>
                      </a:r>
                      <a:endParaRPr lang="zh-CN" altLang="en-US" sz="1200" dirty="0"/>
                    </a:p>
                  </a:txBody>
                  <a:tcPr/>
                </a:tc>
                <a:tc>
                  <a:txBody>
                    <a:bodyPr/>
                    <a:lstStyle/>
                    <a:p>
                      <a:endParaRPr lang="zh-CN" altLang="en-US" sz="1200" dirty="0"/>
                    </a:p>
                  </a:txBody>
                  <a:tcPr/>
                </a:tc>
              </a:tr>
              <a:tr h="135467">
                <a:tc>
                  <a:txBody>
                    <a:bodyPr/>
                    <a:lstStyle/>
                    <a:p>
                      <a:r>
                        <a:rPr lang="en-US" altLang="zh-CN" sz="1200" dirty="0" err="1" smtClean="0"/>
                        <a:t>Jianhan</a:t>
                      </a:r>
                      <a:endParaRPr lang="zh-CN" altLang="en-US" sz="1200" dirty="0"/>
                    </a:p>
                  </a:txBody>
                  <a:tcPr/>
                </a:tc>
                <a:tc>
                  <a:txBody>
                    <a:bodyPr/>
                    <a:lstStyle/>
                    <a:p>
                      <a:r>
                        <a:rPr lang="en-US" altLang="zh-CN" sz="1200" dirty="0" smtClean="0"/>
                        <a:t>4</a:t>
                      </a:r>
                      <a:endParaRPr lang="zh-CN" altLang="en-US" sz="1200" dirty="0"/>
                    </a:p>
                  </a:txBody>
                  <a:tcPr/>
                </a:tc>
                <a:tc>
                  <a:txBody>
                    <a:bodyPr/>
                    <a:lstStyle/>
                    <a:p>
                      <a:endParaRPr lang="zh-CN" altLang="en-US" sz="1200" dirty="0"/>
                    </a:p>
                  </a:txBody>
                  <a:tcPr/>
                </a:tc>
                <a:tc>
                  <a:txBody>
                    <a:bodyPr/>
                    <a:lstStyle/>
                    <a:p>
                      <a:r>
                        <a:rPr lang="en-US" altLang="zh-CN" sz="1200" dirty="0" smtClean="0"/>
                        <a:t>28.4.2/28.4.3</a:t>
                      </a:r>
                      <a:endParaRPr lang="zh-CN" altLang="en-US" sz="1200" dirty="0"/>
                    </a:p>
                  </a:txBody>
                  <a:tcPr/>
                </a:tc>
                <a:tc>
                  <a:txBody>
                    <a:bodyPr/>
                    <a:lstStyle/>
                    <a:p>
                      <a:endParaRPr lang="zh-CN" altLang="en-US" sz="1200" dirty="0"/>
                    </a:p>
                  </a:txBody>
                  <a:tcPr/>
                </a:tc>
              </a:tr>
              <a:tr h="135467">
                <a:tc>
                  <a:txBody>
                    <a:bodyPr/>
                    <a:lstStyle/>
                    <a:p>
                      <a:r>
                        <a:rPr lang="en-US" altLang="zh-CN" sz="1200" dirty="0" err="1" smtClean="0"/>
                        <a:t>Lochan</a:t>
                      </a:r>
                      <a:endParaRPr lang="zh-CN" altLang="en-US" sz="1200" dirty="0"/>
                    </a:p>
                  </a:txBody>
                  <a:tcPr/>
                </a:tc>
                <a:tc>
                  <a:txBody>
                    <a:bodyPr/>
                    <a:lstStyle/>
                    <a:p>
                      <a:r>
                        <a:rPr lang="en-US" altLang="zh-CN" sz="1200" dirty="0" smtClean="0"/>
                        <a:t>87</a:t>
                      </a:r>
                      <a:endParaRPr lang="zh-CN" altLang="en-US" sz="1200" dirty="0"/>
                    </a:p>
                  </a:txBody>
                  <a:tcPr/>
                </a:tc>
                <a:tc>
                  <a:txBody>
                    <a:bodyPr/>
                    <a:lstStyle/>
                    <a:p>
                      <a:r>
                        <a:rPr lang="en-US" altLang="zh-CN" sz="1200" dirty="0" smtClean="0"/>
                        <a:t>PHY</a:t>
                      </a:r>
                      <a:r>
                        <a:rPr lang="en-US" altLang="zh-CN" sz="1200" baseline="0" dirty="0" smtClean="0"/>
                        <a:t> intro/PHY Capability/PHY Subcarriers and RU/Packet Extension</a:t>
                      </a:r>
                      <a:endParaRPr lang="zh-CN" altLang="en-US" sz="1200" dirty="0"/>
                    </a:p>
                  </a:txBody>
                  <a:tcPr/>
                </a:tc>
                <a:tc>
                  <a:txBody>
                    <a:bodyPr/>
                    <a:lstStyle/>
                    <a:p>
                      <a:r>
                        <a:rPr lang="en-US" altLang="zh-CN" sz="1200" dirty="0" smtClean="0"/>
                        <a:t>multiple</a:t>
                      </a:r>
                      <a:endParaRPr lang="zh-CN" altLang="en-US" sz="1200" dirty="0"/>
                    </a:p>
                  </a:txBody>
                  <a:tcPr/>
                </a:tc>
                <a:tc>
                  <a:txBody>
                    <a:bodyPr/>
                    <a:lstStyle/>
                    <a:p>
                      <a:endParaRPr lang="zh-CN" altLang="en-US" sz="1200"/>
                    </a:p>
                  </a:txBody>
                  <a:tcPr/>
                </a:tc>
              </a:tr>
              <a:tr h="135467">
                <a:tc>
                  <a:txBody>
                    <a:bodyPr/>
                    <a:lstStyle/>
                    <a:p>
                      <a:r>
                        <a:rPr lang="en-US" altLang="zh-CN" sz="1200" dirty="0" smtClean="0"/>
                        <a:t>Ron</a:t>
                      </a:r>
                      <a:endParaRPr lang="zh-CN" altLang="en-US" sz="1200" dirty="0"/>
                    </a:p>
                  </a:txBody>
                  <a:tcPr/>
                </a:tc>
                <a:tc>
                  <a:txBody>
                    <a:bodyPr/>
                    <a:lstStyle/>
                    <a:p>
                      <a:r>
                        <a:rPr lang="en-US" altLang="zh-CN" sz="1200" dirty="0" smtClean="0"/>
                        <a:t>15</a:t>
                      </a:r>
                      <a:endParaRPr lang="zh-CN" altLang="en-US" sz="1200" dirty="0"/>
                    </a:p>
                  </a:txBody>
                  <a:tcPr/>
                </a:tc>
                <a:tc>
                  <a:txBody>
                    <a:bodyPr/>
                    <a:lstStyle/>
                    <a:p>
                      <a:r>
                        <a:rPr lang="en-US" altLang="zh-CN" sz="1200" dirty="0" smtClean="0"/>
                        <a:t>HE-SIG-A</a:t>
                      </a:r>
                      <a:endParaRPr lang="zh-CN" altLang="en-US" sz="1200" dirty="0"/>
                    </a:p>
                  </a:txBody>
                  <a:tcPr/>
                </a:tc>
                <a:tc>
                  <a:txBody>
                    <a:bodyPr/>
                    <a:lstStyle/>
                    <a:p>
                      <a:r>
                        <a:rPr lang="en-US" altLang="zh-CN" sz="1200" dirty="0" smtClean="0"/>
                        <a:t>28/28.3.10</a:t>
                      </a:r>
                      <a:endParaRPr lang="zh-CN" altLang="en-US" sz="1200" dirty="0"/>
                    </a:p>
                  </a:txBody>
                  <a:tcPr/>
                </a:tc>
                <a:tc>
                  <a:txBody>
                    <a:bodyPr/>
                    <a:lstStyle/>
                    <a:p>
                      <a:endParaRPr lang="zh-CN" altLang="en-US" sz="1200" dirty="0"/>
                    </a:p>
                  </a:txBody>
                  <a:tcPr/>
                </a:tc>
              </a:tr>
              <a:tr h="135467">
                <a:tc>
                  <a:txBody>
                    <a:bodyPr/>
                    <a:lstStyle/>
                    <a:p>
                      <a:r>
                        <a:rPr lang="en-US" altLang="zh-CN" sz="1200" dirty="0" smtClean="0"/>
                        <a:t>Ross Yu Jian</a:t>
                      </a:r>
                      <a:endParaRPr lang="zh-CN" altLang="en-US" sz="1200" dirty="0"/>
                    </a:p>
                  </a:txBody>
                  <a:tcPr/>
                </a:tc>
                <a:tc>
                  <a:txBody>
                    <a:bodyPr/>
                    <a:lstStyle/>
                    <a:p>
                      <a:r>
                        <a:rPr lang="en-US" altLang="zh-CN" sz="1200" dirty="0" smtClean="0"/>
                        <a:t>48</a:t>
                      </a:r>
                      <a:endParaRPr lang="zh-CN" altLang="en-US" sz="1200" dirty="0"/>
                    </a:p>
                  </a:txBody>
                  <a:tcPr/>
                </a:tc>
                <a:tc>
                  <a:txBody>
                    <a:bodyPr/>
                    <a:lstStyle/>
                    <a:p>
                      <a:r>
                        <a:rPr lang="en-US" altLang="zh-CN" sz="1200" dirty="0" smtClean="0"/>
                        <a:t>HE-SIG-B</a:t>
                      </a:r>
                      <a:endParaRPr lang="zh-CN" altLang="en-US" sz="1200" dirty="0"/>
                    </a:p>
                  </a:txBody>
                  <a:tcPr/>
                </a:tc>
                <a:tc>
                  <a:txBody>
                    <a:bodyPr/>
                    <a:lstStyle/>
                    <a:p>
                      <a:r>
                        <a:rPr lang="en-US" altLang="zh-CN" sz="1200" dirty="0" smtClean="0"/>
                        <a:t>28.3.10.7/28.3.10.8</a:t>
                      </a:r>
                      <a:endParaRPr lang="zh-CN" altLang="en-US" sz="1200" dirty="0"/>
                    </a:p>
                  </a:txBody>
                  <a:tcPr/>
                </a:tc>
                <a:tc>
                  <a:txBody>
                    <a:bodyPr/>
                    <a:lstStyle/>
                    <a:p>
                      <a:endParaRPr lang="zh-CN" altLang="en-US" sz="1200" dirty="0"/>
                    </a:p>
                  </a:txBody>
                  <a:tcPr/>
                </a:tc>
              </a:tr>
              <a:tr h="135467">
                <a:tc>
                  <a:txBody>
                    <a:bodyPr/>
                    <a:lstStyle/>
                    <a:p>
                      <a:r>
                        <a:rPr lang="en-US" altLang="zh-CN" sz="1200" dirty="0" err="1" smtClean="0"/>
                        <a:t>Tianyu</a:t>
                      </a:r>
                      <a:endParaRPr lang="zh-CN" altLang="en-US" sz="1200" dirty="0"/>
                    </a:p>
                  </a:txBody>
                  <a:tcPr/>
                </a:tc>
                <a:tc>
                  <a:txBody>
                    <a:bodyPr/>
                    <a:lstStyle/>
                    <a:p>
                      <a:r>
                        <a:rPr lang="en-US" altLang="zh-CN" sz="1200" dirty="0" smtClean="0"/>
                        <a:t>7</a:t>
                      </a:r>
                      <a:endParaRPr lang="zh-CN" altLang="en-US" sz="1200" dirty="0"/>
                    </a:p>
                  </a:txBody>
                  <a:tcPr/>
                </a:tc>
                <a:tc>
                  <a:txBody>
                    <a:bodyPr/>
                    <a:lstStyle/>
                    <a:p>
                      <a:r>
                        <a:rPr lang="en-US" altLang="zh-CN" sz="1200" dirty="0" smtClean="0"/>
                        <a:t>PHY PPDU Format</a:t>
                      </a:r>
                      <a:endParaRPr lang="zh-CN" altLang="en-US" sz="1200" dirty="0"/>
                    </a:p>
                  </a:txBody>
                  <a:tcPr/>
                </a:tc>
                <a:tc>
                  <a:txBody>
                    <a:bodyPr/>
                    <a:lstStyle/>
                    <a:p>
                      <a:r>
                        <a:rPr lang="en-US" altLang="zh-CN" sz="1200" dirty="0" smtClean="0"/>
                        <a:t>28.3.4/28.3.16/28.3.17</a:t>
                      </a:r>
                      <a:endParaRPr lang="zh-CN" altLang="en-US" sz="1200" dirty="0"/>
                    </a:p>
                  </a:txBody>
                  <a:tcPr/>
                </a:tc>
                <a:tc>
                  <a:txBody>
                    <a:bodyPr/>
                    <a:lstStyle/>
                    <a:p>
                      <a:endParaRPr lang="zh-CN" altLang="en-US" sz="1200" dirty="0"/>
                    </a:p>
                  </a:txBody>
                  <a:tcPr/>
                </a:tc>
              </a:tr>
              <a:tr h="135467">
                <a:tc>
                  <a:txBody>
                    <a:bodyPr/>
                    <a:lstStyle/>
                    <a:p>
                      <a:r>
                        <a:rPr lang="en-US" altLang="zh-CN" sz="1200" dirty="0" err="1" smtClean="0"/>
                        <a:t>Xiaogang</a:t>
                      </a:r>
                      <a:endParaRPr lang="zh-CN" altLang="en-US" sz="1200" dirty="0"/>
                    </a:p>
                  </a:txBody>
                  <a:tcPr/>
                </a:tc>
                <a:tc>
                  <a:txBody>
                    <a:bodyPr/>
                    <a:lstStyle/>
                    <a:p>
                      <a:r>
                        <a:rPr lang="en-US" altLang="zh-CN" sz="1200" dirty="0" smtClean="0"/>
                        <a:t>35</a:t>
                      </a:r>
                      <a:endParaRPr lang="zh-CN" altLang="en-US" sz="1200" dirty="0"/>
                    </a:p>
                  </a:txBody>
                  <a:tcPr/>
                </a:tc>
                <a:tc>
                  <a:txBody>
                    <a:bodyPr/>
                    <a:lstStyle/>
                    <a:p>
                      <a:r>
                        <a:rPr lang="en-US" altLang="zh-CN" sz="1200" dirty="0" smtClean="0"/>
                        <a:t>PHY Arch/PHY Support for Non-HT/PHY </a:t>
                      </a:r>
                      <a:r>
                        <a:rPr lang="en-US" altLang="zh-CN" sz="1200" dirty="0" err="1" smtClean="0"/>
                        <a:t>tx</a:t>
                      </a:r>
                      <a:r>
                        <a:rPr lang="en-US" altLang="zh-CN" sz="1200" dirty="0" smtClean="0"/>
                        <a:t>/</a:t>
                      </a:r>
                      <a:r>
                        <a:rPr lang="en-US" altLang="zh-CN" sz="1200" dirty="0" err="1" smtClean="0"/>
                        <a:t>rx</a:t>
                      </a:r>
                      <a:r>
                        <a:rPr lang="en-US" altLang="zh-CN" sz="1200" dirty="0" smtClean="0"/>
                        <a:t> procedure</a:t>
                      </a:r>
                      <a:endParaRPr lang="zh-CN" altLang="en-US" sz="1200" dirty="0"/>
                    </a:p>
                  </a:txBody>
                  <a:tcPr/>
                </a:tc>
                <a:tc>
                  <a:txBody>
                    <a:bodyPr/>
                    <a:lstStyle/>
                    <a:p>
                      <a:r>
                        <a:rPr lang="en-US" altLang="zh-CN" sz="1200" dirty="0" smtClean="0"/>
                        <a:t>28.2/28.3</a:t>
                      </a:r>
                      <a:endParaRPr lang="zh-CN" altLang="en-US" sz="1200" dirty="0"/>
                    </a:p>
                  </a:txBody>
                  <a:tcPr/>
                </a:tc>
                <a:tc>
                  <a:txBody>
                    <a:bodyPr/>
                    <a:lstStyle/>
                    <a:p>
                      <a:endParaRPr lang="zh-CN" altLang="en-US" sz="1200" dirty="0"/>
                    </a:p>
                  </a:txBody>
                  <a:tcPr/>
                </a:tc>
              </a:tr>
              <a:tr h="135467">
                <a:tc>
                  <a:txBody>
                    <a:bodyPr/>
                    <a:lstStyle/>
                    <a:p>
                      <a:r>
                        <a:rPr lang="en-US" altLang="zh-CN" sz="1200" dirty="0" err="1" smtClean="0"/>
                        <a:t>Youhan</a:t>
                      </a:r>
                      <a:endParaRPr lang="zh-CN" altLang="en-US" sz="1200" dirty="0"/>
                    </a:p>
                  </a:txBody>
                  <a:tcPr/>
                </a:tc>
                <a:tc>
                  <a:txBody>
                    <a:bodyPr/>
                    <a:lstStyle/>
                    <a:p>
                      <a:r>
                        <a:rPr lang="en-US" altLang="zh-CN" sz="1200" dirty="0" smtClean="0"/>
                        <a:t>44</a:t>
                      </a:r>
                      <a:endParaRPr lang="zh-CN" altLang="en-US" sz="1200" dirty="0"/>
                    </a:p>
                  </a:txBody>
                  <a:tcPr/>
                </a:tc>
                <a:tc>
                  <a:txBody>
                    <a:bodyPr/>
                    <a:lstStyle/>
                    <a:p>
                      <a:r>
                        <a:rPr lang="en-US" altLang="zh-CN" sz="1200" dirty="0" smtClean="0"/>
                        <a:t>PHY </a:t>
                      </a:r>
                      <a:r>
                        <a:rPr lang="en-US" altLang="zh-CN" sz="1200" dirty="0" err="1" smtClean="0"/>
                        <a:t>Tx</a:t>
                      </a:r>
                      <a:r>
                        <a:rPr lang="en-US" altLang="zh-CN" sz="1200" dirty="0" smtClean="0"/>
                        <a:t>/Rx Spec</a:t>
                      </a:r>
                      <a:endParaRPr lang="zh-CN" altLang="en-US" sz="1200" dirty="0"/>
                    </a:p>
                  </a:txBody>
                  <a:tcPr/>
                </a:tc>
                <a:tc>
                  <a:txBody>
                    <a:bodyPr/>
                    <a:lstStyle/>
                    <a:p>
                      <a:r>
                        <a:rPr lang="en-US" altLang="zh-CN" sz="1200" dirty="0" smtClean="0"/>
                        <a:t>28.3.11/28.3.18/28.3.19</a:t>
                      </a:r>
                      <a:endParaRPr lang="zh-CN" altLang="en-US" sz="1200" dirty="0"/>
                    </a:p>
                  </a:txBody>
                  <a:tcPr/>
                </a:tc>
                <a:tc>
                  <a:txBody>
                    <a:bodyPr/>
                    <a:lstStyle/>
                    <a:p>
                      <a:endParaRPr lang="zh-CN" altLang="en-US" sz="1200" dirty="0"/>
                    </a:p>
                  </a:txBody>
                  <a:tcPr/>
                </a:tc>
              </a:tr>
            </a:tbl>
          </a:graphicData>
        </a:graphic>
      </p:graphicFrame>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8"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
        <p:nvSpPr>
          <p:cNvPr id="3" name="文本框 2"/>
          <p:cNvSpPr txBox="1"/>
          <p:nvPr/>
        </p:nvSpPr>
        <p:spPr>
          <a:xfrm>
            <a:off x="782638" y="2057400"/>
            <a:ext cx="2951162" cy="338554"/>
          </a:xfrm>
          <a:prstGeom prst="rect">
            <a:avLst/>
          </a:prstGeom>
          <a:noFill/>
        </p:spPr>
        <p:txBody>
          <a:bodyPr wrap="square" rtlCol="0">
            <a:spAutoFit/>
          </a:bodyPr>
          <a:lstStyle/>
          <a:p>
            <a:r>
              <a:rPr lang="en-US" altLang="zh-CN" sz="1600" b="1" u="sng" dirty="0" smtClean="0"/>
              <a:t>Totally 288 PHY CIDs left</a:t>
            </a:r>
            <a:endParaRPr lang="zh-CN" altLang="en-US" sz="1600" b="1" u="sng" dirty="0"/>
          </a:p>
        </p:txBody>
      </p:sp>
    </p:spTree>
    <p:extLst>
      <p:ext uri="{BB962C8B-B14F-4D97-AF65-F5344CB8AC3E}">
        <p14:creationId xmlns:p14="http://schemas.microsoft.com/office/powerpoint/2010/main" val="5404662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Submissions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Box 8"/>
          <p:cNvSpPr txBox="1"/>
          <p:nvPr/>
        </p:nvSpPr>
        <p:spPr>
          <a:xfrm>
            <a:off x="1676400" y="1600200"/>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a:t>
            </a:r>
          </a:p>
          <a:p>
            <a:pPr marL="742950" lvl="1" indent="-285750">
              <a:buFont typeface="Arial" panose="020B0604020202020204" pitchFamily="34" charset="0"/>
              <a:buChar char="•"/>
            </a:pPr>
            <a:r>
              <a:rPr lang="en-US" sz="1600" b="1" dirty="0" smtClean="0">
                <a:solidFill>
                  <a:srgbClr val="FF0000"/>
                </a:solidFill>
              </a:rPr>
              <a:t>Docs in red color have been withdrawn.</a:t>
            </a:r>
          </a:p>
          <a:p>
            <a:pPr marL="742950" lvl="1" indent="-285750">
              <a:buFont typeface="Arial" panose="020B0604020202020204" pitchFamily="34" charset="0"/>
              <a:buChar char="•"/>
            </a:pPr>
            <a:r>
              <a:rPr lang="en-US" sz="1600" b="1" dirty="0" smtClean="0"/>
              <a:t>Docs in black color have NOT been presented.</a:t>
            </a:r>
          </a:p>
          <a:p>
            <a:pPr marL="742950" lvl="1" indent="-285750">
              <a:buFont typeface="Arial" panose="020B0604020202020204" pitchFamily="34" charset="0"/>
              <a:buChar char="•"/>
            </a:pPr>
            <a:r>
              <a:rPr lang="en-US" sz="1600" b="1" dirty="0" smtClean="0">
                <a:solidFill>
                  <a:srgbClr val="FFC000"/>
                </a:solidFill>
              </a:rPr>
              <a:t>Docs presented but need more discussion or deferred</a:t>
            </a:r>
            <a:endParaRPr lang="en-US" sz="1600" b="1" dirty="0">
              <a:solidFill>
                <a:srgbClr val="FFC000"/>
              </a:solidFill>
            </a:endParaRPr>
          </a:p>
        </p:txBody>
      </p:sp>
      <p:graphicFrame>
        <p:nvGraphicFramePr>
          <p:cNvPr id="8" name="Table 5"/>
          <p:cNvGraphicFramePr>
            <a:graphicFrameLocks noGrp="1"/>
          </p:cNvGraphicFramePr>
          <p:nvPr>
            <p:extLst>
              <p:ext uri="{D42A27DB-BD31-4B8C-83A1-F6EECF244321}">
                <p14:modId xmlns:p14="http://schemas.microsoft.com/office/powerpoint/2010/main" val="1348496519"/>
              </p:ext>
            </p:extLst>
          </p:nvPr>
        </p:nvGraphicFramePr>
        <p:xfrm>
          <a:off x="914400" y="2459364"/>
          <a:ext cx="7629525" cy="4198611"/>
        </p:xfrm>
        <a:graphic>
          <a:graphicData uri="http://schemas.openxmlformats.org/drawingml/2006/table">
            <a:tbl>
              <a:tblPr>
                <a:tableStyleId>{0E3FDE45-AF77-4B5C-9715-49D594BDF05E}</a:tableStyleId>
              </a:tblPr>
              <a:tblGrid>
                <a:gridCol w="1066801"/>
                <a:gridCol w="3905249"/>
                <a:gridCol w="2657475"/>
              </a:tblGrid>
              <a:tr h="158352">
                <a:tc>
                  <a:txBody>
                    <a:bodyPr/>
                    <a:lstStyle/>
                    <a:p>
                      <a:pPr algn="ctr" fontAlgn="b"/>
                      <a:r>
                        <a:rPr lang="en-US" sz="1200" u="none" strike="noStrike" dirty="0">
                          <a:effectLst/>
                        </a:rPr>
                        <a:t>DCN</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u="none" strike="noStrike" dirty="0">
                          <a:effectLst/>
                        </a:rPr>
                        <a:t>Title</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u="none" strike="noStrike" dirty="0">
                          <a:effectLst/>
                        </a:rPr>
                        <a:t>Author</a:t>
                      </a:r>
                      <a:endParaRPr lang="en-US" sz="1200" b="1" i="0" u="none" strike="noStrike" dirty="0">
                        <a:solidFill>
                          <a:srgbClr val="FFFFFF"/>
                        </a:solidFill>
                        <a:effectLst/>
                        <a:latin typeface="Calibri" panose="020F0502020204030204" pitchFamily="34" charset="0"/>
                      </a:endParaRPr>
                    </a:p>
                  </a:txBody>
                  <a:tcPr marL="7617" marR="7617" marT="7617" marB="0" anchor="b"/>
                </a:tc>
              </a:tr>
              <a:tr h="185274">
                <a:tc>
                  <a:txBody>
                    <a:bodyPr/>
                    <a:lstStyle/>
                    <a:p>
                      <a:pPr marL="0" algn="l" defTabSz="914400" rtl="0" eaLnBrk="1" fontAlgn="t" latinLnBrk="0" hangingPunct="1"/>
                      <a:r>
                        <a:rPr lang="en-US" sz="1400" u="none" strike="noStrike" kern="1200" dirty="0" smtClean="0">
                          <a:solidFill>
                            <a:srgbClr val="00B050"/>
                          </a:solidFill>
                          <a:effectLst/>
                        </a:rPr>
                        <a:t>11-18/1434</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smtClean="0">
                          <a:solidFill>
                            <a:srgbClr val="00B050"/>
                          </a:solidFill>
                          <a:effectLst/>
                        </a:rPr>
                        <a:t>HE-SIG-CR-Part1 (13)</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a:r>
                        <a:rPr lang="en-US" altLang="zh-CN" sz="1400" dirty="0" smtClean="0">
                          <a:solidFill>
                            <a:srgbClr val="00B050"/>
                          </a:solidFill>
                        </a:rPr>
                        <a:t>Ross Jian Yu (Huawei)</a:t>
                      </a:r>
                      <a:endParaRPr lang="zh-CN" altLang="en-US" sz="1400" dirty="0">
                        <a:solidFill>
                          <a:srgbClr val="00B050"/>
                        </a:solidFill>
                      </a:endParaRPr>
                    </a:p>
                  </a:txBody>
                  <a:tcPr marL="9525" marR="9525" marT="9525" marB="0" anchor="ctr"/>
                </a:tc>
              </a:tr>
              <a:tr h="185274">
                <a:tc>
                  <a:txBody>
                    <a:bodyPr/>
                    <a:lstStyle/>
                    <a:p>
                      <a:pPr marL="0" algn="l" defTabSz="914400" rtl="0" eaLnBrk="1" fontAlgn="t" latinLnBrk="0" hangingPunct="1"/>
                      <a:r>
                        <a:rPr lang="en-US" sz="1400" u="none" strike="noStrike" kern="1200" dirty="0" smtClean="0">
                          <a:solidFill>
                            <a:srgbClr val="00B050"/>
                          </a:solidFill>
                          <a:effectLst/>
                        </a:rPr>
                        <a:t>11-18/1435</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smtClean="0">
                          <a:solidFill>
                            <a:srgbClr val="00B050"/>
                          </a:solidFill>
                          <a:effectLst/>
                        </a:rPr>
                        <a:t>HE-SIG-CR-Part2 (8)</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a:r>
                        <a:rPr lang="en-US" altLang="zh-CN" sz="1400" smtClean="0">
                          <a:solidFill>
                            <a:srgbClr val="00B050"/>
                          </a:solidFill>
                        </a:rPr>
                        <a:t>Ross Jian Yu (Huawei)</a:t>
                      </a:r>
                      <a:endParaRPr lang="zh-CN" altLang="en-US" sz="1400" dirty="0">
                        <a:solidFill>
                          <a:srgbClr val="00B050"/>
                        </a:solidFill>
                      </a:endParaRPr>
                    </a:p>
                  </a:txBody>
                  <a:tcPr marL="9525" marR="9525" marT="9525" marB="0" anchor="ctr"/>
                </a:tc>
              </a:tr>
              <a:tr h="183688">
                <a:tc>
                  <a:txBody>
                    <a:bodyPr/>
                    <a:lstStyle/>
                    <a:p>
                      <a:pPr marL="0" algn="l" defTabSz="914400" rtl="0" eaLnBrk="1" fontAlgn="b" latinLnBrk="0" hangingPunct="1"/>
                      <a:r>
                        <a:rPr lang="en-US" sz="1400" u="none" strike="noStrike" kern="1200" dirty="0" smtClean="0">
                          <a:solidFill>
                            <a:srgbClr val="00B050"/>
                          </a:solidFill>
                          <a:effectLst/>
                        </a:rPr>
                        <a:t>11-18/1436</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altLang="zh-CN" sz="1400" u="none" strike="noStrike" kern="1200" dirty="0" smtClean="0">
                          <a:solidFill>
                            <a:srgbClr val="00B050"/>
                          </a:solidFill>
                          <a:effectLst/>
                        </a:rPr>
                        <a:t>HE-SIG-CR-Part3 (10)</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algn="l"/>
                      <a:r>
                        <a:rPr lang="en-US" altLang="zh-CN" sz="1400" smtClean="0">
                          <a:solidFill>
                            <a:srgbClr val="00B050"/>
                          </a:solidFill>
                        </a:rPr>
                        <a:t>Ross Jian Yu (Huawei)</a:t>
                      </a:r>
                      <a:endParaRPr lang="zh-CN" altLang="en-US" sz="1400" dirty="0">
                        <a:solidFill>
                          <a:srgbClr val="00B050"/>
                        </a:solidFill>
                      </a:endParaRPr>
                    </a:p>
                  </a:txBody>
                  <a:tcPr marL="7617" marR="7617" marT="7617" marB="0" anchor="ctr"/>
                </a:tc>
              </a:tr>
              <a:tr h="185274">
                <a:tc>
                  <a:txBody>
                    <a:bodyPr/>
                    <a:lstStyle/>
                    <a:p>
                      <a:pPr algn="l" fontAlgn="b"/>
                      <a:r>
                        <a:rPr lang="en-US" sz="1400" u="none" strike="noStrike" kern="1200" dirty="0" smtClean="0">
                          <a:solidFill>
                            <a:srgbClr val="00B050"/>
                          </a:solidFill>
                          <a:effectLst/>
                        </a:rPr>
                        <a:t>11-18/1442</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a:r>
                        <a:rPr lang="en-US" altLang="zh-CN" sz="1400" dirty="0" smtClean="0">
                          <a:solidFill>
                            <a:srgbClr val="00B050"/>
                          </a:solidFill>
                        </a:rPr>
                        <a:t>Spec-text-changes-regarding-single-stream-pilot</a:t>
                      </a:r>
                      <a:endParaRPr lang="zh-CN" altLang="en-US" sz="1400" dirty="0">
                        <a:solidFill>
                          <a:srgbClr val="00B050"/>
                        </a:solidFill>
                      </a:endParaRPr>
                    </a:p>
                  </a:txBody>
                  <a:tcPr marL="9525" marR="9525" marT="9525" marB="0" anchor="ctr"/>
                </a:tc>
                <a:tc>
                  <a:txBody>
                    <a:bodyPr/>
                    <a:lstStyle/>
                    <a:p>
                      <a:pPr algn="l"/>
                      <a:r>
                        <a:rPr lang="en-US" altLang="zh-CN" sz="1400" dirty="0" smtClean="0">
                          <a:solidFill>
                            <a:srgbClr val="00B050"/>
                          </a:solidFill>
                        </a:rPr>
                        <a:t>Ross Jian Yu (Huawei)</a:t>
                      </a:r>
                      <a:endParaRPr lang="zh-CN" altLang="en-US" sz="1400" dirty="0">
                        <a:solidFill>
                          <a:srgbClr val="00B050"/>
                        </a:solidFill>
                      </a:endParaRPr>
                    </a:p>
                  </a:txBody>
                  <a:tcPr marL="9525" marR="9525" marT="9525" marB="0" anchor="ctr"/>
                </a:tc>
              </a:tr>
              <a:tr h="185274">
                <a:tc>
                  <a:txBody>
                    <a:bodyPr/>
                    <a:lstStyle/>
                    <a:p>
                      <a:pPr algn="l" fontAlgn="b"/>
                      <a:r>
                        <a:rPr lang="en-US" altLang="zh-CN" sz="1400" u="none" strike="noStrike" kern="1200" dirty="0" smtClean="0">
                          <a:solidFill>
                            <a:srgbClr val="00B050"/>
                          </a:solidFill>
                          <a:effectLst/>
                          <a:latin typeface="+mn-lt"/>
                          <a:ea typeface="+mn-ea"/>
                          <a:cs typeface="+mn-cs"/>
                        </a:rPr>
                        <a:t>11-18/1459</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algn="l" fontAlgn="b"/>
                      <a:r>
                        <a:rPr lang="en-US" sz="1400" u="none" strike="noStrike" kern="1200" dirty="0" smtClean="0">
                          <a:solidFill>
                            <a:srgbClr val="00B050"/>
                          </a:solidFill>
                          <a:effectLst/>
                          <a:latin typeface="+mn-lt"/>
                          <a:ea typeface="+mn-ea"/>
                          <a:cs typeface="+mn-cs"/>
                        </a:rPr>
                        <a:t>CR-Phy-Capabilities-Part-1 (21)</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fontAlgn="b"/>
                      <a:r>
                        <a:rPr lang="en-US" sz="1400" u="none" strike="noStrike" kern="1200" dirty="0" err="1" smtClean="0">
                          <a:solidFill>
                            <a:srgbClr val="00B050"/>
                          </a:solidFill>
                          <a:effectLst/>
                          <a:latin typeface="+mn-lt"/>
                          <a:ea typeface="+mn-ea"/>
                          <a:cs typeface="+mn-cs"/>
                        </a:rPr>
                        <a:t>Lochan</a:t>
                      </a:r>
                      <a:r>
                        <a:rPr lang="en-US" sz="1400" u="none" strike="noStrike" kern="1200" dirty="0" smtClean="0">
                          <a:solidFill>
                            <a:srgbClr val="00B050"/>
                          </a:solidFill>
                          <a:effectLst/>
                          <a:latin typeface="+mn-lt"/>
                          <a:ea typeface="+mn-ea"/>
                          <a:cs typeface="+mn-cs"/>
                        </a:rPr>
                        <a:t> </a:t>
                      </a:r>
                      <a:r>
                        <a:rPr lang="en-US" sz="1400" u="none" strike="noStrike" kern="1200" dirty="0" err="1" smtClean="0">
                          <a:solidFill>
                            <a:srgbClr val="00B050"/>
                          </a:solidFill>
                          <a:effectLst/>
                          <a:latin typeface="+mn-lt"/>
                          <a:ea typeface="+mn-ea"/>
                          <a:cs typeface="+mn-cs"/>
                        </a:rPr>
                        <a:t>Verma</a:t>
                      </a:r>
                      <a:r>
                        <a:rPr lang="en-US" sz="1400" u="none" strike="noStrike" kern="1200" dirty="0" smtClean="0">
                          <a:solidFill>
                            <a:srgbClr val="00B050"/>
                          </a:solidFill>
                          <a:effectLst/>
                          <a:latin typeface="+mn-lt"/>
                          <a:ea typeface="+mn-ea"/>
                          <a:cs typeface="+mn-cs"/>
                        </a:rPr>
                        <a:t> (Qualcomm)</a:t>
                      </a:r>
                      <a:endParaRPr lang="en-US" sz="1400" u="none" strike="noStrike" kern="1200" dirty="0">
                        <a:solidFill>
                          <a:srgbClr val="00B050"/>
                        </a:solidFill>
                        <a:effectLst/>
                        <a:latin typeface="+mn-lt"/>
                        <a:ea typeface="+mn-ea"/>
                        <a:cs typeface="+mn-cs"/>
                      </a:endParaRPr>
                    </a:p>
                  </a:txBody>
                  <a:tcPr marL="9525" marR="9525" marT="9525" marB="0" anchor="ctr"/>
                </a:tc>
              </a:tr>
              <a:tr h="185274">
                <a:tc>
                  <a:txBody>
                    <a:bodyPr/>
                    <a:lstStyle/>
                    <a:p>
                      <a:pPr algn="l" fontAlgn="b"/>
                      <a:r>
                        <a:rPr lang="en-US" altLang="zh-CN" sz="1400" u="none" strike="noStrike" kern="1200" dirty="0" smtClean="0">
                          <a:solidFill>
                            <a:srgbClr val="00B050"/>
                          </a:solidFill>
                          <a:effectLst/>
                          <a:latin typeface="+mn-lt"/>
                          <a:ea typeface="+mn-ea"/>
                          <a:cs typeface="+mn-cs"/>
                        </a:rPr>
                        <a:t>11-18/1460</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algn="l" fontAlgn="b"/>
                      <a:r>
                        <a:rPr lang="en-US" sz="1400" u="none" strike="noStrike" kern="1200" dirty="0" smtClean="0">
                          <a:solidFill>
                            <a:srgbClr val="00B050"/>
                          </a:solidFill>
                          <a:effectLst/>
                          <a:latin typeface="+mn-lt"/>
                          <a:ea typeface="+mn-ea"/>
                          <a:cs typeface="+mn-cs"/>
                        </a:rPr>
                        <a:t>CR-Phy-Capabilities-Part-2 (9)</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fontAlgn="b"/>
                      <a:r>
                        <a:rPr lang="en-US" sz="1400" u="none" strike="noStrike" kern="1200" dirty="0" err="1" smtClean="0">
                          <a:solidFill>
                            <a:srgbClr val="00B050"/>
                          </a:solidFill>
                          <a:effectLst/>
                          <a:latin typeface="+mn-lt"/>
                          <a:ea typeface="+mn-ea"/>
                          <a:cs typeface="+mn-cs"/>
                        </a:rPr>
                        <a:t>Lochan</a:t>
                      </a:r>
                      <a:r>
                        <a:rPr lang="en-US" sz="1400" u="none" strike="noStrike" kern="1200" dirty="0" smtClean="0">
                          <a:solidFill>
                            <a:srgbClr val="00B050"/>
                          </a:solidFill>
                          <a:effectLst/>
                          <a:latin typeface="+mn-lt"/>
                          <a:ea typeface="+mn-ea"/>
                          <a:cs typeface="+mn-cs"/>
                        </a:rPr>
                        <a:t> </a:t>
                      </a:r>
                      <a:r>
                        <a:rPr lang="en-US" sz="1400" u="none" strike="noStrike" kern="1200" dirty="0" err="1" smtClean="0">
                          <a:solidFill>
                            <a:srgbClr val="00B050"/>
                          </a:solidFill>
                          <a:effectLst/>
                          <a:latin typeface="+mn-lt"/>
                          <a:ea typeface="+mn-ea"/>
                          <a:cs typeface="+mn-cs"/>
                        </a:rPr>
                        <a:t>Verma</a:t>
                      </a:r>
                      <a:r>
                        <a:rPr lang="en-US" sz="1400" u="none" strike="noStrike" kern="1200" dirty="0" smtClean="0">
                          <a:solidFill>
                            <a:srgbClr val="00B050"/>
                          </a:solidFill>
                          <a:effectLst/>
                          <a:latin typeface="+mn-lt"/>
                          <a:ea typeface="+mn-ea"/>
                          <a:cs typeface="+mn-cs"/>
                        </a:rPr>
                        <a:t> (Qualcomm)</a:t>
                      </a:r>
                      <a:endParaRPr lang="en-US" sz="1400" u="none" strike="noStrike" kern="1200" dirty="0">
                        <a:solidFill>
                          <a:srgbClr val="00B050"/>
                        </a:solidFill>
                        <a:effectLst/>
                        <a:latin typeface="+mn-lt"/>
                        <a:ea typeface="+mn-ea"/>
                        <a:cs typeface="+mn-cs"/>
                      </a:endParaRPr>
                    </a:p>
                  </a:txBody>
                  <a:tcPr marL="9525" marR="9525" marT="9525" marB="0" anchor="ctr"/>
                </a:tc>
              </a:tr>
              <a:tr h="185274">
                <a:tc>
                  <a:txBody>
                    <a:bodyPr/>
                    <a:lstStyle/>
                    <a:p>
                      <a:pPr algn="l" fontAlgn="b"/>
                      <a:r>
                        <a:rPr lang="en-US" altLang="zh-CN" sz="1400" u="none" strike="noStrike" kern="1200" dirty="0" smtClean="0">
                          <a:solidFill>
                            <a:srgbClr val="00B050"/>
                          </a:solidFill>
                          <a:effectLst/>
                          <a:latin typeface="+mn-lt"/>
                          <a:ea typeface="+mn-ea"/>
                          <a:cs typeface="+mn-cs"/>
                        </a:rPr>
                        <a:t>11-18/1492</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algn="l" fontAlgn="b"/>
                      <a:r>
                        <a:rPr lang="en-US" sz="1400" u="none" strike="noStrike" kern="1200" dirty="0" smtClean="0">
                          <a:solidFill>
                            <a:srgbClr val="00B050"/>
                          </a:solidFill>
                          <a:effectLst/>
                          <a:latin typeface="+mn-lt"/>
                          <a:ea typeface="+mn-ea"/>
                          <a:cs typeface="+mn-cs"/>
                        </a:rPr>
                        <a:t>PHY Math comment resolutions (15)</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fontAlgn="b"/>
                      <a:r>
                        <a:rPr lang="en-US" sz="1400" u="none" strike="noStrike" kern="1200" dirty="0" smtClean="0">
                          <a:solidFill>
                            <a:srgbClr val="00B050"/>
                          </a:solidFill>
                          <a:effectLst/>
                          <a:latin typeface="+mn-lt"/>
                          <a:ea typeface="+mn-ea"/>
                          <a:cs typeface="+mn-cs"/>
                        </a:rPr>
                        <a:t>Yan Zhang (Marvell)</a:t>
                      </a:r>
                      <a:endParaRPr lang="en-US" sz="1400" u="none" strike="noStrike" kern="1200" dirty="0">
                        <a:solidFill>
                          <a:srgbClr val="00B050"/>
                        </a:solidFill>
                        <a:effectLst/>
                        <a:latin typeface="+mn-lt"/>
                        <a:ea typeface="+mn-ea"/>
                        <a:cs typeface="+mn-cs"/>
                      </a:endParaRPr>
                    </a:p>
                  </a:txBody>
                  <a:tcPr marL="9525" marR="9525" marT="9525" marB="0" anchor="ctr"/>
                </a:tc>
              </a:tr>
              <a:tr h="185274">
                <a:tc>
                  <a:txBody>
                    <a:bodyPr/>
                    <a:lstStyle/>
                    <a:p>
                      <a:pPr algn="l" fontAlgn="b"/>
                      <a:r>
                        <a:rPr lang="en-US" altLang="zh-CN" sz="1400" u="none" strike="noStrike" kern="1200" dirty="0" smtClean="0">
                          <a:solidFill>
                            <a:srgbClr val="00B050"/>
                          </a:solidFill>
                          <a:effectLst/>
                          <a:latin typeface="+mn-lt"/>
                          <a:ea typeface="+mn-ea"/>
                          <a:cs typeface="+mn-cs"/>
                        </a:rPr>
                        <a:t>11-18/1452</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u="none" strike="noStrike" kern="1200" dirty="0" smtClean="0">
                          <a:solidFill>
                            <a:srgbClr val="00B050"/>
                          </a:solidFill>
                          <a:effectLst/>
                          <a:latin typeface="+mn-lt"/>
                          <a:ea typeface="+mn-ea"/>
                          <a:cs typeface="+mn-cs"/>
                        </a:rPr>
                        <a:t>CR on Packet </a:t>
                      </a:r>
                      <a:r>
                        <a:rPr lang="en-US" altLang="zh-CN" sz="1400" u="none" strike="noStrike" kern="1200" dirty="0" smtClean="0">
                          <a:solidFill>
                            <a:srgbClr val="00B050"/>
                          </a:solidFill>
                          <a:effectLst/>
                          <a:latin typeface="+mn-lt"/>
                          <a:ea typeface="+mn-ea"/>
                          <a:cs typeface="+mn-cs"/>
                        </a:rPr>
                        <a:t>Extension (7)</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fontAlgn="b"/>
                      <a:r>
                        <a:rPr lang="en-US" sz="1400" u="none" strike="noStrike" kern="1200" dirty="0" err="1" smtClean="0">
                          <a:solidFill>
                            <a:srgbClr val="00B050"/>
                          </a:solidFill>
                          <a:effectLst/>
                          <a:latin typeface="+mn-lt"/>
                          <a:ea typeface="+mn-ea"/>
                          <a:cs typeface="+mn-cs"/>
                        </a:rPr>
                        <a:t>Yujin</a:t>
                      </a:r>
                      <a:r>
                        <a:rPr lang="en-US" sz="1400" u="none" strike="noStrike" kern="1200" dirty="0" smtClean="0">
                          <a:solidFill>
                            <a:srgbClr val="00B050"/>
                          </a:solidFill>
                          <a:effectLst/>
                          <a:latin typeface="+mn-lt"/>
                          <a:ea typeface="+mn-ea"/>
                          <a:cs typeface="+mn-cs"/>
                        </a:rPr>
                        <a:t> (</a:t>
                      </a:r>
                      <a:r>
                        <a:rPr lang="en-US" sz="1400" u="none" strike="noStrike" kern="1200" dirty="0" err="1" smtClean="0">
                          <a:solidFill>
                            <a:srgbClr val="00B050"/>
                          </a:solidFill>
                          <a:effectLst/>
                          <a:latin typeface="+mn-lt"/>
                          <a:ea typeface="+mn-ea"/>
                          <a:cs typeface="+mn-cs"/>
                        </a:rPr>
                        <a:t>Newracom</a:t>
                      </a:r>
                      <a:r>
                        <a:rPr lang="en-US" sz="1400" u="none" strike="noStrike" kern="1200" dirty="0" smtClean="0">
                          <a:solidFill>
                            <a:srgbClr val="00B050"/>
                          </a:solidFill>
                          <a:effectLst/>
                          <a:latin typeface="+mn-lt"/>
                          <a:ea typeface="+mn-ea"/>
                          <a:cs typeface="+mn-cs"/>
                        </a:rPr>
                        <a:t>)</a:t>
                      </a:r>
                      <a:endParaRPr lang="en-US" sz="1400" u="none" strike="noStrike" kern="1200" dirty="0">
                        <a:solidFill>
                          <a:srgbClr val="00B050"/>
                        </a:solidFill>
                        <a:effectLst/>
                        <a:latin typeface="+mn-lt"/>
                        <a:ea typeface="+mn-ea"/>
                        <a:cs typeface="+mn-cs"/>
                      </a:endParaRPr>
                    </a:p>
                  </a:txBody>
                  <a:tcPr marL="9525" marR="9525" marT="9525" marB="0" anchor="ctr"/>
                </a:tc>
              </a:tr>
              <a:tr h="185274">
                <a:tc>
                  <a:txBody>
                    <a:bodyPr/>
                    <a:lstStyle/>
                    <a:p>
                      <a:pPr algn="l" fontAlgn="b"/>
                      <a:r>
                        <a:rPr lang="en-US" altLang="zh-CN" sz="1400" u="none" strike="noStrike" kern="1200" dirty="0" smtClean="0">
                          <a:solidFill>
                            <a:srgbClr val="00B050"/>
                          </a:solidFill>
                          <a:effectLst/>
                          <a:latin typeface="+mn-lt"/>
                          <a:ea typeface="+mn-ea"/>
                          <a:cs typeface="+mn-cs"/>
                        </a:rPr>
                        <a:t>11-18/1453</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algn="l" fontAlgn="b"/>
                      <a:r>
                        <a:rPr lang="en-US" sz="1400" u="none" strike="noStrike" kern="1200" dirty="0" smtClean="0">
                          <a:solidFill>
                            <a:srgbClr val="00B050"/>
                          </a:solidFill>
                          <a:effectLst/>
                          <a:latin typeface="+mn-lt"/>
                          <a:ea typeface="+mn-ea"/>
                          <a:cs typeface="+mn-cs"/>
                        </a:rPr>
                        <a:t>CR on </a:t>
                      </a:r>
                      <a:r>
                        <a:rPr lang="en-US" altLang="zh-CN" sz="1400" u="none" strike="noStrike" kern="1200" dirty="0" smtClean="0">
                          <a:solidFill>
                            <a:srgbClr val="00B050"/>
                          </a:solidFill>
                          <a:effectLst/>
                          <a:latin typeface="+mn-lt"/>
                          <a:ea typeface="+mn-ea"/>
                          <a:cs typeface="+mn-cs"/>
                        </a:rPr>
                        <a:t>PHY subcarriers and RU part1 (13)</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fontAlgn="b"/>
                      <a:r>
                        <a:rPr lang="en-US" sz="1400" u="none" strike="noStrike" kern="1200" dirty="0" err="1" smtClean="0">
                          <a:solidFill>
                            <a:srgbClr val="00B050"/>
                          </a:solidFill>
                          <a:effectLst/>
                          <a:latin typeface="+mn-lt"/>
                          <a:ea typeface="+mn-ea"/>
                          <a:cs typeface="+mn-cs"/>
                        </a:rPr>
                        <a:t>Yujin</a:t>
                      </a:r>
                      <a:r>
                        <a:rPr lang="en-US" sz="1400" u="none" strike="noStrike" kern="1200" dirty="0" smtClean="0">
                          <a:solidFill>
                            <a:srgbClr val="00B050"/>
                          </a:solidFill>
                          <a:effectLst/>
                          <a:latin typeface="+mn-lt"/>
                          <a:ea typeface="+mn-ea"/>
                          <a:cs typeface="+mn-cs"/>
                        </a:rPr>
                        <a:t> (</a:t>
                      </a:r>
                      <a:r>
                        <a:rPr lang="en-US" sz="1400" u="none" strike="noStrike" kern="1200" dirty="0" err="1" smtClean="0">
                          <a:solidFill>
                            <a:srgbClr val="00B050"/>
                          </a:solidFill>
                          <a:effectLst/>
                          <a:latin typeface="+mn-lt"/>
                          <a:ea typeface="+mn-ea"/>
                          <a:cs typeface="+mn-cs"/>
                        </a:rPr>
                        <a:t>Newracom</a:t>
                      </a:r>
                      <a:r>
                        <a:rPr lang="en-US" sz="1400" u="none" strike="noStrike" kern="1200" dirty="0" smtClean="0">
                          <a:solidFill>
                            <a:srgbClr val="00B050"/>
                          </a:solidFill>
                          <a:effectLst/>
                          <a:latin typeface="+mn-lt"/>
                          <a:ea typeface="+mn-ea"/>
                          <a:cs typeface="+mn-cs"/>
                        </a:rPr>
                        <a:t>)</a:t>
                      </a:r>
                      <a:endParaRPr lang="en-US" sz="1400" u="none" strike="noStrike" kern="1200" dirty="0">
                        <a:solidFill>
                          <a:srgbClr val="00B050"/>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smtClean="0">
                          <a:solidFill>
                            <a:srgbClr val="00B050"/>
                          </a:solidFill>
                          <a:effectLst/>
                          <a:latin typeface="+mn-lt"/>
                          <a:ea typeface="+mn-ea"/>
                          <a:cs typeface="+mn-cs"/>
                        </a:rPr>
                        <a:t>11-18/1522</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smtClean="0">
                          <a:solidFill>
                            <a:srgbClr val="00B050"/>
                          </a:solidFill>
                          <a:effectLst/>
                          <a:latin typeface="+mn-lt"/>
                          <a:ea typeface="+mn-ea"/>
                          <a:cs typeface="+mn-cs"/>
                        </a:rPr>
                        <a:t>CR on Nominal Packet Padding</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rgbClr val="00B050"/>
                          </a:solidFill>
                          <a:effectLst/>
                          <a:latin typeface="+mn-lt"/>
                          <a:ea typeface="+mn-ea"/>
                          <a:cs typeface="+mn-cs"/>
                        </a:rPr>
                        <a:t>Hongyuan</a:t>
                      </a:r>
                      <a:r>
                        <a:rPr lang="en-US" sz="1400" u="none" strike="noStrike" kern="1200" baseline="0" dirty="0" smtClean="0">
                          <a:solidFill>
                            <a:srgbClr val="00B050"/>
                          </a:solidFill>
                          <a:effectLst/>
                          <a:latin typeface="+mn-lt"/>
                          <a:ea typeface="+mn-ea"/>
                          <a:cs typeface="+mn-cs"/>
                        </a:rPr>
                        <a:t> (Marvell)</a:t>
                      </a:r>
                      <a:endParaRPr lang="en-US" sz="1400" u="none" strike="noStrike" kern="1200" dirty="0">
                        <a:solidFill>
                          <a:srgbClr val="00B050"/>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smtClean="0">
                          <a:solidFill>
                            <a:srgbClr val="00B050"/>
                          </a:solidFill>
                          <a:effectLst/>
                          <a:latin typeface="+mn-lt"/>
                          <a:ea typeface="+mn-ea"/>
                          <a:cs typeface="+mn-cs"/>
                        </a:rPr>
                        <a:t>11-18/1514</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smtClean="0">
                          <a:solidFill>
                            <a:srgbClr val="00B050"/>
                          </a:solidFill>
                          <a:effectLst/>
                          <a:latin typeface="+mn-lt"/>
                          <a:ea typeface="+mn-ea"/>
                          <a:cs typeface="+mn-cs"/>
                        </a:rPr>
                        <a:t>CR for preamble</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smtClean="0">
                          <a:solidFill>
                            <a:srgbClr val="00B050"/>
                          </a:solidFill>
                          <a:effectLst/>
                          <a:latin typeface="+mn-lt"/>
                          <a:ea typeface="+mn-ea"/>
                          <a:cs typeface="+mn-cs"/>
                        </a:rPr>
                        <a:t>Ron</a:t>
                      </a:r>
                      <a:r>
                        <a:rPr lang="en-US" sz="1400" u="none" strike="noStrike" kern="1200" baseline="0" dirty="0" smtClean="0">
                          <a:solidFill>
                            <a:srgbClr val="00B050"/>
                          </a:solidFill>
                          <a:effectLst/>
                          <a:latin typeface="+mn-lt"/>
                          <a:ea typeface="+mn-ea"/>
                          <a:cs typeface="+mn-cs"/>
                        </a:rPr>
                        <a:t> (</a:t>
                      </a:r>
                      <a:r>
                        <a:rPr lang="en-US" sz="1400" u="none" strike="noStrike" kern="1200" baseline="0" dirty="0" err="1" smtClean="0">
                          <a:solidFill>
                            <a:srgbClr val="00B050"/>
                          </a:solidFill>
                          <a:effectLst/>
                          <a:latin typeface="+mn-lt"/>
                          <a:ea typeface="+mn-ea"/>
                          <a:cs typeface="+mn-cs"/>
                        </a:rPr>
                        <a:t>BroadCom</a:t>
                      </a:r>
                      <a:r>
                        <a:rPr lang="en-US" sz="1400" u="none" strike="noStrike" kern="1200" baseline="0" dirty="0" smtClean="0">
                          <a:solidFill>
                            <a:srgbClr val="00B050"/>
                          </a:solidFill>
                          <a:effectLst/>
                          <a:latin typeface="+mn-lt"/>
                          <a:ea typeface="+mn-ea"/>
                          <a:cs typeface="+mn-cs"/>
                        </a:rPr>
                        <a:t>)</a:t>
                      </a:r>
                      <a:endParaRPr lang="en-US" sz="1400" u="none" strike="noStrike" kern="1200" dirty="0">
                        <a:solidFill>
                          <a:srgbClr val="00B050"/>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smtClean="0">
                          <a:solidFill>
                            <a:srgbClr val="00B050"/>
                          </a:solidFill>
                          <a:effectLst/>
                          <a:latin typeface="+mn-lt"/>
                          <a:ea typeface="+mn-ea"/>
                          <a:cs typeface="+mn-cs"/>
                        </a:rPr>
                        <a:t>11-18/1534</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smtClean="0">
                          <a:solidFill>
                            <a:srgbClr val="00B050"/>
                          </a:solidFill>
                          <a:effectLst/>
                          <a:latin typeface="+mn-lt"/>
                          <a:ea typeface="+mn-ea"/>
                          <a:cs typeface="+mn-cs"/>
                        </a:rPr>
                        <a:t>PPDU Format</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rgbClr val="00B050"/>
                          </a:solidFill>
                          <a:effectLst/>
                          <a:latin typeface="+mn-lt"/>
                          <a:ea typeface="+mn-ea"/>
                          <a:cs typeface="+mn-cs"/>
                        </a:rPr>
                        <a:t>Tianyu</a:t>
                      </a:r>
                      <a:r>
                        <a:rPr lang="en-US" sz="1400" u="none" strike="noStrike" kern="1200" dirty="0" smtClean="0">
                          <a:solidFill>
                            <a:srgbClr val="00B050"/>
                          </a:solidFill>
                          <a:effectLst/>
                          <a:latin typeface="+mn-lt"/>
                          <a:ea typeface="+mn-ea"/>
                          <a:cs typeface="+mn-cs"/>
                        </a:rPr>
                        <a:t> (Samsung)</a:t>
                      </a:r>
                      <a:endParaRPr lang="en-US" sz="1400" u="none" strike="noStrike" kern="1200" dirty="0">
                        <a:solidFill>
                          <a:srgbClr val="00B050"/>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smtClean="0">
                          <a:solidFill>
                            <a:srgbClr val="FFC000"/>
                          </a:solidFill>
                          <a:effectLst/>
                          <a:latin typeface="+mn-lt"/>
                          <a:ea typeface="+mn-ea"/>
                          <a:cs typeface="+mn-cs"/>
                        </a:rPr>
                        <a:t>11-18/1493</a:t>
                      </a:r>
                      <a:endParaRPr lang="en-US" altLang="zh-CN" sz="1400" u="none" strike="noStrike" kern="1200" dirty="0">
                        <a:solidFill>
                          <a:srgbClr val="FFC00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altLang="zh-CN" sz="1400" b="0" i="0" kern="1200" dirty="0" smtClean="0">
                          <a:solidFill>
                            <a:srgbClr val="FFC000"/>
                          </a:solidFill>
                          <a:effectLst/>
                          <a:latin typeface="+mn-lt"/>
                          <a:ea typeface="+mn-ea"/>
                          <a:cs typeface="+mn-cs"/>
                        </a:rPr>
                        <a:t>PHY_CR_3.0_TxRx_Misc</a:t>
                      </a:r>
                      <a:endParaRPr lang="en-US" sz="1400" u="none" strike="noStrike" kern="1200" dirty="0">
                        <a:solidFill>
                          <a:srgbClr val="FFC00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rgbClr val="FFC000"/>
                          </a:solidFill>
                          <a:effectLst/>
                          <a:latin typeface="+mn-lt"/>
                          <a:ea typeface="+mn-ea"/>
                          <a:cs typeface="+mn-cs"/>
                        </a:rPr>
                        <a:t>Xiaogang</a:t>
                      </a:r>
                      <a:r>
                        <a:rPr lang="en-US" sz="1400" u="none" strike="noStrike" kern="1200" baseline="0" dirty="0" smtClean="0">
                          <a:solidFill>
                            <a:srgbClr val="FFC000"/>
                          </a:solidFill>
                          <a:effectLst/>
                          <a:latin typeface="+mn-lt"/>
                          <a:ea typeface="+mn-ea"/>
                          <a:cs typeface="+mn-cs"/>
                        </a:rPr>
                        <a:t> (Intel)</a:t>
                      </a:r>
                      <a:endParaRPr lang="en-US" sz="1400" u="none" strike="noStrike" kern="1200" dirty="0">
                        <a:solidFill>
                          <a:srgbClr val="FFC000"/>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smtClean="0">
                          <a:solidFill>
                            <a:schemeClr val="tx1"/>
                          </a:solidFill>
                          <a:effectLst/>
                          <a:latin typeface="+mn-lt"/>
                          <a:ea typeface="+mn-ea"/>
                          <a:cs typeface="+mn-cs"/>
                        </a:rPr>
                        <a:t>11-18/1590</a:t>
                      </a:r>
                      <a:endParaRPr lang="en-US" altLang="zh-CN"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fr-FR" sz="1400" u="none" strike="noStrike" kern="1200" dirty="0">
                          <a:solidFill>
                            <a:schemeClr val="tx1"/>
                          </a:solidFill>
                          <a:effectLst/>
                          <a:latin typeface="+mn-lt"/>
                          <a:ea typeface="+mn-ea"/>
                          <a:cs typeface="+mn-cs"/>
                        </a:rPr>
                        <a:t>D3.0 Comment Resolution - Part 1</a:t>
                      </a:r>
                    </a:p>
                  </a:txBody>
                  <a:tcPr marL="9525" marR="9525" marT="9525" marB="0" anchor="b"/>
                </a:tc>
                <a:tc>
                  <a:txBody>
                    <a:bodyPr/>
                    <a:lstStyle/>
                    <a:p>
                      <a:pPr marL="0" algn="l" defTabSz="914400" rtl="0" eaLnBrk="1" fontAlgn="b" latinLnBrk="0" hangingPunct="1"/>
                      <a:r>
                        <a:rPr lang="en-US" sz="1400" u="none" strike="noStrike" kern="1200" dirty="0" err="1">
                          <a:solidFill>
                            <a:schemeClr val="tx1"/>
                          </a:solidFill>
                          <a:effectLst/>
                          <a:latin typeface="+mn-lt"/>
                          <a:ea typeface="+mn-ea"/>
                          <a:cs typeface="+mn-cs"/>
                        </a:rPr>
                        <a:t>Youhan</a:t>
                      </a:r>
                      <a:r>
                        <a:rPr lang="en-US" sz="1400" u="none" strike="noStrike" kern="1200" dirty="0">
                          <a:solidFill>
                            <a:schemeClr val="tx1"/>
                          </a:solidFill>
                          <a:effectLst/>
                          <a:latin typeface="+mn-lt"/>
                          <a:ea typeface="+mn-ea"/>
                          <a:cs typeface="+mn-cs"/>
                        </a:rPr>
                        <a:t> Kim (Qualcomm)</a:t>
                      </a:r>
                    </a:p>
                  </a:txBody>
                  <a:tcPr marL="9525" marR="9525" marT="9525" marB="0" anchor="b"/>
                </a:tc>
              </a:tr>
              <a:tr h="185274">
                <a:tc>
                  <a:txBody>
                    <a:bodyPr/>
                    <a:lstStyle/>
                    <a:p>
                      <a:pPr marL="0" algn="l" defTabSz="914400" rtl="0" eaLnBrk="1" fontAlgn="b" latinLnBrk="0" hangingPunct="1"/>
                      <a:r>
                        <a:rPr lang="en-US" altLang="zh-CN" sz="1400" u="none" strike="noStrike" kern="1200" dirty="0" smtClean="0">
                          <a:solidFill>
                            <a:schemeClr val="tx1"/>
                          </a:solidFill>
                          <a:effectLst/>
                          <a:latin typeface="+mn-lt"/>
                          <a:ea typeface="+mn-ea"/>
                          <a:cs typeface="+mn-cs"/>
                        </a:rPr>
                        <a:t>11-18/1591</a:t>
                      </a:r>
                      <a:endParaRPr lang="en-US" altLang="zh-CN"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fr-FR" sz="1400" u="none" strike="noStrike" kern="1200" dirty="0">
                          <a:solidFill>
                            <a:schemeClr val="tx1"/>
                          </a:solidFill>
                          <a:effectLst/>
                          <a:latin typeface="+mn-lt"/>
                          <a:ea typeface="+mn-ea"/>
                          <a:cs typeface="+mn-cs"/>
                        </a:rPr>
                        <a:t>D3.0 Comment Resolution - Part 2</a:t>
                      </a:r>
                    </a:p>
                  </a:txBody>
                  <a:tcPr marL="9525" marR="9525" marT="9525" marB="0" anchor="b"/>
                </a:tc>
                <a:tc>
                  <a:txBody>
                    <a:bodyPr/>
                    <a:lstStyle/>
                    <a:p>
                      <a:pPr marL="0" algn="l" defTabSz="914400" rtl="0" eaLnBrk="1" fontAlgn="b" latinLnBrk="0" hangingPunct="1"/>
                      <a:r>
                        <a:rPr lang="en-US" sz="1400" u="none" strike="noStrike" kern="1200" dirty="0" err="1">
                          <a:solidFill>
                            <a:schemeClr val="tx1"/>
                          </a:solidFill>
                          <a:effectLst/>
                          <a:latin typeface="+mn-lt"/>
                          <a:ea typeface="+mn-ea"/>
                          <a:cs typeface="+mn-cs"/>
                        </a:rPr>
                        <a:t>Youhan</a:t>
                      </a:r>
                      <a:r>
                        <a:rPr lang="en-US" sz="1400" u="none" strike="noStrike" kern="1200" dirty="0">
                          <a:solidFill>
                            <a:schemeClr val="tx1"/>
                          </a:solidFill>
                          <a:effectLst/>
                          <a:latin typeface="+mn-lt"/>
                          <a:ea typeface="+mn-ea"/>
                          <a:cs typeface="+mn-cs"/>
                        </a:rPr>
                        <a:t> Kim (Qualcomm)</a:t>
                      </a:r>
                    </a:p>
                  </a:txBody>
                  <a:tcPr marL="9525" marR="9525" marT="9525" marB="0" anchor="b"/>
                </a:tc>
              </a:tr>
              <a:tr h="185274">
                <a:tc>
                  <a:txBody>
                    <a:bodyPr/>
                    <a:lstStyle/>
                    <a:p>
                      <a:pPr marL="0" algn="l" defTabSz="914400" rtl="0" eaLnBrk="1" fontAlgn="b" latinLnBrk="0" hangingPunct="1"/>
                      <a:r>
                        <a:rPr lang="en-US" altLang="zh-CN" sz="1400" u="none" strike="noStrike" kern="1200" dirty="0" smtClean="0">
                          <a:solidFill>
                            <a:schemeClr val="tx1"/>
                          </a:solidFill>
                          <a:effectLst/>
                          <a:latin typeface="+mn-lt"/>
                          <a:ea typeface="+mn-ea"/>
                          <a:cs typeface="+mn-cs"/>
                        </a:rPr>
                        <a:t>11-18/1601</a:t>
                      </a:r>
                      <a:endParaRPr lang="en-US" altLang="zh-CN"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altLang="zh-CN" sz="1400" b="0" i="0" kern="1200" dirty="0" smtClean="0">
                          <a:solidFill>
                            <a:schemeClr val="tx1"/>
                          </a:solidFill>
                          <a:effectLst/>
                          <a:latin typeface="+mn-lt"/>
                          <a:ea typeface="+mn-ea"/>
                          <a:cs typeface="+mn-cs"/>
                        </a:rPr>
                        <a:t>HE-SIG-CR-Part5</a:t>
                      </a:r>
                      <a:endParaRPr lang="en-US"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smtClean="0">
                          <a:solidFill>
                            <a:schemeClr val="tx1"/>
                          </a:solidFill>
                          <a:effectLst/>
                          <a:latin typeface="+mn-lt"/>
                          <a:ea typeface="+mn-ea"/>
                          <a:cs typeface="+mn-cs"/>
                        </a:rPr>
                        <a:t>Ross Jian Yu (Huawei)</a:t>
                      </a:r>
                      <a:endParaRPr lang="en-US" sz="1400" u="none" strike="noStrike" kern="1200" dirty="0">
                        <a:solidFill>
                          <a:schemeClr val="tx1"/>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smtClean="0">
                          <a:solidFill>
                            <a:schemeClr val="tx1"/>
                          </a:solidFill>
                          <a:effectLst/>
                          <a:latin typeface="+mn-lt"/>
                          <a:ea typeface="+mn-ea"/>
                          <a:cs typeface="+mn-cs"/>
                        </a:rPr>
                        <a:t>11-18/1441</a:t>
                      </a:r>
                      <a:endParaRPr lang="en-US" altLang="zh-CN"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altLang="zh-CN" sz="1400" b="0" i="0" kern="1200" dirty="0" smtClean="0">
                          <a:solidFill>
                            <a:schemeClr val="tx1"/>
                          </a:solidFill>
                          <a:effectLst/>
                          <a:latin typeface="+mn-lt"/>
                          <a:ea typeface="+mn-ea"/>
                          <a:cs typeface="+mn-cs"/>
                        </a:rPr>
                        <a:t>CR on HE-SIG Part 4</a:t>
                      </a:r>
                      <a:endParaRPr lang="en-US"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smtClean="0">
                          <a:solidFill>
                            <a:schemeClr val="tx1"/>
                          </a:solidFill>
                          <a:effectLst/>
                          <a:latin typeface="+mn-lt"/>
                          <a:ea typeface="+mn-ea"/>
                          <a:cs typeface="+mn-cs"/>
                        </a:rPr>
                        <a:t>Xin</a:t>
                      </a:r>
                      <a:r>
                        <a:rPr lang="en-US" sz="1400" u="none" strike="noStrike" kern="1200" baseline="0" dirty="0" smtClean="0">
                          <a:solidFill>
                            <a:schemeClr val="tx1"/>
                          </a:solidFill>
                          <a:effectLst/>
                          <a:latin typeface="+mn-lt"/>
                          <a:ea typeface="+mn-ea"/>
                          <a:cs typeface="+mn-cs"/>
                        </a:rPr>
                        <a:t> </a:t>
                      </a:r>
                      <a:r>
                        <a:rPr lang="en-US" sz="1400" u="none" strike="noStrike" kern="1200" baseline="0" dirty="0" err="1" smtClean="0">
                          <a:solidFill>
                            <a:schemeClr val="tx1"/>
                          </a:solidFill>
                          <a:effectLst/>
                          <a:latin typeface="+mn-lt"/>
                          <a:ea typeface="+mn-ea"/>
                          <a:cs typeface="+mn-cs"/>
                        </a:rPr>
                        <a:t>Zuo</a:t>
                      </a:r>
                      <a:r>
                        <a:rPr lang="en-US" sz="1400" u="none" strike="noStrike" kern="1200" baseline="0" dirty="0" smtClean="0">
                          <a:solidFill>
                            <a:schemeClr val="tx1"/>
                          </a:solidFill>
                          <a:effectLst/>
                          <a:latin typeface="+mn-lt"/>
                          <a:ea typeface="+mn-ea"/>
                          <a:cs typeface="+mn-cs"/>
                        </a:rPr>
                        <a:t> (Huawei)</a:t>
                      </a:r>
                      <a:endParaRPr lang="en-US" sz="1400" u="none" strike="noStrike" kern="1200" dirty="0">
                        <a:solidFill>
                          <a:schemeClr val="tx1"/>
                        </a:solidFill>
                        <a:effectLst/>
                        <a:latin typeface="+mn-lt"/>
                        <a:ea typeface="+mn-ea"/>
                        <a:cs typeface="+mn-cs"/>
                      </a:endParaRPr>
                    </a:p>
                  </a:txBody>
                  <a:tcPr marL="9525" marR="9525" marT="9525" marB="0" anchor="ctr"/>
                </a:tc>
              </a:tr>
              <a:tr h="183688">
                <a:tc>
                  <a:txBody>
                    <a:bodyPr/>
                    <a:lstStyle/>
                    <a:p>
                      <a:pPr marL="0" algn="l"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nchor="ctr"/>
                </a:tc>
                <a:tc>
                  <a:txBody>
                    <a:bodyPr/>
                    <a:lstStyle/>
                    <a:p>
                      <a:pPr marL="0" algn="l"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nchor="ctr"/>
                </a:tc>
                <a:tc>
                  <a:txBody>
                    <a:bodyPr/>
                    <a:lstStyle/>
                    <a:p>
                      <a:pPr marL="0" algn="l"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nchor="ctr"/>
                </a:tc>
              </a:tr>
            </a:tbl>
          </a:graphicData>
        </a:graphic>
      </p:graphicFrame>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25509895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1 (</a:t>
            </a:r>
            <a:r>
              <a:rPr lang="en-US" altLang="zh-CN" dirty="0" err="1" smtClean="0"/>
              <a:t>cr</a:t>
            </a:r>
            <a:r>
              <a:rPr lang="en-US" altLang="zh-CN" dirty="0" smtClean="0"/>
              <a:t>, 11-18/1492r3)</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and the corresponding modification proposal to IEEE P802.11ax D3.0 as in 11-18/1492r3</a:t>
            </a:r>
          </a:p>
          <a:p>
            <a:pPr lvl="1"/>
            <a:r>
              <a:rPr lang="en-US" altLang="zh-CN" dirty="0" smtClean="0"/>
              <a:t>CID 16810</a:t>
            </a:r>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21076444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2 (</a:t>
            </a:r>
            <a:r>
              <a:rPr lang="en-US" altLang="zh-CN" dirty="0" err="1" smtClean="0"/>
              <a:t>cr</a:t>
            </a:r>
            <a:r>
              <a:rPr lang="en-US" altLang="zh-CN" dirty="0" smtClean="0"/>
              <a:t>, 11-18/1522r1)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 and the corresponding modification proposal to IEEE P802.11ax D3.0 as in 11-18/1522r1</a:t>
            </a:r>
          </a:p>
          <a:p>
            <a:pPr lvl="1"/>
            <a:r>
              <a:rPr lang="en-US" altLang="zh-CN" dirty="0" smtClean="0"/>
              <a:t>CID 15659</a:t>
            </a:r>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21548581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3 (</a:t>
            </a:r>
            <a:r>
              <a:rPr lang="en-US" altLang="zh-CN" dirty="0" err="1" smtClean="0"/>
              <a:t>cr</a:t>
            </a:r>
            <a:r>
              <a:rPr lang="en-US" altLang="zh-CN" dirty="0" smtClean="0"/>
              <a:t>, 11-18/1452r1)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6 CIDs and the corresponding modification proposal to IEEE P802.11ax D3.0 as in 11-18/1452r1</a:t>
            </a:r>
          </a:p>
          <a:p>
            <a:pPr lvl="1"/>
            <a:r>
              <a:rPr lang="en-US" altLang="zh-CN" dirty="0" smtClean="0"/>
              <a:t>CID </a:t>
            </a:r>
            <a:r>
              <a:rPr lang="en-GB" altLang="zh-CN" dirty="0"/>
              <a:t>16636, 16111, 16358, 16261, </a:t>
            </a:r>
            <a:r>
              <a:rPr lang="en-GB" altLang="zh-CN" dirty="0" smtClean="0"/>
              <a:t>16820 </a:t>
            </a:r>
            <a:r>
              <a:rPr lang="en-GB" altLang="zh-CN" dirty="0"/>
              <a:t>and 16980</a:t>
            </a:r>
            <a:endParaRPr lang="zh-CN" altLang="zh-CN" dirty="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8993962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4 (</a:t>
            </a:r>
            <a:r>
              <a:rPr lang="en-US" altLang="zh-CN" dirty="0" err="1" smtClean="0"/>
              <a:t>cr</a:t>
            </a:r>
            <a:r>
              <a:rPr lang="en-US" altLang="zh-CN" dirty="0" smtClean="0"/>
              <a:t>, 11-18/1453r1)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12 CIDs and the corresponding modification proposal to IEEE P802.11ax D3.0 as in 11-18/1453r1</a:t>
            </a:r>
          </a:p>
          <a:p>
            <a:pPr lvl="1"/>
            <a:r>
              <a:rPr lang="en-US" altLang="zh-CN" dirty="0" smtClean="0"/>
              <a:t>CID </a:t>
            </a:r>
            <a:r>
              <a:rPr lang="en-GB" altLang="zh-CN" dirty="0"/>
              <a:t>16485, 15974, 15977, 16836, </a:t>
            </a:r>
            <a:r>
              <a:rPr lang="en-GB" altLang="zh-CN" dirty="0" smtClean="0"/>
              <a:t>16790</a:t>
            </a:r>
            <a:r>
              <a:rPr lang="en-GB" altLang="zh-CN" dirty="0"/>
              <a:t>, 15645, 16691, 15467, 16439, </a:t>
            </a:r>
            <a:r>
              <a:rPr lang="en-GB" altLang="zh-CN" dirty="0" smtClean="0"/>
              <a:t>16973</a:t>
            </a:r>
            <a:r>
              <a:rPr lang="en-GB" altLang="zh-CN" dirty="0"/>
              <a:t>, 16988 and 16972</a:t>
            </a:r>
            <a:endParaRPr lang="zh-CN" altLang="zh-CN" dirty="0"/>
          </a:p>
          <a:p>
            <a:pPr lvl="1"/>
            <a:endParaRPr lang="en-GB"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8972008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5 (</a:t>
            </a:r>
            <a:r>
              <a:rPr lang="en-US" altLang="zh-CN" dirty="0" err="1" smtClean="0"/>
              <a:t>cr</a:t>
            </a:r>
            <a:r>
              <a:rPr lang="en-US" altLang="zh-CN" dirty="0" smtClean="0"/>
              <a:t>, 11-18/1514r1)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14 CIDs </a:t>
            </a:r>
            <a:r>
              <a:rPr lang="en-US" altLang="zh-CN" dirty="0" smtClean="0"/>
              <a:t>and the corresponding modification proposal to IEEE P802.11ax D3.0 as in 11-18/1514r1</a:t>
            </a:r>
          </a:p>
          <a:p>
            <a:pPr lvl="1"/>
            <a:r>
              <a:rPr lang="en-US" altLang="zh-CN" dirty="0" smtClean="0"/>
              <a:t>CID </a:t>
            </a:r>
            <a:r>
              <a:rPr lang="en-GB" altLang="zh-CN" dirty="0" smtClean="0"/>
              <a:t>15128, 15823, 15956,</a:t>
            </a:r>
            <a:r>
              <a:rPr lang="en-US" altLang="zh-CN" sz="1600" dirty="0" smtClean="0"/>
              <a:t> </a:t>
            </a:r>
            <a:r>
              <a:rPr lang="en-GB" altLang="zh-CN" dirty="0" smtClean="0"/>
              <a:t>16109,</a:t>
            </a:r>
            <a:r>
              <a:rPr lang="en-US" altLang="zh-CN" sz="1600" dirty="0" smtClean="0"/>
              <a:t> </a:t>
            </a:r>
            <a:r>
              <a:rPr lang="en-GB" altLang="zh-CN" dirty="0" smtClean="0"/>
              <a:t>16110,</a:t>
            </a:r>
            <a:r>
              <a:rPr lang="en-US" altLang="zh-CN" sz="1600" dirty="0" smtClean="0"/>
              <a:t> </a:t>
            </a:r>
            <a:r>
              <a:rPr lang="en-GB" altLang="zh-CN" dirty="0" smtClean="0"/>
              <a:t>16340,</a:t>
            </a:r>
            <a:r>
              <a:rPr lang="en-US" altLang="zh-CN" sz="1600" dirty="0" smtClean="0"/>
              <a:t> </a:t>
            </a:r>
            <a:r>
              <a:rPr lang="en-GB" altLang="zh-CN" dirty="0" smtClean="0"/>
              <a:t>16342,  16343,</a:t>
            </a:r>
            <a:r>
              <a:rPr lang="en-US" altLang="zh-CN" sz="1600" dirty="0" smtClean="0"/>
              <a:t> </a:t>
            </a:r>
            <a:r>
              <a:rPr lang="en-GB" altLang="zh-CN" dirty="0" smtClean="0"/>
              <a:t>16344,</a:t>
            </a:r>
            <a:r>
              <a:rPr lang="en-US" altLang="zh-CN" sz="1600" dirty="0" smtClean="0"/>
              <a:t> </a:t>
            </a:r>
            <a:r>
              <a:rPr lang="en-GB" altLang="zh-CN" dirty="0" smtClean="0"/>
              <a:t>16630,</a:t>
            </a:r>
            <a:r>
              <a:rPr lang="en-US" altLang="zh-CN" sz="1600" dirty="0" smtClean="0"/>
              <a:t> </a:t>
            </a:r>
            <a:r>
              <a:rPr lang="en-GB" altLang="zh-CN" dirty="0" smtClean="0"/>
              <a:t>16695,</a:t>
            </a:r>
            <a:r>
              <a:rPr lang="en-US" altLang="zh-CN" sz="1600" dirty="0" smtClean="0"/>
              <a:t> </a:t>
            </a:r>
            <a:r>
              <a:rPr lang="en-GB" altLang="zh-CN" dirty="0" smtClean="0"/>
              <a:t>15570,</a:t>
            </a:r>
            <a:r>
              <a:rPr lang="en-US" altLang="zh-CN" sz="1600" dirty="0" smtClean="0"/>
              <a:t> </a:t>
            </a:r>
            <a:r>
              <a:rPr lang="en-GB" altLang="zh-CN" dirty="0" smtClean="0"/>
              <a:t>16802, 16850</a:t>
            </a:r>
            <a:endParaRPr lang="zh-CN" altLang="zh-CN" dirty="0"/>
          </a:p>
          <a:p>
            <a:pPr lvl="1"/>
            <a:endParaRPr lang="en-GB"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3929929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6 </a:t>
            </a:r>
            <a:r>
              <a:rPr lang="en-US" altLang="zh-CN" dirty="0" smtClean="0"/>
              <a:t>(</a:t>
            </a:r>
            <a:r>
              <a:rPr lang="en-US" altLang="zh-CN" dirty="0" err="1" smtClean="0"/>
              <a:t>cr</a:t>
            </a:r>
            <a:r>
              <a:rPr lang="en-US" altLang="zh-CN" dirty="0" smtClean="0"/>
              <a:t>, </a:t>
            </a:r>
            <a:r>
              <a:rPr lang="en-US" altLang="zh-CN" dirty="0" smtClean="0"/>
              <a:t>11-18/1534r1)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4 CIDs and </a:t>
            </a:r>
            <a:r>
              <a:rPr lang="en-US" altLang="zh-CN" dirty="0" smtClean="0"/>
              <a:t>the corresponding modification proposal to IEEE P802.11ax </a:t>
            </a:r>
            <a:r>
              <a:rPr lang="en-US" altLang="zh-CN" dirty="0" smtClean="0"/>
              <a:t>D3.1 </a:t>
            </a:r>
            <a:r>
              <a:rPr lang="en-US" altLang="zh-CN" dirty="0" smtClean="0"/>
              <a:t>as in </a:t>
            </a:r>
            <a:r>
              <a:rPr lang="en-US" altLang="zh-CN" dirty="0" smtClean="0"/>
              <a:t>11-18/1534r1</a:t>
            </a:r>
            <a:endParaRPr lang="en-US" altLang="zh-CN" dirty="0" smtClean="0"/>
          </a:p>
          <a:p>
            <a:pPr lvl="1"/>
            <a:r>
              <a:rPr lang="en-US" altLang="zh-CN" dirty="0" smtClean="0"/>
              <a:t>CID </a:t>
            </a:r>
            <a:r>
              <a:rPr lang="en-US" altLang="zh-CN" dirty="0"/>
              <a:t>16060, 16534, 16537, </a:t>
            </a:r>
            <a:r>
              <a:rPr lang="en-US" altLang="zh-CN" dirty="0" smtClean="0"/>
              <a:t>16792</a:t>
            </a:r>
            <a:endParaRPr lang="zh-CN" altLang="zh-CN" dirty="0"/>
          </a:p>
          <a:p>
            <a:pPr lvl="1"/>
            <a:endParaRPr lang="en-GB"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7658329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Meeting</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r>
              <a:rPr lang="en-US" altLang="en-US" sz="3200" dirty="0" smtClean="0">
                <a:latin typeface="Arial" pitchFamily="34" charset="0"/>
              </a:rPr>
              <a:t>Big Island, Hawaii, USA</a:t>
            </a:r>
          </a:p>
          <a:p>
            <a:pPr algn="ctr">
              <a:lnSpc>
                <a:spcPct val="90000"/>
              </a:lnSpc>
              <a:buFontTx/>
              <a:buNone/>
            </a:pPr>
            <a:r>
              <a:rPr lang="en-US" altLang="en-US" sz="3200" dirty="0" smtClean="0">
                <a:latin typeface="Arial" pitchFamily="34" charset="0"/>
              </a:rPr>
              <a:t>Sep 11-14, 2018</a:t>
            </a:r>
          </a:p>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23518575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7 </a:t>
            </a:r>
            <a:r>
              <a:rPr lang="en-US" altLang="zh-CN" dirty="0" smtClean="0"/>
              <a:t>(</a:t>
            </a:r>
            <a:r>
              <a:rPr lang="en-US" altLang="zh-CN" dirty="0" err="1" smtClean="0"/>
              <a:t>cr</a:t>
            </a:r>
            <a:r>
              <a:rPr lang="en-US" altLang="zh-CN" dirty="0" smtClean="0"/>
              <a:t>, </a:t>
            </a:r>
            <a:r>
              <a:rPr lang="en-US" altLang="zh-CN" dirty="0" smtClean="0"/>
              <a:t>11-18/1493r2)</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41 CIDs and </a:t>
            </a:r>
            <a:r>
              <a:rPr lang="en-US" altLang="zh-CN" dirty="0" smtClean="0"/>
              <a:t>the corresponding modification proposal to IEEE P802.11ax D3.0 as in </a:t>
            </a:r>
            <a:r>
              <a:rPr lang="en-US" altLang="zh-CN" dirty="0" smtClean="0"/>
              <a:t>11-18/1493r2</a:t>
            </a:r>
            <a:endParaRPr lang="en-US" altLang="zh-CN" dirty="0" smtClean="0"/>
          </a:p>
          <a:p>
            <a:pPr lvl="1"/>
            <a:r>
              <a:rPr lang="en-US" altLang="zh-CN" dirty="0" smtClean="0"/>
              <a:t>CID </a:t>
            </a:r>
            <a:r>
              <a:rPr lang="en-GB" altLang="zh-CN" dirty="0"/>
              <a:t>15436, 15457, 15458, 15459, 15460, 15470, 15577, 15579, 15582, 15583, 15584, 15585, 15586, 15587, 15800, 15854, 15860, 15921, 15945, 16042, 16055, 16177, 16476, 16477, 16478, 16479, 16480, 16481, 16482, 16483, 16599, 16643, 16708, 16710, 16793, 16863, 16864, 16865, 16866, </a:t>
            </a:r>
            <a:r>
              <a:rPr lang="en-GB" altLang="zh-CN" dirty="0" smtClean="0"/>
              <a:t>16967 and </a:t>
            </a:r>
            <a:r>
              <a:rPr lang="en-GB" altLang="zh-CN" dirty="0"/>
              <a:t>17003</a:t>
            </a:r>
            <a:endParaRPr lang="en-GB" altLang="zh-CN" dirty="0" smtClean="0"/>
          </a:p>
          <a:p>
            <a:pPr lvl="1"/>
            <a:endParaRPr lang="en-GB" altLang="zh-CN" dirty="0" smtClean="0"/>
          </a:p>
          <a:p>
            <a:pPr>
              <a:buNone/>
            </a:pPr>
            <a:r>
              <a:rPr lang="en-US" altLang="zh-CN" dirty="0" smtClean="0">
                <a:solidFill>
                  <a:srgbClr val="00B050"/>
                </a:solidFill>
              </a:rPr>
              <a:t>SP:</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22757197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X </a:t>
            </a:r>
            <a:r>
              <a:rPr lang="en-US" altLang="zh-CN" dirty="0" smtClean="0"/>
              <a:t>(</a:t>
            </a:r>
            <a:r>
              <a:rPr lang="en-US" altLang="zh-CN" dirty="0" err="1" smtClean="0"/>
              <a:t>cr</a:t>
            </a:r>
            <a:r>
              <a:rPr lang="en-US" altLang="zh-CN" dirty="0" smtClean="0"/>
              <a:t>, </a:t>
            </a:r>
            <a:r>
              <a:rPr lang="en-US" altLang="zh-CN" dirty="0" smtClean="0"/>
              <a:t>11-18/XXXXr0</a:t>
            </a:r>
            <a:r>
              <a:rPr lang="en-US" altLang="zh-CN" dirty="0" smtClean="0"/>
              <a:t>)</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(except those marked in red) and the corresponding modification proposal to IEEE P802.11ax D3.0 as in </a:t>
            </a:r>
            <a:r>
              <a:rPr lang="en-US" altLang="zh-CN" dirty="0" smtClean="0"/>
              <a:t>11-18/XXXXr0</a:t>
            </a:r>
            <a:endParaRPr lang="en-US" altLang="zh-CN" dirty="0" smtClean="0"/>
          </a:p>
          <a:p>
            <a:pPr lvl="1"/>
            <a:r>
              <a:rPr lang="en-US" altLang="zh-CN" dirty="0" smtClean="0"/>
              <a:t>CID</a:t>
            </a:r>
          </a:p>
          <a:p>
            <a:pPr lvl="1"/>
            <a:endParaRPr lang="en-GB" altLang="zh-CN" dirty="0" smtClean="0"/>
          </a:p>
          <a:p>
            <a:pPr lvl="1"/>
            <a:endParaRPr lang="en-GB" altLang="zh-CN" dirty="0" smtClean="0"/>
          </a:p>
          <a:p>
            <a:pPr>
              <a:buNone/>
            </a:pPr>
            <a:r>
              <a:rPr lang="en-US" altLang="zh-CN" dirty="0" smtClean="0">
                <a:solidFill>
                  <a:srgbClr val="00B050"/>
                </a:solidFill>
              </a:rPr>
              <a:t>SP:</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32592333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Patent Policy and Other Guidelines</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Following 5 slides</a:t>
            </a:r>
            <a:endParaRPr lang="zh-CN" altLang="en-US" dirty="0"/>
          </a:p>
        </p:txBody>
      </p:sp>
      <p:sp>
        <p:nvSpPr>
          <p:cNvPr id="10"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3591691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Participants, Patents, and Duty to Inform</a:t>
            </a:r>
            <a:endParaRPr lang="zh-CN" altLang="en-US" sz="2800" dirty="0"/>
          </a:p>
        </p:txBody>
      </p:sp>
      <p:sp>
        <p:nvSpPr>
          <p:cNvPr id="8"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smtClean="0">
                <a:solidFill>
                  <a:schemeClr val="accent2"/>
                </a:solidFill>
              </a:rPr>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a:p>
            <a:pPr>
              <a:lnSpc>
                <a:spcPct val="80000"/>
              </a:lnSpc>
              <a:spcAft>
                <a:spcPct val="30000"/>
              </a:spcAft>
              <a:buFontTx/>
              <a:buNone/>
            </a:pPr>
            <a:endParaRPr lang="en-US" altLang="en-US" sz="1200" dirty="0" smtClean="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
        <p:nvSpPr>
          <p:cNvPr id="11"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735480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GB" altLang="en-US" sz="2800" u="sng" dirty="0" smtClean="0">
                <a:solidFill>
                  <a:schemeClr val="accent2"/>
                </a:solidFill>
              </a:rPr>
              <a:t>Patent Related Links</a:t>
            </a:r>
            <a:endParaRPr lang="zh-CN" altLang="en-US" sz="2800" dirty="0"/>
          </a:p>
        </p:txBody>
      </p:sp>
      <p:sp>
        <p:nvSpPr>
          <p:cNvPr id="8"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dirty="0" smtClean="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dirty="0" smtClean="0">
                <a:solidFill>
                  <a:srgbClr val="262699"/>
                </a:solidFill>
                <a:cs typeface="Times New Roman" pitchFamily="18" charset="0"/>
              </a:rPr>
              <a:t>Patent Policy is stated in these sources:</a:t>
            </a:r>
          </a:p>
          <a:p>
            <a:pPr lvl="1">
              <a:lnSpc>
                <a:spcPct val="90000"/>
              </a:lnSpc>
              <a:buNone/>
            </a:pPr>
            <a:r>
              <a:rPr lang="en-GB" altLang="en-US" sz="2400" dirty="0" smtClean="0">
                <a:solidFill>
                  <a:srgbClr val="262699"/>
                </a:solidFill>
              </a:rPr>
              <a:t>		IEEE-SA Standards Boards Bylaws</a:t>
            </a:r>
          </a:p>
          <a:p>
            <a:pPr lvl="1">
              <a:lnSpc>
                <a:spcPct val="90000"/>
              </a:lnSpc>
              <a:buNone/>
            </a:pPr>
            <a:r>
              <a:rPr lang="en-US" altLang="en-US" sz="2100" dirty="0" smtClean="0">
                <a:solidFill>
                  <a:srgbClr val="262699"/>
                </a:solidFill>
              </a:rPr>
              <a:t>		</a:t>
            </a:r>
            <a:r>
              <a:rPr lang="en-US" altLang="en-US" sz="2100" i="1" dirty="0" smtClean="0">
                <a:solidFill>
                  <a:srgbClr val="262699"/>
                </a:solidFill>
              </a:rPr>
              <a:t>http://standards.ieee.org/develop/policies/bylaws/sect6-7.html#6</a:t>
            </a:r>
          </a:p>
          <a:p>
            <a:pPr lvl="1">
              <a:lnSpc>
                <a:spcPct val="90000"/>
              </a:lnSpc>
              <a:buNone/>
            </a:pPr>
            <a:r>
              <a:rPr lang="en-GB" altLang="en-US" sz="2400" dirty="0" smtClean="0">
                <a:solidFill>
                  <a:srgbClr val="262699"/>
                </a:solidFill>
              </a:rPr>
              <a:t>		IEEE-SA Standards Board Operations Manual</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http://standards.ieee.org/develop/policies/opman/sect6.html#6.3</a:t>
            </a:r>
            <a:endParaRPr lang="en-US" altLang="en-US" sz="2400" dirty="0" smtClean="0">
              <a:solidFill>
                <a:srgbClr val="262699"/>
              </a:solidFill>
            </a:endParaRPr>
          </a:p>
          <a:p>
            <a:pPr lvl="1">
              <a:lnSpc>
                <a:spcPct val="90000"/>
              </a:lnSpc>
              <a:buNone/>
            </a:pPr>
            <a:r>
              <a:rPr lang="en-US" altLang="en-US" sz="2400" dirty="0" smtClean="0">
                <a:solidFill>
                  <a:srgbClr val="262699"/>
                </a:solidFill>
                <a:cs typeface="Times New Roman" pitchFamily="18" charset="0"/>
              </a:rPr>
              <a:t>Material about the patent policy is available at</a:t>
            </a:r>
            <a:r>
              <a:rPr lang="en-US" altLang="en-US" sz="2400" dirty="0" smtClean="0">
                <a:solidFill>
                  <a:srgbClr val="262699"/>
                </a:solidFill>
              </a:rPr>
              <a:t> </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http://standards.ieee.org/about/sasb/patcom/materials.html</a:t>
            </a:r>
            <a:endParaRPr lang="en-US" altLang="en-US" sz="1200" dirty="0" smtClean="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#2</a:t>
            </a:r>
            <a:endParaRPr lang="en-US" altLang="en-US" sz="2400" dirty="0"/>
          </a:p>
        </p:txBody>
      </p:sp>
      <p:sp>
        <p:nvSpPr>
          <p:cNvPr id="10"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pPr>
            <a:r>
              <a:rPr lang="en-US" altLang="en-US" b="1" dirty="0">
                <a:solidFill>
                  <a:srgbClr val="000099"/>
                </a:solidFill>
                <a:latin typeface="Arial" pitchFamily="34" charset="0"/>
              </a:rPr>
              <a:t>This slide set is available at https://development.standards.ieee.org/myproject/Public/mytools/mob/slideset.ppt</a:t>
            </a:r>
          </a:p>
        </p:txBody>
      </p:sp>
      <p:sp>
        <p:nvSpPr>
          <p:cNvPr id="12"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1514066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solidFill>
                  <a:schemeClr val="accent2">
                    <a:lumMod val="75000"/>
                  </a:schemeClr>
                </a:solidFill>
              </a:rPr>
              <a:t>Call for Potentially Essential Patents</a:t>
            </a:r>
            <a:endParaRPr lang="zh-CN" altLang="en-US" dirty="0"/>
          </a:p>
        </p:txBody>
      </p:sp>
      <p:sp>
        <p:nvSpPr>
          <p:cNvPr id="8" name="内容占位符 2"/>
          <p:cNvSpPr>
            <a:spLocks noGrp="1"/>
          </p:cNvSpPr>
          <p:nvPr>
            <p:ph idx="1"/>
          </p:nvPr>
        </p:nvSpPr>
        <p:spPr>
          <a:xfrm>
            <a:off x="685800" y="1981200"/>
            <a:ext cx="7772400" cy="4114800"/>
          </a:xfrm>
        </p:spPr>
        <p:txBody>
          <a:bodyPr/>
          <a:lstStyle/>
          <a:p>
            <a:pPr>
              <a:buFont typeface="Arial" pitchFamily="34" charset="0"/>
              <a:buChar char="•"/>
              <a:defRPr/>
            </a:pPr>
            <a:r>
              <a:rPr lang="en-US" altLang="en-US" sz="2800" dirty="0" smtClean="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dirty="0" smtClean="0">
                <a:solidFill>
                  <a:schemeClr val="accent2">
                    <a:lumMod val="75000"/>
                  </a:schemeClr>
                </a:solidFill>
              </a:rPr>
              <a:t>Either speak up now or</a:t>
            </a:r>
          </a:p>
          <a:p>
            <a:pPr lvl="1">
              <a:buFont typeface="Arial" pitchFamily="34" charset="0"/>
              <a:buChar char="•"/>
              <a:defRPr/>
            </a:pPr>
            <a:r>
              <a:rPr lang="en-US" altLang="en-US" dirty="0" smtClean="0">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dirty="0" smtClean="0">
                <a:solidFill>
                  <a:schemeClr val="accent2">
                    <a:lumMod val="75000"/>
                  </a:schemeClr>
                </a:solidFill>
              </a:rPr>
              <a:t>Cause an LOA to be submitted</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
        <p:nvSpPr>
          <p:cNvPr id="11"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306130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u="sng" dirty="0" smtClean="0">
                <a:solidFill>
                  <a:schemeClr val="accent2">
                    <a:lumMod val="75000"/>
                  </a:schemeClr>
                </a:solidFill>
              </a:rPr>
              <a:t>Other Guidelines for IEEE WG Meetings</a:t>
            </a:r>
            <a:endParaRPr lang="zh-CN" altLang="en-US" dirty="0"/>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smtClean="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smtClean="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smtClean="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latin typeface="Arial" pitchFamily="34" charset="0"/>
              </a:rPr>
              <a:t>Technical considerations remain primary focus</a:t>
            </a:r>
            <a:endParaRPr lang="en-US" altLang="en-US" sz="1400" dirty="0" smtClean="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smtClean="0">
                <a:solidFill>
                  <a:srgbClr val="000099"/>
                </a:solidFill>
                <a:latin typeface="Arial" pitchFamily="34" charset="0"/>
              </a:rPr>
              <a:t>---------------------------------------------------------------   </a:t>
            </a:r>
          </a:p>
          <a:p>
            <a:pPr marL="230188" indent="-230188" algn="ctr">
              <a:lnSpc>
                <a:spcPct val="80000"/>
              </a:lnSpc>
              <a:buClr>
                <a:srgbClr val="CC3300"/>
              </a:buClr>
              <a:buSzPct val="50000"/>
              <a:buNone/>
            </a:pPr>
            <a:endParaRPr lang="en-US" altLang="en-US" dirty="0" smtClean="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smtClean="0">
                <a:solidFill>
                  <a:srgbClr val="000099"/>
                </a:solidFill>
                <a:latin typeface="Arial" pitchFamily="34" charset="0"/>
              </a:rPr>
              <a:t>See </a:t>
            </a:r>
            <a:r>
              <a:rPr lang="en-US" altLang="en-US" sz="1500" i="1" dirty="0" smtClean="0">
                <a:solidFill>
                  <a:srgbClr val="000099"/>
                </a:solidFill>
                <a:latin typeface="Arial" pitchFamily="34" charset="0"/>
              </a:rPr>
              <a:t>IEEE-SA Standards Board Operations Manual</a:t>
            </a:r>
            <a:r>
              <a:rPr lang="en-US" altLang="en-US" sz="1500" dirty="0" smtClean="0">
                <a:solidFill>
                  <a:srgbClr val="000099"/>
                </a:solidFill>
                <a:latin typeface="Arial" pitchFamily="34" charset="0"/>
              </a:rPr>
              <a:t>, clause 5.3.10 and </a:t>
            </a:r>
            <a:r>
              <a:rPr lang="en-GB" altLang="en-US" sz="1500" dirty="0" smtClean="0">
                <a:solidFill>
                  <a:srgbClr val="000099"/>
                </a:solidFill>
                <a:latin typeface="Arial" pitchFamily="34" charset="0"/>
              </a:rPr>
              <a:t>“Promoting Competition and Innovation: What You Need to Know about the IEEE Standards Association's Antitrust and Competition Policy”</a:t>
            </a:r>
            <a:r>
              <a:rPr lang="en-US" altLang="en-US" sz="1500" dirty="0" smtClean="0">
                <a:solidFill>
                  <a:srgbClr val="000099"/>
                </a:solidFill>
                <a:latin typeface="Arial" pitchFamily="34" charset="0"/>
              </a:rPr>
              <a:t> for more details.</a:t>
            </a:r>
          </a:p>
          <a:p>
            <a:endParaRPr lang="zh-CN" altLang="en-US"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
        <p:nvSpPr>
          <p:cNvPr id="11"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2923449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Participation in IEEE 802 Meetings</a:t>
            </a:r>
            <a:endParaRPr lang="zh-CN" altLang="en-US" dirty="0"/>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smtClean="0"/>
              <a:t>All participation in IEEE 802 Working Group meetings is on an individual basis</a:t>
            </a:r>
          </a:p>
          <a:p>
            <a:pPr>
              <a:buFontTx/>
              <a:buNone/>
            </a:pPr>
            <a:r>
              <a:rPr lang="en-GB" altLang="zh-CN" i="1" dirty="0" smtClean="0"/>
              <a:t>•     Participants in the IEEE standards development individual process shall act based on their qualifications and experience. (</a:t>
            </a:r>
            <a:r>
              <a:rPr lang="en-GB" altLang="zh-CN" i="1" dirty="0" smtClean="0">
                <a:hlinkClick r:id="rId2"/>
              </a:rPr>
              <a:t>https://standards.ieee.org/develop/policies/bylaws/sb_bylaws.pdf</a:t>
            </a:r>
            <a:r>
              <a:rPr lang="en-GB" altLang="zh-CN" i="1" dirty="0" smtClean="0"/>
              <a:t>  section 5.2.1)</a:t>
            </a:r>
            <a:endParaRPr lang="en-US" altLang="zh-CN" dirty="0" smtClean="0"/>
          </a:p>
          <a:p>
            <a:pPr>
              <a:buFontTx/>
              <a:buNone/>
            </a:pPr>
            <a:r>
              <a:rPr lang="en-US" altLang="zh-CN" dirty="0" smtClean="0"/>
              <a:t>•    </a:t>
            </a:r>
            <a:r>
              <a:rPr lang="en-US" altLang="zh-CN" i="1" dirty="0" smtClean="0"/>
              <a:t>IEEE 802 </a:t>
            </a:r>
            <a:r>
              <a:rPr lang="en-GB" altLang="zh-CN" i="1" dirty="0" smtClean="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smtClean="0">
                <a:hlinkClick r:id="rId3"/>
              </a:rPr>
              <a:t>http://ieee802.org/PNP/approved/IEEE_802_WG_PandP_v19.pdf</a:t>
            </a:r>
            <a:r>
              <a:rPr lang="en-GB" altLang="zh-CN" i="1" dirty="0" smtClean="0"/>
              <a:t> section 4.2.1)</a:t>
            </a:r>
            <a:endParaRPr lang="en-US" altLang="zh-CN" dirty="0" smtClean="0"/>
          </a:p>
          <a:p>
            <a:r>
              <a:rPr lang="en-US" altLang="zh-CN"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smtClean="0"/>
              <a:t>You shall not direct the actions or votes of any other member of an IEEE 802 Working Group or retaliate against any other member for their actions or votes within IEEE 802 Working Group meetings, see </a:t>
            </a:r>
            <a:r>
              <a:rPr lang="en-US" altLang="zh-CN" u="sng" dirty="0" smtClean="0">
                <a:hlinkClick r:id="rId4"/>
              </a:rPr>
              <a:t>https://standards.ieee.org/develop/policies/bylaws/sb_bylaws.pdf </a:t>
            </a:r>
            <a:r>
              <a:rPr lang="en-US" altLang="zh-CN" dirty="0" smtClean="0"/>
              <a:t> section 5.2.1.3 and </a:t>
            </a:r>
            <a:r>
              <a:rPr lang="en-GB" altLang="zh-CN" u="sng" dirty="0" smtClean="0">
                <a:hlinkClick r:id="rId3"/>
              </a:rPr>
              <a:t>http://ieee802.org/PNP/approved/IEEE_802_WG_PandP_v19.pdf</a:t>
            </a:r>
            <a:r>
              <a:rPr lang="en-GB" altLang="zh-CN" dirty="0" smtClean="0"/>
              <a:t>  section 3.4.1, list item x</a:t>
            </a:r>
            <a:endParaRPr lang="en-US" altLang="zh-CN" dirty="0" smtClean="0"/>
          </a:p>
          <a:p>
            <a:pPr>
              <a:buFontTx/>
              <a:buNone/>
            </a:pPr>
            <a:r>
              <a:rPr lang="en-US" altLang="zh-CN" sz="2800" dirty="0" smtClean="0"/>
              <a:t>By participating in IEEE 802 meetings, you accept these requirements.  If you do not agree to these policies then you shall not participate.</a:t>
            </a:r>
          </a:p>
          <a:p>
            <a:endParaRPr lang="zh-CN" altLang="en-US" dirty="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#5</a:t>
            </a:r>
            <a:endParaRPr lang="en-US" altLang="en-US" sz="2400" dirty="0"/>
          </a:p>
        </p:txBody>
      </p:sp>
      <p:sp>
        <p:nvSpPr>
          <p:cNvPr id="11"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2266740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smtClean="0"/>
              <a:t>Ad Hoc Groups Operation</a:t>
            </a:r>
            <a:endParaRPr lang="zh-CN" altLang="en-US" kern="0" dirty="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smtClean="0"/>
              <a:t>Straw Polls are only allowed during Ad Hoc group meeting // no motions, anyone can vote</a:t>
            </a:r>
          </a:p>
          <a:p>
            <a:r>
              <a:rPr lang="en-US" altLang="en-US" kern="0" smtClean="0"/>
              <a:t>A straw poll needs to achieves at least 75% to be converted to a motion at the TG level.</a:t>
            </a:r>
          </a:p>
          <a:p>
            <a:r>
              <a:rPr lang="en-US" altLang="en-US" kern="0" smtClean="0"/>
              <a:t>Each Presentation is suggested to have 20 minutes including presenting and Q&amp;A.</a:t>
            </a:r>
          </a:p>
          <a:p>
            <a:endParaRPr lang="zh-CN" altLang="en-US" kern="0" dirty="0"/>
          </a:p>
        </p:txBody>
      </p:sp>
      <p:sp>
        <p:nvSpPr>
          <p:cNvPr id="10"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152842451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56252</TotalTime>
  <Words>1700</Words>
  <Application>Microsoft Office PowerPoint</Application>
  <PresentationFormat>全屏显示(4:3)</PresentationFormat>
  <Paragraphs>321</Paragraphs>
  <Slides>21</Slides>
  <Notes>0</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21</vt:i4>
      </vt:variant>
    </vt:vector>
  </HeadingPairs>
  <TitlesOfParts>
    <vt:vector size="30" baseType="lpstr">
      <vt:lpstr>Monotype Sorts</vt:lpstr>
      <vt:lpstr>MS PGothic</vt:lpstr>
      <vt:lpstr>MS PGothic</vt:lpstr>
      <vt:lpstr>Arial</vt:lpstr>
      <vt:lpstr>Arial Black</vt:lpstr>
      <vt:lpstr>Calibri</vt:lpstr>
      <vt:lpstr>Times New Roman</vt:lpstr>
      <vt:lpstr>802-11-Submission</vt:lpstr>
      <vt:lpstr>Document</vt:lpstr>
      <vt:lpstr>PowerPoint 演示文稿</vt:lpstr>
      <vt:lpstr>IEEE 802.11 Tgax Meeting High Efficiency WLAN PHY Ad Hoc</vt:lpstr>
      <vt:lpstr>Patent Policy and Other Guidelines</vt:lpstr>
      <vt:lpstr>Participants, Patents, and Duty to Inform</vt:lpstr>
      <vt:lpstr>Patent Related Links</vt:lpstr>
      <vt:lpstr>Call for Potentially Essential Patents</vt:lpstr>
      <vt:lpstr>Other Guidelines for IEEE WG Meetings</vt:lpstr>
      <vt:lpstr>Participation in IEEE 802 Meetings</vt:lpstr>
      <vt:lpstr>PowerPoint 演示文稿</vt:lpstr>
      <vt:lpstr>Agenda items for PHY Adhoc</vt:lpstr>
      <vt:lpstr>PHY Adhoc Time Slot</vt:lpstr>
      <vt:lpstr>PHY Adhoc Comments Status</vt:lpstr>
      <vt:lpstr>PHY Submissions</vt:lpstr>
      <vt:lpstr>Straw-poll 1 (cr, 11-18/1492r3)</vt:lpstr>
      <vt:lpstr>Straw-poll 2 (cr, 11-18/1522r1)</vt:lpstr>
      <vt:lpstr>Straw-poll 3 (cr, 11-18/1452r1)</vt:lpstr>
      <vt:lpstr>Straw-poll 4 (cr, 11-18/1453r1)</vt:lpstr>
      <vt:lpstr>Straw-poll 5 (cr, 11-18/1514r1)</vt:lpstr>
      <vt:lpstr>Straw-poll 6 (cr, 11-18/1534r1)</vt:lpstr>
      <vt:lpstr>Straw-poll 7 (cr, 11-18/1493r2)</vt:lpstr>
      <vt:lpstr>Straw-poll X (cr, 11-18/XXXXr0)</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孙波10013985</cp:lastModifiedBy>
  <cp:revision>2698</cp:revision>
  <cp:lastPrinted>1998-02-10T13:28:06Z</cp:lastPrinted>
  <dcterms:created xsi:type="dcterms:W3CDTF">2007-04-17T18:10:23Z</dcterms:created>
  <dcterms:modified xsi:type="dcterms:W3CDTF">2018-09-12T22:05:17Z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