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606" r:id="rId2"/>
    <p:sldId id="607" r:id="rId3"/>
    <p:sldId id="611" r:id="rId4"/>
    <p:sldId id="612" r:id="rId5"/>
    <p:sldId id="613" r:id="rId6"/>
    <p:sldId id="614" r:id="rId7"/>
    <p:sldId id="615" r:id="rId8"/>
    <p:sldId id="616" r:id="rId9"/>
    <p:sldId id="617" r:id="rId10"/>
    <p:sldId id="627" r:id="rId11"/>
    <p:sldId id="628" r:id="rId12"/>
    <p:sldId id="620" r:id="rId13"/>
    <p:sldId id="618" r:id="rId14"/>
    <p:sldId id="619" r:id="rId15"/>
    <p:sldId id="629" r:id="rId16"/>
    <p:sldId id="630" r:id="rId17"/>
    <p:sldId id="631" r:id="rId18"/>
    <p:sldId id="632" r:id="rId19"/>
    <p:sldId id="633" r:id="rId20"/>
    <p:sldId id="634" r:id="rId21"/>
    <p:sldId id="63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86" d="100"/>
          <a:sy n="86" d="100"/>
        </p:scale>
        <p:origin x="954"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802.11-18/1589r1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2018-09-10</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208"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1221592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8" name="Table 6"/>
          <p:cNvGraphicFramePr>
            <a:graphicFrameLocks noGrp="1"/>
          </p:cNvGraphicFramePr>
          <p:nvPr>
            <p:extLst>
              <p:ext uri="{D42A27DB-BD31-4B8C-83A1-F6EECF244321}">
                <p14:modId xmlns:p14="http://schemas.microsoft.com/office/powerpoint/2010/main" val="2968852816"/>
              </p:ext>
            </p:extLst>
          </p:nvPr>
        </p:nvGraphicFramePr>
        <p:xfrm>
          <a:off x="1219200" y="2286000"/>
          <a:ext cx="7086600" cy="2613606"/>
        </p:xfrm>
        <a:graphic>
          <a:graphicData uri="http://schemas.openxmlformats.org/drawingml/2006/table">
            <a:tbl>
              <a:tblPr firstRow="1" bandRow="1">
                <a:tableStyleId>{616DA210-FB5B-4158-B5E0-FEB733F419BA}</a:tableStyleId>
              </a:tblPr>
              <a:tblGrid>
                <a:gridCol w="990600"/>
                <a:gridCol w="762000"/>
                <a:gridCol w="838200"/>
                <a:gridCol w="952500"/>
                <a:gridCol w="876300"/>
                <a:gridCol w="685800"/>
                <a:gridCol w="838200"/>
                <a:gridCol w="1143000"/>
              </a:tblGrid>
              <a:tr h="4952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457200">
                <a:tc>
                  <a:txBody>
                    <a:bodyPr/>
                    <a:lstStyle/>
                    <a:p>
                      <a:pPr algn="ctr"/>
                      <a:r>
                        <a:rPr lang="en-US" dirty="0" smtClean="0"/>
                        <a:t>AM 1</a:t>
                      </a:r>
                      <a:endParaRPr lang="en-US" dirty="0"/>
                    </a:p>
                  </a:txBody>
                  <a:tcPr/>
                </a:tc>
                <a:tc gridSpan="2">
                  <a:txBody>
                    <a:bodyPr/>
                    <a:lstStyle/>
                    <a:p>
                      <a:pPr algn="ctr"/>
                      <a:endParaRPr lang="en-US" sz="1600" b="0" dirty="0"/>
                    </a:p>
                  </a:txBody>
                  <a:tcPr/>
                </a:tc>
                <a:tc hMerge="1">
                  <a:txBody>
                    <a:bodyPr/>
                    <a:lstStyle/>
                    <a:p>
                      <a:endParaRPr lang="en-US"/>
                    </a:p>
                  </a:txBody>
                  <a:tcPr/>
                </a:tc>
                <a:tc gridSpan="2">
                  <a:txBody>
                    <a:bodyPr/>
                    <a:lstStyle/>
                    <a:p>
                      <a:pPr algn="ctr"/>
                      <a:r>
                        <a:rPr lang="en-US" sz="1600" b="0" dirty="0" err="1" smtClean="0"/>
                        <a:t>TGax</a:t>
                      </a:r>
                      <a:endParaRPr lang="en-US" sz="1600" b="0" dirty="0"/>
                    </a:p>
                  </a:txBody>
                  <a:tcPr/>
                </a:tc>
                <a:tc hMerge="1">
                  <a:txBody>
                    <a:bodyPr/>
                    <a:lstStyle/>
                    <a:p>
                      <a:pPr algn="ctr"/>
                      <a:endParaRPr lang="en-US" sz="1800" dirty="0"/>
                    </a:p>
                  </a:txBody>
                  <a:tcPr/>
                </a:tc>
                <a:tc gridSpan="2">
                  <a:txBody>
                    <a:bodyPr/>
                    <a:lstStyle/>
                    <a:p>
                      <a:pPr algn="ctr"/>
                      <a:r>
                        <a:rPr lang="en-US" sz="1600" b="0" dirty="0" smtClean="0"/>
                        <a:t>TGax</a:t>
                      </a:r>
                      <a:endParaRPr lang="en-US" sz="1600" b="0" dirty="0"/>
                    </a:p>
                  </a:txBody>
                  <a:tcPr/>
                </a:tc>
                <a:tc hMerge="1">
                  <a:txBody>
                    <a:bodyPr/>
                    <a:lstStyle/>
                    <a:p>
                      <a:endParaRPr 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AM 2</a:t>
                      </a:r>
                      <a:endParaRPr lang="en-US" dirty="0"/>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800" b="1" dirty="0" smtClean="0"/>
                        <a:t>PHY</a:t>
                      </a:r>
                      <a:endParaRPr lang="en-US" sz="1800" b="1" dirty="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endParaRPr lang="en-US" sz="1600" b="0" dirty="0"/>
                    </a:p>
                  </a:txBody>
                  <a:tcPr/>
                </a:tc>
              </a:tr>
              <a:tr h="381000">
                <a:tc>
                  <a:txBody>
                    <a:bodyPr/>
                    <a:lstStyle/>
                    <a:p>
                      <a:pPr algn="ctr"/>
                      <a:r>
                        <a:rPr lang="en-US" dirty="0" smtClean="0"/>
                        <a:t>PM 1</a:t>
                      </a:r>
                      <a:endParaRPr lang="en-US" dirty="0"/>
                    </a:p>
                  </a:txBody>
                  <a:tcPr/>
                </a:tc>
                <a:tc gridSpan="2">
                  <a:txBody>
                    <a:bodyPr/>
                    <a:lstStyle/>
                    <a:p>
                      <a:pPr algn="ctr"/>
                      <a:r>
                        <a:rPr lang="en-US" sz="1600" b="0" dirty="0" smtClean="0"/>
                        <a:t>TGax</a:t>
                      </a:r>
                      <a:endParaRPr lang="en-US" sz="1600" b="0" dirty="0"/>
                    </a:p>
                  </a:txBody>
                  <a:tcPr/>
                </a:tc>
                <a:tc hMerge="1">
                  <a:txBody>
                    <a:bodyPr/>
                    <a:lstStyle/>
                    <a:p>
                      <a:endParaRPr lang="en-US"/>
                    </a:p>
                  </a:txBody>
                  <a:tcPr/>
                </a:tc>
                <a:tc gridSpan="2">
                  <a:txBody>
                    <a:bodyPr/>
                    <a:lstStyle/>
                    <a:p>
                      <a:pPr algn="ctr"/>
                      <a:endParaRPr lang="en-US" sz="1600" b="0" dirty="0"/>
                    </a:p>
                  </a:txBody>
                  <a:tcPr/>
                </a:tc>
                <a:tc hMerge="1">
                  <a:txBody>
                    <a:bodyPr/>
                    <a:lstStyle/>
                    <a:p>
                      <a:endParaRPr lang="en-US"/>
                    </a:p>
                  </a:txBody>
                  <a:tcPr/>
                </a:tc>
                <a:tc gridSpan="2">
                  <a:txBody>
                    <a:bodyPr/>
                    <a:lstStyle/>
                    <a:p>
                      <a:pPr algn="ctr"/>
                      <a:endParaRPr lang="en-US" sz="1600" b="0" dirty="0"/>
                    </a:p>
                  </a:txBody>
                  <a:tcPr/>
                </a:tc>
                <a:tc hMerge="1">
                  <a:txBody>
                    <a:bodyPr/>
                    <a:lstStyle/>
                    <a:p>
                      <a:endParaRPr lang="en-US"/>
                    </a:p>
                  </a:txBody>
                  <a:tcPr/>
                </a:tc>
                <a:tc>
                  <a:txBody>
                    <a:bodyPr/>
                    <a:lstStyle/>
                    <a:p>
                      <a:pPr algn="ctr"/>
                      <a:r>
                        <a:rPr lang="en-US" sz="1600" b="0" dirty="0" smtClean="0"/>
                        <a:t>TGax</a:t>
                      </a:r>
                      <a:endParaRPr lang="en-US" sz="1600" b="0" dirty="0"/>
                    </a:p>
                  </a:txBody>
                  <a:tcPr/>
                </a:tc>
              </a:tr>
              <a:tr h="457200">
                <a:tc>
                  <a:txBody>
                    <a:bodyPr/>
                    <a:lstStyle/>
                    <a:p>
                      <a:pPr algn="ctr"/>
                      <a:r>
                        <a:rPr lang="en-US" dirty="0" smtClean="0"/>
                        <a:t>PM</a:t>
                      </a:r>
                      <a:r>
                        <a:rPr lang="en-US" baseline="0" dirty="0" smtClean="0"/>
                        <a:t> 2</a:t>
                      </a:r>
                      <a:endParaRPr lang="en-US" dirty="0"/>
                    </a:p>
                  </a:txBody>
                  <a:tcPr/>
                </a:tc>
                <a:tc gridSpan="2">
                  <a:txBody>
                    <a:bodyPr/>
                    <a:lstStyle/>
                    <a:p>
                      <a:endParaRPr lang="en-US" sz="1600" b="0" dirty="0"/>
                    </a:p>
                  </a:txBody>
                  <a:tcPr/>
                </a:tc>
                <a:tc hMerge="1">
                  <a:txBody>
                    <a:bodyPr/>
                    <a:lstStyle/>
                    <a:p>
                      <a:endParaRPr lang="en-US"/>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a:txBody>
                    <a:bodyPr/>
                    <a:lstStyle/>
                    <a:p>
                      <a:pPr marL="0" algn="ctr" defTabSz="914400" rtl="0" eaLnBrk="1" latinLnBrk="0" hangingPunct="1"/>
                      <a:r>
                        <a:rPr lang="en-US" sz="1800" b="1" kern="1200" dirty="0" smtClean="0">
                          <a:solidFill>
                            <a:schemeClr val="tx1"/>
                          </a:solidFill>
                          <a:latin typeface="+mn-lt"/>
                          <a:ea typeface="+mn-ea"/>
                          <a:cs typeface="+mn-cs"/>
                        </a:rPr>
                        <a:t>PHY</a:t>
                      </a:r>
                      <a:endParaRPr lang="en-US" sz="1800" b="1" kern="1200" dirty="0">
                        <a:solidFill>
                          <a:schemeClr val="tx1"/>
                        </a:solidFill>
                        <a:latin typeface="+mn-lt"/>
                        <a:ea typeface="+mn-ea"/>
                        <a:cs typeface="+mn-cs"/>
                      </a:endParaRPr>
                    </a:p>
                  </a:txBody>
                  <a:tcPr/>
                </a:tc>
                <a:tc>
                  <a:txBody>
                    <a:bodyPr/>
                    <a:lstStyle/>
                    <a:p>
                      <a:pPr algn="ctr"/>
                      <a:r>
                        <a:rPr lang="en-US" sz="1600" b="0" dirty="0" smtClean="0"/>
                        <a:t>MAC</a:t>
                      </a:r>
                      <a:endParaRPr lang="en-US" sz="1600" b="0" dirty="0"/>
                    </a:p>
                  </a:txBody>
                  <a:tcPr/>
                </a:tc>
                <a:tc>
                  <a:txBody>
                    <a:bodyPr/>
                    <a:lstStyle/>
                    <a:p>
                      <a:endParaRPr lang="en-US" sz="1600" b="0" dirty="0"/>
                    </a:p>
                  </a:txBody>
                  <a:tcPr/>
                </a:tc>
              </a:tr>
              <a:tr h="349405">
                <a:tc>
                  <a:txBody>
                    <a:bodyPr/>
                    <a:lstStyle/>
                    <a:p>
                      <a:pPr algn="ctr"/>
                      <a:r>
                        <a:rPr lang="en-US" dirty="0" smtClean="0"/>
                        <a:t>EVE</a:t>
                      </a:r>
                      <a:endParaRPr lang="en-US" dirty="0"/>
                    </a:p>
                  </a:txBody>
                  <a:tcPr/>
                </a:tc>
                <a:tc>
                  <a:txBody>
                    <a:bodyPr/>
                    <a:lstStyle/>
                    <a:p>
                      <a:pPr algn="ctr"/>
                      <a:r>
                        <a:rPr lang="en-US" sz="1400" dirty="0" smtClean="0"/>
                        <a:t>SR</a:t>
                      </a:r>
                      <a:endParaRPr lang="en-US"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smtClean="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dirty="0" err="1" smtClean="0"/>
                        <a:t>adhoc</a:t>
                      </a:r>
                      <a:endParaRPr lang="en-US" sz="1600" b="0" dirty="0" smtClean="0"/>
                    </a:p>
                  </a:txBody>
                  <a:tcPr/>
                </a:tc>
                <a:tc>
                  <a:txBody>
                    <a:bodyPr/>
                    <a:lstStyle/>
                    <a:p>
                      <a:pPr algn="ctr"/>
                      <a:r>
                        <a:rPr lang="en-US" sz="1600" b="0" dirty="0" smtClean="0"/>
                        <a:t>MAC</a:t>
                      </a:r>
                      <a:endParaRPr lang="en-US" sz="1600" b="0" dirty="0"/>
                    </a:p>
                  </a:txBody>
                  <a:tcPr/>
                </a:tc>
                <a:tc gridSpan="2">
                  <a:txBody>
                    <a:bodyPr/>
                    <a:lstStyle/>
                    <a:p>
                      <a:pPr algn="ctr"/>
                      <a:endParaRPr lang="en-US" sz="1600" b="0" dirty="0"/>
                    </a:p>
                  </a:txBody>
                  <a:tcPr/>
                </a:tc>
                <a:tc hMerge="1">
                  <a:txBody>
                    <a:bodyPr/>
                    <a:lstStyle/>
                    <a:p>
                      <a:endParaRPr lang="en-US"/>
                    </a:p>
                  </a:txBody>
                  <a:tcPr/>
                </a:tc>
                <a:tc>
                  <a:txBody>
                    <a:bodyPr/>
                    <a:lstStyle/>
                    <a:p>
                      <a:pPr algn="ctr"/>
                      <a:endParaRPr lang="en-US" sz="1600" b="0" dirty="0"/>
                    </a:p>
                  </a:txBody>
                  <a:tcPr/>
                </a:tc>
              </a:tr>
            </a:tbl>
          </a:graphicData>
        </a:graphic>
      </p:graphicFrame>
    </p:spTree>
    <p:extLst>
      <p:ext uri="{BB962C8B-B14F-4D97-AF65-F5344CB8AC3E}">
        <p14:creationId xmlns:p14="http://schemas.microsoft.com/office/powerpoint/2010/main" val="172244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5384485"/>
              </p:ext>
            </p:extLst>
          </p:nvPr>
        </p:nvGraphicFramePr>
        <p:xfrm>
          <a:off x="782638" y="2514600"/>
          <a:ext cx="7761287" cy="36576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60867">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PHY</a:t>
                      </a:r>
                      <a:r>
                        <a:rPr lang="en-US" altLang="zh-CN" sz="1200" baseline="0" dirty="0" smtClean="0"/>
                        <a:t> Math Description</a:t>
                      </a:r>
                      <a:endParaRPr lang="zh-CN" altLang="en-US" sz="1200" dirty="0"/>
                    </a:p>
                  </a:txBody>
                  <a:tcPr/>
                </a:tc>
                <a:tc>
                  <a:txBody>
                    <a:bodyPr/>
                    <a:lstStyle/>
                    <a:p>
                      <a:r>
                        <a:rPr lang="en-US" altLang="zh-CN" sz="1200" dirty="0" smtClean="0"/>
                        <a:t>28.3.8/28.3.9/28.3.10/28.3.11</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4</a:t>
                      </a:r>
                      <a:endParaRPr lang="zh-CN" altLang="en-US" sz="1200" dirty="0"/>
                    </a:p>
                  </a:txBody>
                  <a:tcPr/>
                </a:tc>
                <a:tc>
                  <a:txBody>
                    <a:bodyPr/>
                    <a:lstStyle/>
                    <a:p>
                      <a:endParaRPr lang="zh-CN" altLang="en-US" sz="1200" dirty="0"/>
                    </a:p>
                  </a:txBody>
                  <a:tcPr/>
                </a:tc>
                <a:tc>
                  <a:txBody>
                    <a:bodyPr/>
                    <a:lstStyle/>
                    <a:p>
                      <a:r>
                        <a:rPr lang="en-US" altLang="zh-CN" sz="1200" dirty="0" smtClean="0"/>
                        <a:t>28.4.2/28.4.3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87</a:t>
                      </a:r>
                      <a:endParaRPr lang="zh-CN" altLang="en-US" sz="1200" dirty="0"/>
                    </a:p>
                  </a:txBody>
                  <a:tcPr/>
                </a:tc>
                <a:tc>
                  <a:txBody>
                    <a:bodyPr/>
                    <a:lstStyle/>
                    <a:p>
                      <a:r>
                        <a:rPr lang="en-US" altLang="zh-CN" sz="1200" dirty="0" smtClean="0"/>
                        <a:t>PHY</a:t>
                      </a:r>
                      <a:r>
                        <a:rPr lang="en-US" altLang="zh-CN" sz="1200" baseline="0" dirty="0" smtClean="0"/>
                        <a:t> intro/PHY Capability/PHY Subcarriers and RU/Packet Extension</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Ron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HE-SIG-A</a:t>
                      </a:r>
                      <a:endParaRPr lang="zh-CN" altLang="en-US" sz="1200" dirty="0"/>
                    </a:p>
                  </a:txBody>
                  <a:tcPr/>
                </a:tc>
                <a:tc>
                  <a:txBody>
                    <a:bodyPr/>
                    <a:lstStyle/>
                    <a:p>
                      <a:r>
                        <a:rPr lang="en-US" altLang="zh-CN" sz="1200" dirty="0" smtClean="0"/>
                        <a:t>28/28.3.10</a:t>
                      </a:r>
                      <a:endParaRPr lang="zh-CN" altLang="en-US" sz="1200" dirty="0"/>
                    </a:p>
                  </a:txBody>
                  <a:tcPr/>
                </a:tc>
                <a:tc>
                  <a:txBody>
                    <a:bodyPr/>
                    <a:lstStyle/>
                    <a:p>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48</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28.3.10.7/28.3.10.8</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28.3.4/28.3.16/28.3.17</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35</a:t>
                      </a:r>
                      <a:endParaRPr lang="zh-CN" altLang="en-US" sz="1200" dirty="0"/>
                    </a:p>
                  </a:txBody>
                  <a:tcPr/>
                </a:tc>
                <a:tc>
                  <a:txBody>
                    <a:bodyPr/>
                    <a:lstStyle/>
                    <a:p>
                      <a:r>
                        <a:rPr lang="en-US" altLang="zh-CN" sz="1200" dirty="0" smtClean="0"/>
                        <a:t>PHY Arch/PHY Support for Non-HT/PHY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44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/Rx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288 PHY CIDs left</a:t>
            </a:r>
            <a:endParaRPr lang="zh-CN" altLang="en-US" sz="1600" b="1" u="sng" dirty="0"/>
          </a:p>
        </p:txBody>
      </p:sp>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1348496519"/>
              </p:ext>
            </p:extLst>
          </p:nvPr>
        </p:nvGraphicFramePr>
        <p:xfrm>
          <a:off x="914400" y="2459364"/>
          <a:ext cx="7629525" cy="4198611"/>
        </p:xfrm>
        <a:graphic>
          <a:graphicData uri="http://schemas.openxmlformats.org/drawingml/2006/table">
            <a:tbl>
              <a:tblPr>
                <a:tableStyleId>{0E3FDE45-AF77-4B5C-9715-49D594BDF05E}</a:tableStyleId>
              </a:tblPr>
              <a:tblGrid>
                <a:gridCol w="1066801"/>
                <a:gridCol w="3905249"/>
                <a:gridCol w="2657475"/>
              </a:tblGrid>
              <a:tr h="158352">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00B050"/>
                          </a:solidFill>
                          <a:effectLst/>
                        </a:rPr>
                        <a:t>11-18/1434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HE-SIG-CR-Part1 (13)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11-18/1435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HE-SIG-CR-Part2 (8)</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11-18/1436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u="none" strike="noStrike" kern="1200" dirty="0" smtClean="0">
                          <a:solidFill>
                            <a:srgbClr val="00B050"/>
                          </a:solidFill>
                          <a:effectLst/>
                        </a:rPr>
                        <a:t>HE-SIG-CR-Part3 (10)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00B050"/>
                          </a:solidFill>
                          <a:effectLst/>
                        </a:rPr>
                        <a:t>11-18/1442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Spec-text-changes-regarding-single-stream-pilot</a:t>
                      </a:r>
                      <a:endParaRPr lang="zh-CN" altLang="en-US" sz="1400" dirty="0">
                        <a:solidFill>
                          <a:srgbClr val="00B050"/>
                        </a:solidFill>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CR-Phy-Capabilities-Part-1 (21)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11-18/1460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CR-Phy-Capabilities-Part-2 (9)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11-18/1492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PHY Math comment resolutions (15)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Yan Zhang (Marvell)</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rgbClr val="00B050"/>
                          </a:solidFill>
                          <a:effectLst/>
                          <a:latin typeface="+mn-lt"/>
                          <a:ea typeface="+mn-ea"/>
                          <a:cs typeface="+mn-cs"/>
                        </a:rPr>
                        <a:t>CR on Packet </a:t>
                      </a:r>
                      <a:r>
                        <a:rPr lang="en-US" altLang="zh-CN" sz="1400" u="none" strike="noStrike" kern="1200" dirty="0" smtClean="0">
                          <a:solidFill>
                            <a:srgbClr val="00B050"/>
                          </a:solidFill>
                          <a:effectLst/>
                          <a:latin typeface="+mn-lt"/>
                          <a:ea typeface="+mn-ea"/>
                          <a:cs typeface="+mn-cs"/>
                        </a:rPr>
                        <a:t>Extension (7)</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Yujin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Newracom</a:t>
                      </a:r>
                      <a:r>
                        <a:rPr lang="en-US" sz="1400" u="none" strike="noStrike" kern="120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11-18/1453</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 on </a:t>
                      </a:r>
                      <a:r>
                        <a:rPr lang="en-US" altLang="zh-CN" sz="1400" u="none" strike="noStrike" kern="1200" dirty="0" smtClean="0">
                          <a:solidFill>
                            <a:srgbClr val="00B050"/>
                          </a:solidFill>
                          <a:effectLst/>
                          <a:latin typeface="+mn-lt"/>
                          <a:ea typeface="+mn-ea"/>
                          <a:cs typeface="+mn-cs"/>
                        </a:rPr>
                        <a:t>PHY subcarriers and RU part1 (13)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Yujin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Newracom</a:t>
                      </a:r>
                      <a:r>
                        <a:rPr lang="en-US" sz="1400" u="none" strike="noStrike" kern="120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11-18/1522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CR on Nominal Packet Padding</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Hongyuan</a:t>
                      </a:r>
                      <a:r>
                        <a:rPr lang="en-US" sz="1400" u="none" strike="noStrike" kern="1200" baseline="0" dirty="0" smtClean="0">
                          <a:solidFill>
                            <a:srgbClr val="00B050"/>
                          </a:solidFill>
                          <a:effectLst/>
                          <a:latin typeface="+mn-lt"/>
                          <a:ea typeface="+mn-ea"/>
                          <a:cs typeface="+mn-cs"/>
                        </a:rPr>
                        <a:t> (Marvell)</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11-18/1514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CR for preamble</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Ron</a:t>
                      </a:r>
                      <a:r>
                        <a:rPr lang="en-US" sz="1400" u="none" strike="noStrike" kern="1200" baseline="0" dirty="0" smtClean="0">
                          <a:solidFill>
                            <a:srgbClr val="00B050"/>
                          </a:solidFill>
                          <a:effectLst/>
                          <a:latin typeface="+mn-lt"/>
                          <a:ea typeface="+mn-ea"/>
                          <a:cs typeface="+mn-cs"/>
                        </a:rPr>
                        <a:t> (</a:t>
                      </a:r>
                      <a:r>
                        <a:rPr lang="en-US" sz="1400" u="none" strike="noStrike" kern="1200" baseline="0" dirty="0" err="1" smtClean="0">
                          <a:solidFill>
                            <a:srgbClr val="00B050"/>
                          </a:solidFill>
                          <a:effectLst/>
                          <a:latin typeface="+mn-lt"/>
                          <a:ea typeface="+mn-ea"/>
                          <a:cs typeface="+mn-cs"/>
                        </a:rPr>
                        <a:t>BroadCom</a:t>
                      </a:r>
                      <a:r>
                        <a:rPr lang="en-US" sz="1400" u="none" strike="noStrike" kern="1200" baseline="0" dirty="0" smtClean="0">
                          <a:solidFill>
                            <a:srgbClr val="00B050"/>
                          </a:solidFill>
                          <a:effectLst/>
                          <a:latin typeface="+mn-lt"/>
                          <a:ea typeface="+mn-ea"/>
                          <a:cs typeface="+mn-cs"/>
                        </a:rPr>
                        <a:t>)</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00B050"/>
                          </a:solidFill>
                          <a:effectLst/>
                          <a:latin typeface="+mn-lt"/>
                          <a:ea typeface="+mn-ea"/>
                          <a:cs typeface="+mn-cs"/>
                        </a:rPr>
                        <a:t>11-18/1534</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latin typeface="+mn-lt"/>
                          <a:ea typeface="+mn-ea"/>
                          <a:cs typeface="+mn-cs"/>
                        </a:rPr>
                        <a:t>PPDU Format</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00B050"/>
                          </a:solidFill>
                          <a:effectLst/>
                          <a:latin typeface="+mn-lt"/>
                          <a:ea typeface="+mn-ea"/>
                          <a:cs typeface="+mn-cs"/>
                        </a:rPr>
                        <a:t>Tianyu</a:t>
                      </a:r>
                      <a:r>
                        <a:rPr lang="en-US" sz="1400" u="none" strike="noStrike" kern="1200" dirty="0" smtClean="0">
                          <a:solidFill>
                            <a:srgbClr val="00B050"/>
                          </a:solidFill>
                          <a:effectLst/>
                          <a:latin typeface="+mn-lt"/>
                          <a:ea typeface="+mn-ea"/>
                          <a:cs typeface="+mn-cs"/>
                        </a:rPr>
                        <a:t> (Samsung)</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rgbClr val="FFC000"/>
                          </a:solidFill>
                          <a:effectLst/>
                          <a:latin typeface="+mn-lt"/>
                          <a:ea typeface="+mn-ea"/>
                          <a:cs typeface="+mn-cs"/>
                        </a:rPr>
                        <a:t>11-18/1493</a:t>
                      </a:r>
                      <a:endParaRPr lang="en-US" altLang="zh-CN"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rgbClr val="FFC000"/>
                          </a:solidFill>
                          <a:effectLst/>
                          <a:latin typeface="+mn-lt"/>
                          <a:ea typeface="+mn-ea"/>
                          <a:cs typeface="+mn-cs"/>
                        </a:rPr>
                        <a:t>PHY_CR_3.0_TxRx_Misc</a:t>
                      </a:r>
                      <a:endParaRPr lang="en-US" sz="1400" u="none" strike="noStrike" kern="1200" dirty="0">
                        <a:solidFill>
                          <a:srgbClr val="FFC00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rgbClr val="FFC000"/>
                          </a:solidFill>
                          <a:effectLst/>
                          <a:latin typeface="+mn-lt"/>
                          <a:ea typeface="+mn-ea"/>
                          <a:cs typeface="+mn-cs"/>
                        </a:rPr>
                        <a:t>Xiaogang</a:t>
                      </a:r>
                      <a:r>
                        <a:rPr lang="en-US" sz="1400" u="none" strike="noStrike" kern="1200" baseline="0" dirty="0" smtClean="0">
                          <a:solidFill>
                            <a:srgbClr val="FFC000"/>
                          </a:solidFill>
                          <a:effectLst/>
                          <a:latin typeface="+mn-lt"/>
                          <a:ea typeface="+mn-ea"/>
                          <a:cs typeface="+mn-cs"/>
                        </a:rPr>
                        <a:t> (Intel)</a:t>
                      </a:r>
                      <a:endParaRPr lang="en-US" sz="1400" u="none" strike="noStrike" kern="1200" dirty="0">
                        <a:solidFill>
                          <a:srgbClr val="FFC000"/>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11-18/1590</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a:solidFill>
                            <a:schemeClr val="tx1"/>
                          </a:solidFill>
                          <a:effectLst/>
                          <a:latin typeface="+mn-lt"/>
                          <a:ea typeface="+mn-ea"/>
                          <a:cs typeface="+mn-cs"/>
                        </a:rPr>
                        <a:t>D3.0 Comment Resolution - Part 1</a:t>
                      </a:r>
                    </a:p>
                  </a:txBody>
                  <a:tcPr marL="9525" marR="9525" marT="9525" marB="0" anchor="b"/>
                </a:tc>
                <a:tc>
                  <a:txBody>
                    <a:bodyPr/>
                    <a:lstStyle/>
                    <a:p>
                      <a:pPr marL="0" algn="l" defTabSz="914400" rtl="0" eaLnBrk="1" fontAlgn="b" latinLnBrk="0" hangingPunct="1"/>
                      <a:r>
                        <a:rPr lang="en-US" sz="1400" u="none" strike="noStrike" kern="1200" dirty="0" err="1">
                          <a:solidFill>
                            <a:schemeClr val="tx1"/>
                          </a:solidFill>
                          <a:effectLst/>
                          <a:latin typeface="+mn-lt"/>
                          <a:ea typeface="+mn-ea"/>
                          <a:cs typeface="+mn-cs"/>
                        </a:rPr>
                        <a:t>Youhan</a:t>
                      </a:r>
                      <a:r>
                        <a:rPr lang="en-US" sz="1400" u="none" strike="noStrike" kern="1200" dirty="0">
                          <a:solidFill>
                            <a:schemeClr val="tx1"/>
                          </a:solidFill>
                          <a:effectLst/>
                          <a:latin typeface="+mn-lt"/>
                          <a:ea typeface="+mn-ea"/>
                          <a:cs typeface="+mn-cs"/>
                        </a:rPr>
                        <a:t> Kim (Qualcomm)</a:t>
                      </a:r>
                    </a:p>
                  </a:txBody>
                  <a:tcPr marL="9525" marR="9525" marT="9525" marB="0" anchor="b"/>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11-18/1591</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fr-FR" sz="1400" u="none" strike="noStrike" kern="1200" dirty="0">
                          <a:solidFill>
                            <a:schemeClr val="tx1"/>
                          </a:solidFill>
                          <a:effectLst/>
                          <a:latin typeface="+mn-lt"/>
                          <a:ea typeface="+mn-ea"/>
                          <a:cs typeface="+mn-cs"/>
                        </a:rPr>
                        <a:t>D3.0 Comment Resolution - Part 2</a:t>
                      </a:r>
                    </a:p>
                  </a:txBody>
                  <a:tcPr marL="9525" marR="9525" marT="9525" marB="0" anchor="b"/>
                </a:tc>
                <a:tc>
                  <a:txBody>
                    <a:bodyPr/>
                    <a:lstStyle/>
                    <a:p>
                      <a:pPr marL="0" algn="l" defTabSz="914400" rtl="0" eaLnBrk="1" fontAlgn="b" latinLnBrk="0" hangingPunct="1"/>
                      <a:r>
                        <a:rPr lang="en-US" sz="1400" u="none" strike="noStrike" kern="1200" dirty="0" err="1">
                          <a:solidFill>
                            <a:schemeClr val="tx1"/>
                          </a:solidFill>
                          <a:effectLst/>
                          <a:latin typeface="+mn-lt"/>
                          <a:ea typeface="+mn-ea"/>
                          <a:cs typeface="+mn-cs"/>
                        </a:rPr>
                        <a:t>Youhan</a:t>
                      </a:r>
                      <a:r>
                        <a:rPr lang="en-US" sz="1400" u="none" strike="noStrike" kern="1200" dirty="0">
                          <a:solidFill>
                            <a:schemeClr val="tx1"/>
                          </a:solidFill>
                          <a:effectLst/>
                          <a:latin typeface="+mn-lt"/>
                          <a:ea typeface="+mn-ea"/>
                          <a:cs typeface="+mn-cs"/>
                        </a:rPr>
                        <a:t> Kim (Qualcomm)</a:t>
                      </a:r>
                    </a:p>
                  </a:txBody>
                  <a:tcPr marL="9525" marR="9525" marT="9525" marB="0" anchor="b"/>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11-18/1601</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HE-SIG-CR-Part5</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Ross Jian Yu (Huawei)</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11-18/1441</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altLang="zh-CN" sz="1400" b="0" i="0" kern="1200" dirty="0" smtClean="0">
                          <a:solidFill>
                            <a:schemeClr val="tx1"/>
                          </a:solidFill>
                          <a:effectLst/>
                          <a:latin typeface="+mn-lt"/>
                          <a:ea typeface="+mn-ea"/>
                          <a:cs typeface="+mn-cs"/>
                        </a:rPr>
                        <a:t>CR on HE-SIG Part 4</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Xin</a:t>
                      </a:r>
                      <a:r>
                        <a:rPr lang="en-US" sz="1400" u="none" strike="noStrike" kern="1200" baseline="0" dirty="0" smtClean="0">
                          <a:solidFill>
                            <a:schemeClr val="tx1"/>
                          </a:solidFill>
                          <a:effectLst/>
                          <a:latin typeface="+mn-lt"/>
                          <a:ea typeface="+mn-ea"/>
                          <a:cs typeface="+mn-cs"/>
                        </a:rPr>
                        <a:t> </a:t>
                      </a:r>
                      <a:r>
                        <a:rPr lang="en-US" sz="1400" u="none" strike="noStrike" kern="1200" baseline="0" dirty="0" err="1" smtClean="0">
                          <a:solidFill>
                            <a:schemeClr val="tx1"/>
                          </a:solidFill>
                          <a:effectLst/>
                          <a:latin typeface="+mn-lt"/>
                          <a:ea typeface="+mn-ea"/>
                          <a:cs typeface="+mn-cs"/>
                        </a:rPr>
                        <a:t>Zuo</a:t>
                      </a:r>
                      <a:r>
                        <a:rPr lang="en-US" sz="1400" u="none" strike="noStrike" kern="1200" baseline="0" dirty="0" smtClean="0">
                          <a:solidFill>
                            <a:schemeClr val="tx1"/>
                          </a:solidFill>
                          <a:effectLst/>
                          <a:latin typeface="+mn-lt"/>
                          <a:ea typeface="+mn-ea"/>
                          <a:cs typeface="+mn-cs"/>
                        </a:rPr>
                        <a:t> (Huawei)</a:t>
                      </a:r>
                      <a:endParaRPr lang="en-US" sz="1400" u="none" strike="noStrike" kern="1200" dirty="0">
                        <a:solidFill>
                          <a:schemeClr val="tx1"/>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11-18/1492r3)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and the corresponding modification proposal to IEEE P802.11ax D3.0 as in 11-18/1492r3</a:t>
            </a:r>
          </a:p>
          <a:p>
            <a:pPr lvl="1"/>
            <a:r>
              <a:rPr lang="en-US" altLang="zh-CN" dirty="0" smtClean="0"/>
              <a:t>CID 16810</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11-18/1522r1)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 and the corresponding modification proposal to IEEE P802.11ax D3.0 as in 11-18/1522r1</a:t>
            </a:r>
          </a:p>
          <a:p>
            <a:pPr lvl="1"/>
            <a:r>
              <a:rPr lang="en-US" altLang="zh-CN" dirty="0" smtClean="0"/>
              <a:t>CID 15659</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54858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11-18/1452r1)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6 CIDs and the corresponding modification proposal to IEEE P802.11ax D3.0 as in 11-18/1452r1</a:t>
            </a:r>
          </a:p>
          <a:p>
            <a:pPr lvl="1"/>
            <a:r>
              <a:rPr lang="en-US" altLang="zh-CN" dirty="0" smtClean="0"/>
              <a:t>CID </a:t>
            </a:r>
            <a:r>
              <a:rPr lang="en-GB" altLang="zh-CN" dirty="0"/>
              <a:t>16636, 16111, 16358, 16261, </a:t>
            </a:r>
            <a:r>
              <a:rPr lang="en-GB" altLang="zh-CN" dirty="0" smtClean="0"/>
              <a:t>16820 </a:t>
            </a:r>
            <a:r>
              <a:rPr lang="en-GB" altLang="zh-CN" dirty="0"/>
              <a:t>and 16980</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89939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11-18/1453r1)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12 CIDs and the corresponding modification proposal to IEEE P802.11ax D3.0 as in 11-18/1453r1</a:t>
            </a:r>
          </a:p>
          <a:p>
            <a:pPr lvl="1"/>
            <a:r>
              <a:rPr lang="en-US" altLang="zh-CN" dirty="0" smtClean="0"/>
              <a:t>CID </a:t>
            </a:r>
            <a:r>
              <a:rPr lang="en-GB" altLang="zh-CN" dirty="0"/>
              <a:t>16485, 15974, 15977, 16836, </a:t>
            </a:r>
            <a:r>
              <a:rPr lang="en-GB" altLang="zh-CN" dirty="0" smtClean="0"/>
              <a:t>16790</a:t>
            </a:r>
            <a:r>
              <a:rPr lang="en-GB" altLang="zh-CN" dirty="0"/>
              <a:t>, 15645, 16691, 15467, 16439, </a:t>
            </a:r>
            <a:r>
              <a:rPr lang="en-GB" altLang="zh-CN" dirty="0" smtClean="0"/>
              <a:t>16973</a:t>
            </a:r>
            <a:r>
              <a:rPr lang="en-GB" altLang="zh-CN" dirty="0"/>
              <a:t>, 16988 and 16972</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897200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11-18/1514r1)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14 CIDs </a:t>
            </a:r>
            <a:r>
              <a:rPr lang="en-US" altLang="zh-CN" dirty="0" smtClean="0"/>
              <a:t>and the corresponding modification proposal to IEEE P802.11ax D3.0 as in 11-18/1514r1</a:t>
            </a:r>
          </a:p>
          <a:p>
            <a:pPr lvl="1"/>
            <a:r>
              <a:rPr lang="en-US" altLang="zh-CN" dirty="0" smtClean="0"/>
              <a:t>CID </a:t>
            </a:r>
            <a:r>
              <a:rPr lang="en-GB" altLang="zh-CN" dirty="0" smtClean="0"/>
              <a:t>15128, 15823, 15956,</a:t>
            </a:r>
            <a:r>
              <a:rPr lang="en-US" altLang="zh-CN" sz="1600" dirty="0" smtClean="0"/>
              <a:t> </a:t>
            </a:r>
            <a:r>
              <a:rPr lang="en-GB" altLang="zh-CN" dirty="0" smtClean="0"/>
              <a:t>16109,</a:t>
            </a:r>
            <a:r>
              <a:rPr lang="en-US" altLang="zh-CN" sz="1600" dirty="0" smtClean="0"/>
              <a:t> </a:t>
            </a:r>
            <a:r>
              <a:rPr lang="en-GB" altLang="zh-CN" dirty="0" smtClean="0"/>
              <a:t>16110,</a:t>
            </a:r>
            <a:r>
              <a:rPr lang="en-US" altLang="zh-CN" sz="1600" dirty="0" smtClean="0"/>
              <a:t> </a:t>
            </a:r>
            <a:r>
              <a:rPr lang="en-GB" altLang="zh-CN" dirty="0" smtClean="0"/>
              <a:t>16340,</a:t>
            </a:r>
            <a:r>
              <a:rPr lang="en-US" altLang="zh-CN" sz="1600" dirty="0" smtClean="0"/>
              <a:t> </a:t>
            </a:r>
            <a:r>
              <a:rPr lang="en-GB" altLang="zh-CN" dirty="0" smtClean="0"/>
              <a:t>16342,  16343,</a:t>
            </a:r>
            <a:r>
              <a:rPr lang="en-US" altLang="zh-CN" sz="1600" dirty="0" smtClean="0"/>
              <a:t> </a:t>
            </a:r>
            <a:r>
              <a:rPr lang="en-GB" altLang="zh-CN" dirty="0" smtClean="0"/>
              <a:t>16344,</a:t>
            </a:r>
            <a:r>
              <a:rPr lang="en-US" altLang="zh-CN" sz="1600" dirty="0" smtClean="0"/>
              <a:t> </a:t>
            </a:r>
            <a:r>
              <a:rPr lang="en-GB" altLang="zh-CN" dirty="0" smtClean="0"/>
              <a:t>16630,</a:t>
            </a:r>
            <a:r>
              <a:rPr lang="en-US" altLang="zh-CN" sz="1600" dirty="0" smtClean="0"/>
              <a:t> </a:t>
            </a:r>
            <a:r>
              <a:rPr lang="en-GB" altLang="zh-CN" dirty="0" smtClean="0"/>
              <a:t>16695,</a:t>
            </a:r>
            <a:r>
              <a:rPr lang="en-US" altLang="zh-CN" sz="1600" dirty="0" smtClean="0"/>
              <a:t> </a:t>
            </a:r>
            <a:r>
              <a:rPr lang="en-GB" altLang="zh-CN" dirty="0" smtClean="0"/>
              <a:t>15570,</a:t>
            </a:r>
            <a:r>
              <a:rPr lang="en-US" altLang="zh-CN" sz="1600" dirty="0" smtClean="0"/>
              <a:t> </a:t>
            </a:r>
            <a:r>
              <a:rPr lang="en-GB" altLang="zh-CN" dirty="0" smtClean="0"/>
              <a:t>16802, 16850</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92992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11-18/1534r1)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4 CIDs and </a:t>
            </a:r>
            <a:r>
              <a:rPr lang="en-US" altLang="zh-CN" dirty="0" smtClean="0"/>
              <a:t>the corresponding modification proposal to IEEE P802.11ax </a:t>
            </a:r>
            <a:r>
              <a:rPr lang="en-US" altLang="zh-CN" dirty="0" smtClean="0"/>
              <a:t>D3.1 </a:t>
            </a:r>
            <a:r>
              <a:rPr lang="en-US" altLang="zh-CN" dirty="0" smtClean="0"/>
              <a:t>as in </a:t>
            </a:r>
            <a:r>
              <a:rPr lang="en-US" altLang="zh-CN" dirty="0" smtClean="0"/>
              <a:t>11-18/1534r1</a:t>
            </a:r>
            <a:endParaRPr lang="en-US" altLang="zh-CN" dirty="0" smtClean="0"/>
          </a:p>
          <a:p>
            <a:pPr lvl="1"/>
            <a:r>
              <a:rPr lang="en-US" altLang="zh-CN" dirty="0" smtClean="0"/>
              <a:t>CID </a:t>
            </a:r>
            <a:r>
              <a:rPr lang="en-US" altLang="zh-CN" dirty="0"/>
              <a:t>16060, 16534, 16537, </a:t>
            </a:r>
            <a:r>
              <a:rPr lang="en-US" altLang="zh-CN" dirty="0" smtClean="0"/>
              <a:t>16792</a:t>
            </a:r>
            <a:endParaRPr lang="zh-CN" altLang="zh-CN" dirty="0"/>
          </a:p>
          <a:p>
            <a:pPr lvl="1"/>
            <a:endParaRPr lang="en-GB"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6583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smtClean="0">
                <a:latin typeface="Arial" pitchFamily="34" charset="0"/>
              </a:rPr>
              <a:t>Big Island, Hawaii, USA</a:t>
            </a:r>
          </a:p>
          <a:p>
            <a:pPr algn="ctr">
              <a:lnSpc>
                <a:spcPct val="90000"/>
              </a:lnSpc>
              <a:buFontTx/>
              <a:buNone/>
            </a:pPr>
            <a:r>
              <a:rPr lang="en-US" altLang="en-US" sz="3200" dirty="0" smtClean="0">
                <a:latin typeface="Arial" pitchFamily="34" charset="0"/>
              </a:rPr>
              <a:t>Sep 11-14, 2018</a:t>
            </a:r>
          </a:p>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 </a:t>
            </a:r>
            <a:r>
              <a:rPr lang="en-US" altLang="zh-CN" dirty="0" smtClean="0"/>
              <a:t>(</a:t>
            </a:r>
            <a:r>
              <a:rPr lang="en-US" altLang="zh-CN" dirty="0" err="1" smtClean="0"/>
              <a:t>cr</a:t>
            </a:r>
            <a:r>
              <a:rPr lang="en-US" altLang="zh-CN" dirty="0" smtClean="0"/>
              <a:t>, </a:t>
            </a:r>
            <a:r>
              <a:rPr lang="en-US" altLang="zh-CN" dirty="0" smtClean="0"/>
              <a:t>11-18/1493r2)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41 CIDs and </a:t>
            </a:r>
            <a:r>
              <a:rPr lang="en-US" altLang="zh-CN" dirty="0" smtClean="0"/>
              <a:t>the corresponding modification proposal to IEEE P802.11ax D3.0 as in </a:t>
            </a:r>
            <a:r>
              <a:rPr lang="en-US" altLang="zh-CN" dirty="0" smtClean="0"/>
              <a:t>11-18/1493r2</a:t>
            </a:r>
            <a:endParaRPr lang="en-US" altLang="zh-CN" dirty="0" smtClean="0"/>
          </a:p>
          <a:p>
            <a:pPr lvl="1"/>
            <a:r>
              <a:rPr lang="en-US" altLang="zh-CN" dirty="0" smtClean="0"/>
              <a:t>CID </a:t>
            </a:r>
            <a:r>
              <a:rPr lang="en-GB" altLang="zh-CN" dirty="0"/>
              <a:t>15436, 15457, 15458, 15459, 15460, 15470, 15577, 15579, 15582, 15583, 15584, 15585, 15586, 15587, 15800, 15854, 15860, 15921, 15945, 16042, 16055, 16177, 16476, 16477, 16478, 16479, 16480, 16481, 16482, 16483, 16599, 16643, 16708, 16710, 16793, 16863, 16864, 16865, 16866, </a:t>
            </a:r>
            <a:r>
              <a:rPr lang="en-GB" altLang="zh-CN" dirty="0" smtClean="0"/>
              <a:t>16967 and </a:t>
            </a:r>
            <a:r>
              <a:rPr lang="en-GB" altLang="zh-CN" dirty="0"/>
              <a:t>17003</a:t>
            </a:r>
            <a:endParaRPr lang="en-GB"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75719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X </a:t>
            </a:r>
            <a:r>
              <a:rPr lang="en-US" altLang="zh-CN" dirty="0" smtClean="0"/>
              <a:t>(</a:t>
            </a:r>
            <a:r>
              <a:rPr lang="en-US" altLang="zh-CN" dirty="0" err="1" smtClean="0"/>
              <a:t>cr</a:t>
            </a:r>
            <a:r>
              <a:rPr lang="en-US" altLang="zh-CN" dirty="0" smtClean="0"/>
              <a:t>, </a:t>
            </a:r>
            <a:r>
              <a:rPr lang="en-US" altLang="zh-CN" dirty="0" smtClean="0"/>
              <a:t>11-18/XXXXr0</a:t>
            </a:r>
            <a:r>
              <a:rPr lang="en-US" altLang="zh-CN" dirty="0" smtClean="0"/>
              <a:t>)</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(except those marked in red) and the corresponding modification proposal to IEEE P802.11ax D3.0 as in </a:t>
            </a:r>
            <a:r>
              <a:rPr lang="en-US" altLang="zh-CN" dirty="0" smtClean="0"/>
              <a:t>11-18/XXXXr0</a:t>
            </a:r>
            <a:endParaRPr lang="en-US" altLang="zh-CN" dirty="0" smtClean="0"/>
          </a:p>
          <a:p>
            <a:pPr lvl="1"/>
            <a:r>
              <a:rPr lang="en-US" altLang="zh-CN" dirty="0" smtClean="0"/>
              <a:t>CID</a:t>
            </a:r>
          </a:p>
          <a:p>
            <a:pPr lvl="1"/>
            <a:endParaRPr lang="en-GB"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59233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56252</TotalTime>
  <Words>1700</Words>
  <Application>Microsoft Office PowerPoint</Application>
  <PresentationFormat>全屏显示(4:3)</PresentationFormat>
  <Paragraphs>321</Paragraphs>
  <Slides>21</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0" baseType="lpstr">
      <vt:lpstr>Monotype Sorts</vt:lpstr>
      <vt:lpstr>MS PGothic</vt:lpstr>
      <vt:lpstr>MS PGothic</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vt:lpstr>
      <vt:lpstr>PHY Adhoc Time Slot</vt:lpstr>
      <vt:lpstr>PHY Adhoc Comments Status</vt:lpstr>
      <vt:lpstr>PHY Submissions</vt:lpstr>
      <vt:lpstr>Straw-poll 1 (cr, 11-18/1492r3)</vt:lpstr>
      <vt:lpstr>Straw-poll 2 (cr, 11-18/1522r1)</vt:lpstr>
      <vt:lpstr>Straw-poll 3 (cr, 11-18/1452r1)</vt:lpstr>
      <vt:lpstr>Straw-poll 4 (cr, 11-18/1453r1)</vt:lpstr>
      <vt:lpstr>Straw-poll 5 (cr, 11-18/1514r1)</vt:lpstr>
      <vt:lpstr>Straw-poll 6 (cr, 11-18/1534r1)</vt:lpstr>
      <vt:lpstr>Straw-poll 7 (cr, 11-18/1493r2)</vt:lpstr>
      <vt:lpstr>Straw-poll X (cr, 11-18/XXXXr0)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2698</cp:revision>
  <cp:lastPrinted>1998-02-10T13:28:06Z</cp:lastPrinted>
  <dcterms:created xsi:type="dcterms:W3CDTF">2007-04-17T18:10:23Z</dcterms:created>
  <dcterms:modified xsi:type="dcterms:W3CDTF">2018-09-12T22:05:17Z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