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12" r:id="rId4"/>
    <p:sldId id="330" r:id="rId5"/>
    <p:sldId id="352" r:id="rId6"/>
    <p:sldId id="354" r:id="rId7"/>
    <p:sldId id="359" r:id="rId8"/>
    <p:sldId id="353" r:id="rId9"/>
    <p:sldId id="360" r:id="rId10"/>
    <p:sldId id="361" r:id="rId11"/>
    <p:sldId id="362" r:id="rId12"/>
    <p:sldId id="329" r:id="rId13"/>
    <p:sldId id="310" r:id="rId14"/>
    <p:sldId id="358" r:id="rId15"/>
    <p:sldId id="264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0000"/>
    <a:srgbClr val="3399FF"/>
    <a:srgbClr val="4F81BD"/>
    <a:srgbClr val="FFCC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16C6-852A-4319-A293-63D1CB905CE9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1D2CC7A9-995A-4146-A1E8-FFA54BA5E5F0}" type="datetime1">
              <a:rPr lang="en-US" smtClean="0"/>
              <a:t>9/11/2018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39160D9D-2543-4652-8CE9-7469D5ADFE42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16F1990-4F6D-4C3D-A3FA-BB2D3B23D92F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355E5-AA67-407F-884D-367B4B12F6B6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0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F7010601-42F1-4B3E-A75D-07E9CC87AA0B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9681" y="384909"/>
            <a:ext cx="7583603" cy="1143000"/>
          </a:xfrm>
          <a:prstGeom prst="rect">
            <a:avLst/>
          </a:prstGeom>
        </p:spPr>
        <p:txBody>
          <a:bodyPr lIns="91421" tIns="45710" rIns="91421" bIns="45710"/>
          <a:lstStyle>
            <a:lvl1pPr marL="0" marR="0" indent="0" algn="l" defTabSz="6856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baseline="0">
                <a:solidFill>
                  <a:schemeClr val="bg1"/>
                </a:solidFill>
                <a:latin typeface="FrutigerNext LT Medium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65564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Sept 2018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802.11-18/1588r1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Peiwei</a:t>
            </a:r>
            <a:r>
              <a:rPr lang="en-GB" dirty="0" smtClean="0"/>
              <a:t> Wang -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180975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10011" y="617215"/>
            <a:ext cx="8323977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Prototype of Full Duplex for 802.11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2018-09-11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210045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63324"/>
              </p:ext>
            </p:extLst>
          </p:nvPr>
        </p:nvGraphicFramePr>
        <p:xfrm>
          <a:off x="783795" y="2513856"/>
          <a:ext cx="7651021" cy="3339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690"/>
                <a:gridCol w="1113297"/>
                <a:gridCol w="2170929"/>
                <a:gridCol w="1031358"/>
                <a:gridCol w="2021747"/>
              </a:tblGrid>
              <a:tr h="333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+mn-lt"/>
                        </a:rPr>
                        <a:t>Name</a:t>
                      </a:r>
                      <a:endParaRPr lang="en-US" sz="1000" b="1" kern="0" dirty="0">
                        <a:effectLst/>
                        <a:latin typeface="+mn-lt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Affiliations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Address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Phone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email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James Gary Griffiths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Huawei Canada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303 Terry Fox Drive, Suite 400 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Kanata, Ontario Canada 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K2K 3J1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james.griffiths@huawei.com 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effectLst/>
                          <a:latin typeface="+mn-lt"/>
                        </a:rPr>
                        <a:t>Peiwei</a:t>
                      </a:r>
                      <a:r>
                        <a:rPr lang="en-US" sz="1000" kern="1200" dirty="0" smtClean="0">
                          <a:effectLst/>
                          <a:latin typeface="+mn-lt"/>
                        </a:rPr>
                        <a:t> Wang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peiwei.wang@huawei.com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Philippe Wu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Philippe.Wu@huawei.com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Yan Xin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Yan.Xin@huawei.com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edward.ks.au@huawei.com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Baojian</a:t>
                      </a: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Zhou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zhoubaojian@huawei.com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Tho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Le-Ngoc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McGill University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>
                          <a:effectLst/>
                          <a:latin typeface="+mn-lt"/>
                        </a:rPr>
                        <a:t>Room 633, McConnell Engineering Building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3480 University Street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Montreal, Quebec, Canada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H3A 0E9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tho.le-ngoc@mcgill.ca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+mn-lt"/>
                        </a:rPr>
                        <a:t>Robert </a:t>
                      </a:r>
                      <a:r>
                        <a:rPr lang="en-CA" sz="1000" dirty="0" err="1">
                          <a:effectLst/>
                          <a:latin typeface="+mn-lt"/>
                        </a:rPr>
                        <a:t>Morawski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robert.morawski@mcgill.ca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+mn-lt"/>
                        </a:rPr>
                        <a:t>Harry Lee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hakhyun.lee@mail.mcgill.ca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44078" y="584532"/>
            <a:ext cx="525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SI Cancellation – AP with Data Traffic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04" y="1110719"/>
            <a:ext cx="6478901" cy="2191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04" y="3427990"/>
            <a:ext cx="6478901" cy="2921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967968" y="584532"/>
            <a:ext cx="5409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SI Cancellation – STA with Data Traffic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3" y="1171602"/>
            <a:ext cx="6506793" cy="2160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3" y="3422181"/>
            <a:ext cx="6506793" cy="2962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0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180975"/>
          </a:xfrm>
        </p:spPr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137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24767"/>
              </p:ext>
            </p:extLst>
          </p:nvPr>
        </p:nvGraphicFramePr>
        <p:xfrm>
          <a:off x="642735" y="1283516"/>
          <a:ext cx="4202884" cy="505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6831"/>
                <a:gridCol w="1387379"/>
                <a:gridCol w="1358674"/>
              </a:tblGrid>
              <a:tr h="286829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FD-AP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FD-STA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channel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2.45GHz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2.45GH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Width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20MGHz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transmit antennas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receive antennas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 used for the demo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QAM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rate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390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Standards Compatible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802.11ax PHY compliance with fixed HE-MCS index in operation and without MAC support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802.11ax PHY compliance with fixed HE-MCS index in operation and without MAC support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Power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20dBm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20dBm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Gain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6dBi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6dBi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536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Analog Cancellation(including ANT isolation)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&gt;65dB (Goal)</a:t>
                      </a:r>
                    </a:p>
                    <a:p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&gt;45dB (Current)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&gt;65dB (Goal)</a:t>
                      </a:r>
                    </a:p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&gt;45dB (Current)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Cancellation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&gt;30dB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&gt;30dB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8" name="Title 1"/>
          <p:cNvSpPr>
            <a:spLocks noGrp="1"/>
          </p:cNvSpPr>
          <p:nvPr>
            <p:ph type="title"/>
          </p:nvPr>
        </p:nvSpPr>
        <p:spPr>
          <a:xfrm>
            <a:off x="2203660" y="646152"/>
            <a:ext cx="5128878" cy="59349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Prototype </a:t>
            </a:r>
            <a:r>
              <a:rPr lang="en-US" sz="2400" dirty="0" smtClean="0">
                <a:solidFill>
                  <a:schemeClr val="tx1"/>
                </a:solidFill>
              </a:rPr>
              <a:t>Configuration Setup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9902" y="1163060"/>
            <a:ext cx="3128204" cy="1627464"/>
            <a:chOff x="5211818" y="1742216"/>
            <a:chExt cx="3350575" cy="2293399"/>
          </a:xfrm>
        </p:grpSpPr>
        <p:grpSp>
          <p:nvGrpSpPr>
            <p:cNvPr id="34" name="Group 33"/>
            <p:cNvGrpSpPr/>
            <p:nvPr/>
          </p:nvGrpSpPr>
          <p:grpSpPr>
            <a:xfrm>
              <a:off x="5744985" y="3388508"/>
              <a:ext cx="461665" cy="248580"/>
              <a:chOff x="3080113" y="4125462"/>
              <a:chExt cx="461665" cy="248580"/>
            </a:xfrm>
          </p:grpSpPr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3080113" y="4125462"/>
                <a:ext cx="46166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Full</a:t>
                </a: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duplex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3229993" y="4250931"/>
                <a:ext cx="16190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013" y="2145715"/>
              <a:ext cx="954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7080750" y="2064752"/>
              <a:ext cx="20478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556999" y="2217153"/>
              <a:ext cx="21272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6995025" y="3255377"/>
              <a:ext cx="598488" cy="17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Full duplex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183938" y="3390314"/>
              <a:ext cx="19685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327" y="2808561"/>
              <a:ext cx="23653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7240815" y="2034883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0" cap="flat">
              <a:solidFill>
                <a:srgbClr val="0017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96154" y="1742216"/>
              <a:ext cx="1366239" cy="327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Self-Interference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V="1">
              <a:off x="6282347" y="2434443"/>
              <a:ext cx="1210634" cy="44090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6220864" y="2258858"/>
              <a:ext cx="843150" cy="53018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850348" y="3667586"/>
              <a:ext cx="1706654" cy="36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dirty="0" smtClean="0">
                  <a:solidFill>
                    <a:schemeClr val="tx1"/>
                  </a:solidFill>
                </a:rPr>
                <a:t>ymmetric FD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20"/>
            <p:cNvSpPr>
              <a:spLocks noEditPoints="1"/>
            </p:cNvSpPr>
            <p:nvPr/>
          </p:nvSpPr>
          <p:spPr bwMode="auto">
            <a:xfrm rot="14002186" flipV="1">
              <a:off x="6116901" y="2674657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5799559" y="2700779"/>
              <a:ext cx="30136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TX/RX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11818" y="2320437"/>
              <a:ext cx="1366239" cy="327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Self-Interference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5621" y="3298791"/>
            <a:ext cx="3474387" cy="2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3044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95616"/>
            <a:ext cx="7961313" cy="4634104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 symmetric Full-Duplex (FD) architectures have been shown.   </a:t>
            </a:r>
            <a:endParaRPr lang="en-US" kern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Self-interference channel impulse response has been performed and 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the 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measurement results show external reflections exis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 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 the indoor environment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Link budget has shown that FD can achieve high data rate transmission for mid-range communications in WLAN.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We have shown the current SIC capability for a full duplex MIMO (2x2) prototype using a Wi-Fi compatible frame structure in an indoor environment.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11" y="600189"/>
            <a:ext cx="8277578" cy="719919"/>
          </a:xfrm>
        </p:spPr>
        <p:txBody>
          <a:bodyPr/>
          <a:lstStyle/>
          <a:p>
            <a:r>
              <a:rPr lang="en-US" dirty="0" smtClean="0"/>
              <a:t>Appendix – </a:t>
            </a:r>
            <a:r>
              <a:rPr lang="en-IE" dirty="0" smtClean="0">
                <a:solidFill>
                  <a:schemeClr val="tx1"/>
                </a:solidFill>
              </a:rPr>
              <a:t>Full Duplex Demonstration Video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089" y="3468512"/>
            <a:ext cx="8763000" cy="105833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dirty="0"/>
              <a:t>This </a:t>
            </a:r>
            <a:r>
              <a:rPr lang="en-GB" dirty="0" smtClean="0"/>
              <a:t>presentation and the demo are </a:t>
            </a:r>
            <a:r>
              <a:rPr lang="en-GB" dirty="0"/>
              <a:t>not intended to sell you on a </a:t>
            </a:r>
          </a:p>
          <a:p>
            <a:pPr algn="ctr"/>
            <a:r>
              <a:rPr lang="en-GB" dirty="0"/>
              <a:t>particular full duplex implementation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04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2300" y="1600200"/>
            <a:ext cx="8064500" cy="4525963"/>
          </a:xfrm>
          <a:prstGeom prst="rect">
            <a:avLst/>
          </a:prstGeom>
          <a:noFill/>
        </p:spPr>
        <p:txBody>
          <a:bodyPr/>
          <a:lstStyle/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[1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]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www.wi-fi.org/news-events/newsroom/wi-fi-alliance-publishes-2018-wi-fi-predictions</a:t>
            </a: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[2]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11-18-0549-00-00fd-full-duplex-for-802-11.</a:t>
            </a: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[3]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11-18-0448-01-00fd-full-duplex-benefits-and-challenges.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[4]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11-18-0880-00-00fd-self-interference-cancellation-in-full-duplex-for-802-11</a:t>
            </a:r>
          </a:p>
          <a:p>
            <a:pPr marL="287338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[5] </a:t>
            </a:r>
            <a:r>
              <a:rPr lang="en-US" sz="1400" dirty="0">
                <a:solidFill>
                  <a:schemeClr val="tx1"/>
                </a:solidFill>
              </a:rPr>
              <a:t>IEEE 802.11-03/940r1.</a:t>
            </a:r>
          </a:p>
          <a:p>
            <a:pPr marL="287338" indent="-287338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[6] </a:t>
            </a:r>
            <a:r>
              <a:rPr lang="en-CA" sz="1400" dirty="0" err="1">
                <a:solidFill>
                  <a:schemeClr val="tx1"/>
                </a:solidFill>
              </a:rPr>
              <a:t>Fei</a:t>
            </a:r>
            <a:r>
              <a:rPr lang="en-CA" sz="1400" dirty="0">
                <a:solidFill>
                  <a:schemeClr val="tx1"/>
                </a:solidFill>
              </a:rPr>
              <a:t> Chen, Robert </a:t>
            </a:r>
            <a:r>
              <a:rPr lang="en-CA" sz="1400" dirty="0" err="1">
                <a:solidFill>
                  <a:schemeClr val="tx1"/>
                </a:solidFill>
              </a:rPr>
              <a:t>Morawski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 err="1">
                <a:solidFill>
                  <a:schemeClr val="tx1"/>
                </a:solidFill>
              </a:rPr>
              <a:t>Tho</a:t>
            </a:r>
            <a:r>
              <a:rPr lang="en-CA" sz="1400" dirty="0">
                <a:solidFill>
                  <a:schemeClr val="tx1"/>
                </a:solidFill>
              </a:rPr>
              <a:t> Le-Ngoc, “Self-Interference Channel Characterization for Wideband 2x2 MIMO Full-Duplex Transceivers using Dual-Polarized Antennas”, IEEE Transactions on Antennas &amp; Propagation, Vol. 66, No. 4, April 2018.</a:t>
            </a:r>
          </a:p>
          <a:p>
            <a:pPr marL="287338" indent="-287338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[7] </a:t>
            </a:r>
            <a:r>
              <a:rPr lang="en-US" sz="1400" dirty="0">
                <a:solidFill>
                  <a:schemeClr val="tx1"/>
                </a:solidFill>
              </a:rPr>
              <a:t>IEEE 802.11-03/940r1.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[8] D.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Bharadia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E.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McMilin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and S.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Katti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“Full Duplex Radios”, Proc.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f the ACM SIGCOMM 2013, Hong Kong, China, Aug. 2013.</a:t>
            </a:r>
          </a:p>
          <a:p>
            <a:pPr>
              <a:spcBef>
                <a:spcPts val="600"/>
              </a:spcBef>
            </a:pPr>
            <a:r>
              <a:rPr lang="en-CA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[9]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https://www.design-reuse.com/umc/adc-c-78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/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cs typeface="Calibri" pitchFamily="34" charset="0"/>
              </a:rPr>
              <a:t>[10] 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T. Zhang et al, “</a:t>
            </a:r>
            <a:r>
              <a:rPr lang="en-US" sz="1400" dirty="0">
                <a:solidFill>
                  <a:schemeClr val="tx1"/>
                </a:solidFill>
              </a:rPr>
              <a:t>A 1.7-to-2.2GHz Full-Duplex Transceiver System with &gt;50dB Self-Interference Cancellation over 42MHz Bandwidth”, ISSCC 2017.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cs typeface="Calibri" pitchFamily="34" charset="0"/>
              </a:rPr>
              <a:t>[11]  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D. </a:t>
            </a:r>
            <a:r>
              <a:rPr lang="en-US" sz="1400" dirty="0" err="1">
                <a:solidFill>
                  <a:schemeClr val="tx1"/>
                </a:solidFill>
                <a:cs typeface="Calibri" pitchFamily="34" charset="0"/>
              </a:rPr>
              <a:t>Regev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 et al, “</a:t>
            </a:r>
            <a:r>
              <a:rPr lang="en-US" sz="1400" dirty="0">
                <a:solidFill>
                  <a:schemeClr val="tx1"/>
                </a:solidFill>
              </a:rPr>
              <a:t>Modified Re-Configurable Quadrature Balanced Power Amplifiers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for Half and Full Duplex RF Front Ends”, Wireless and Microwave Circuits and Systems (WMCS), 2018 Texas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</a:rPr>
              <a:t>[12] </a:t>
            </a:r>
            <a:r>
              <a:rPr lang="en-US" sz="1400" dirty="0">
                <a:solidFill>
                  <a:schemeClr val="tx1"/>
                </a:solidFill>
              </a:rPr>
              <a:t>T. </a:t>
            </a:r>
            <a:r>
              <a:rPr lang="en-US" sz="1400" dirty="0" err="1">
                <a:solidFill>
                  <a:schemeClr val="tx1"/>
                </a:solidFill>
              </a:rPr>
              <a:t>Huusari</a:t>
            </a:r>
            <a:r>
              <a:rPr lang="en-US" sz="1400" dirty="0">
                <a:solidFill>
                  <a:schemeClr val="tx1"/>
                </a:solidFill>
              </a:rPr>
              <a:t> et al, “Wideband Self-Adaptive RF Cancellation Circuit for Full-Duplex Radio: Operating Principle and Measurements”, 2015 IEEE 81st Vehicular Technology Conference (VTC Spring)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55551" y="676301"/>
            <a:ext cx="8032893" cy="58768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+mn-lt"/>
              </a:rPr>
              <a:t>Full Duplex (FD) – Potential Solution for Next Generation of 802.11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551" y="1545704"/>
            <a:ext cx="7961313" cy="5020196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cs typeface="Calibri" pitchFamily="34" charset="0"/>
              </a:rPr>
              <a:t>Successful Market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- WLANs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are extensively deployed worldwide. According to Wi-Fi Alliance [1], the cumulative Wi-Fi device shipments will be over 20-billion units in 2018.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Large quantities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of Wi-Fi devices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are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used in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dense environments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demanding advanced technologies to improve the spectrum efficiency in WLANs.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FD technology allows simultaneous transmission and reception of signals over the same bandwidth.</a:t>
            </a:r>
            <a:endParaRPr lang="en-US" sz="1600" kern="0" dirty="0">
              <a:solidFill>
                <a:schemeClr val="tx1"/>
              </a:solidFill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Various self-interference cancellation (SIC) techniques available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–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Challenges in applications of FD have been discussed in [2]-[4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]. Various techniques, such as s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hared (SISO) or separated (MIMO) antenna configurations, passive or active cancellations, RF or digital cancellations, have been proposed to reduce significant self-interference in FD. </a:t>
            </a:r>
            <a:endParaRPr lang="en-US" sz="1600" kern="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cs typeface="Calibri" pitchFamily="34" charset="0"/>
              </a:rPr>
              <a:t>Proposed Enabling Technique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- This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contribution analyzes the components of SI and the requirements for a FD-capable receiver to cancel the SI, overviews several self-cancellation techniques potentially to be considered in FD for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802.11. In addition to digital cancellation, a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cost-effective solution by using high </a:t>
            </a:r>
            <a:r>
              <a:rPr lang="en-US" sz="1600" kern="0" dirty="0" err="1">
                <a:solidFill>
                  <a:schemeClr val="tx1"/>
                </a:solidFill>
                <a:cs typeface="Calibri" pitchFamily="34" charset="0"/>
              </a:rPr>
              <a:t>Tx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/Rx isolation MIMO antenna sub-system with SI cancellation capability to enable full duplex for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802.11 is proposed. </a:t>
            </a:r>
            <a:r>
              <a:rPr lang="en-US" sz="1600" kern="0" dirty="0" smtClean="0">
                <a:solidFill>
                  <a:schemeClr val="tx1"/>
                </a:solidFill>
              </a:rPr>
              <a:t>Separating multiple antennas into Rx &amp; </a:t>
            </a:r>
            <a:r>
              <a:rPr lang="en-US" sz="1600" kern="0" dirty="0" err="1" smtClean="0">
                <a:solidFill>
                  <a:schemeClr val="tx1"/>
                </a:solidFill>
              </a:rPr>
              <a:t>Tx</a:t>
            </a:r>
            <a:r>
              <a:rPr lang="en-US" sz="1600" kern="0" dirty="0" smtClean="0">
                <a:solidFill>
                  <a:schemeClr val="tx1"/>
                </a:solidFill>
              </a:rPr>
              <a:t> yields high isolation, however this may limit the MIMO capabilities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.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rved Down Arrow 136"/>
          <p:cNvSpPr/>
          <p:nvPr/>
        </p:nvSpPr>
        <p:spPr bwMode="auto">
          <a:xfrm rot="3654096">
            <a:off x="7521863" y="2454613"/>
            <a:ext cx="688476" cy="1430798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38" name="Rectangle 2"/>
          <p:cNvSpPr txBox="1">
            <a:spLocks noChangeArrowheads="1"/>
          </p:cNvSpPr>
          <p:nvPr/>
        </p:nvSpPr>
        <p:spPr bwMode="auto">
          <a:xfrm>
            <a:off x="502993" y="484872"/>
            <a:ext cx="8210119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802.11 Full-Duplex </a:t>
            </a:r>
            <a:r>
              <a:rPr lang="en-US" altLang="zh-CN" b="1" kern="0" dirty="0" smtClean="0">
                <a:solidFill>
                  <a:schemeClr val="tx1"/>
                </a:solidFill>
                <a:latin typeface="+mn-lt"/>
                <a:ea typeface="SimSun" pitchFamily="2" charset="-122"/>
              </a:rPr>
              <a:t>Challenges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45101" y="175850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Self Interference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75180" y="192824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Self Interference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Components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1" name="Flowchart: Merge 140"/>
          <p:cNvSpPr/>
          <p:nvPr/>
        </p:nvSpPr>
        <p:spPr bwMode="auto">
          <a:xfrm>
            <a:off x="6642588" y="3905418"/>
            <a:ext cx="360040" cy="263301"/>
          </a:xfrm>
          <a:prstGeom prst="flowChartMerge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2D20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2" name="Straight Connector 141"/>
          <p:cNvCxnSpPr>
            <a:stCxn id="141" idx="2"/>
          </p:cNvCxnSpPr>
          <p:nvPr/>
        </p:nvCxnSpPr>
        <p:spPr bwMode="auto">
          <a:xfrm flipH="1">
            <a:off x="6818770" y="4168719"/>
            <a:ext cx="3838" cy="51702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6818770" y="5027539"/>
            <a:ext cx="4784" cy="8853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5393502" y="4731051"/>
            <a:ext cx="756187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Tx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5" name="Straight Arrow Connector 144"/>
          <p:cNvCxnSpPr>
            <a:stCxn id="144" idx="3"/>
            <a:endCxn id="161" idx="1"/>
          </p:cNvCxnSpPr>
          <p:nvPr/>
        </p:nvCxnSpPr>
        <p:spPr bwMode="auto">
          <a:xfrm flipV="1">
            <a:off x="6149689" y="4882592"/>
            <a:ext cx="320020" cy="23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473174" y="5698517"/>
            <a:ext cx="1980323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Rx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H="1">
            <a:off x="7121313" y="3846054"/>
            <a:ext cx="648073" cy="0"/>
          </a:xfrm>
          <a:prstGeom prst="straightConnector1">
            <a:avLst/>
          </a:prstGeom>
          <a:solidFill>
            <a:srgbClr val="FFCC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5697313" y="359776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Tx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to Rx in Same Antenna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761204" y="4231883"/>
            <a:ext cx="187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Direct Path from other Transmit Antenna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502310" y="5112593"/>
            <a:ext cx="125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Leakage in 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RF Circuit</a:t>
            </a:r>
          </a:p>
        </p:txBody>
      </p:sp>
      <p:sp>
        <p:nvSpPr>
          <p:cNvPr id="151" name="Flowchart: Merge 150"/>
          <p:cNvSpPr/>
          <p:nvPr/>
        </p:nvSpPr>
        <p:spPr bwMode="auto">
          <a:xfrm>
            <a:off x="7921480" y="3911768"/>
            <a:ext cx="360040" cy="263301"/>
          </a:xfrm>
          <a:prstGeom prst="flowChartMerge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2D20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52" name="Straight Connector 151"/>
          <p:cNvCxnSpPr>
            <a:stCxn id="151" idx="2"/>
          </p:cNvCxnSpPr>
          <p:nvPr/>
        </p:nvCxnSpPr>
        <p:spPr bwMode="auto">
          <a:xfrm flipH="1">
            <a:off x="8097662" y="4175069"/>
            <a:ext cx="3838" cy="5266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8097662" y="5011039"/>
            <a:ext cx="0" cy="7001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4" name="Curved Down Arrow 153"/>
          <p:cNvSpPr/>
          <p:nvPr/>
        </p:nvSpPr>
        <p:spPr bwMode="auto">
          <a:xfrm>
            <a:off x="6645987" y="3626851"/>
            <a:ext cx="351057" cy="230213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pic>
        <p:nvPicPr>
          <p:cNvPr id="155" name="Picture 69" descr="i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428" y="1667965"/>
            <a:ext cx="561677" cy="1135116"/>
          </a:xfrm>
          <a:prstGeom prst="rect">
            <a:avLst/>
          </a:prstGeom>
          <a:noFill/>
        </p:spPr>
      </p:pic>
      <p:sp>
        <p:nvSpPr>
          <p:cNvPr id="157" name="Circular Arrow 156"/>
          <p:cNvSpPr/>
          <p:nvPr/>
        </p:nvSpPr>
        <p:spPr bwMode="auto">
          <a:xfrm rot="5035273">
            <a:off x="3652893" y="1605978"/>
            <a:ext cx="614855" cy="829021"/>
          </a:xfrm>
          <a:prstGeom prst="circularArrow">
            <a:avLst>
              <a:gd name="adj1" fmla="val 26294"/>
              <a:gd name="adj2" fmla="val 2308688"/>
              <a:gd name="adj3" fmla="val 20397351"/>
              <a:gd name="adj4" fmla="val 11497993"/>
              <a:gd name="adj5" fmla="val 2189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58" name="Right Arrow 157"/>
          <p:cNvSpPr/>
          <p:nvPr/>
        </p:nvSpPr>
        <p:spPr bwMode="auto">
          <a:xfrm rot="585703">
            <a:off x="3982840" y="1779053"/>
            <a:ext cx="1083847" cy="279070"/>
          </a:xfrm>
          <a:prstGeom prst="rightArrow">
            <a:avLst>
              <a:gd name="adj1" fmla="val 50000"/>
              <a:gd name="adj2" fmla="val 5324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59" name="Circular Arrow 158"/>
          <p:cNvSpPr/>
          <p:nvPr/>
        </p:nvSpPr>
        <p:spPr bwMode="auto">
          <a:xfrm rot="5035273" flipH="1" flipV="1">
            <a:off x="4908940" y="1898302"/>
            <a:ext cx="550909" cy="746408"/>
          </a:xfrm>
          <a:prstGeom prst="circularArrow">
            <a:avLst>
              <a:gd name="adj1" fmla="val 11568"/>
              <a:gd name="adj2" fmla="val 2308688"/>
              <a:gd name="adj3" fmla="val 20372997"/>
              <a:gd name="adj4" fmla="val 11497993"/>
              <a:gd name="adj5" fmla="val 2189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60" name="Right Arrow 159"/>
          <p:cNvSpPr/>
          <p:nvPr/>
        </p:nvSpPr>
        <p:spPr bwMode="auto">
          <a:xfrm rot="585703" flipH="1" flipV="1">
            <a:off x="4088682" y="2294386"/>
            <a:ext cx="1083847" cy="133774"/>
          </a:xfrm>
          <a:prstGeom prst="rightArrow">
            <a:avLst>
              <a:gd name="adj1" fmla="val 50000"/>
              <a:gd name="adj2" fmla="val 53247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69709" y="4728703"/>
            <a:ext cx="1987724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RF Canceller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029167" y="3243516"/>
            <a:ext cx="125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Multipath Echoes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17820" y="2899612"/>
            <a:ext cx="5010150" cy="3324225"/>
            <a:chOff x="529111" y="2598609"/>
            <a:chExt cx="5010150" cy="3324225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29111" y="2598609"/>
              <a:ext cx="5010150" cy="33242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 bwMode="auto">
            <a:xfrm flipH="1" flipV="1">
              <a:off x="992406" y="2734533"/>
              <a:ext cx="22" cy="270419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800100" y="3267075"/>
              <a:ext cx="0" cy="2390775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>
              <a:off x="1081134" y="4412611"/>
              <a:ext cx="6635" cy="1008784"/>
            </a:xfrm>
            <a:prstGeom prst="lin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1165752" y="3254571"/>
              <a:ext cx="23" cy="2166824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1252425" y="3666267"/>
              <a:ext cx="24" cy="1755128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1512444" y="4498328"/>
              <a:ext cx="8709" cy="92304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1603450" y="4628337"/>
              <a:ext cx="4376" cy="79737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1681456" y="4385653"/>
              <a:ext cx="8709" cy="104005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1768129" y="4671674"/>
              <a:ext cx="4376" cy="749702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1807132" y="4801683"/>
              <a:ext cx="4375" cy="61969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893805" y="4940360"/>
              <a:ext cx="4375" cy="48535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2249164" y="5113706"/>
              <a:ext cx="4358" cy="30767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3310908" y="5265384"/>
              <a:ext cx="0" cy="155992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>
              <a:off x="4298980" y="5330389"/>
              <a:ext cx="4335" cy="9532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4719344" y="5365058"/>
              <a:ext cx="0" cy="60652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992406" y="5421395"/>
              <a:ext cx="4298980" cy="864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5048702" y="5217714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Time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 rot="10800000">
              <a:off x="534894" y="3141167"/>
              <a:ext cx="353943" cy="198548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Self-interference Power (dB)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15053" y="3050889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24430" y="3302978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-20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85113" y="2782925"/>
              <a:ext cx="23756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0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23719" y="354925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-30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28053" y="381793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-40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23720" y="4060610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-50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19386" y="431628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-60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19386" y="4563296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-70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15052" y="4819007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-80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19386" y="5066026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-90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 bwMode="auto">
            <a:xfrm flipH="1">
              <a:off x="966346" y="2903541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 bwMode="auto">
            <a:xfrm flipH="1">
              <a:off x="967056" y="315562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flipH="1">
              <a:off x="962735" y="3406974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 flipH="1">
              <a:off x="967068" y="366266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flipH="1">
              <a:off x="967069" y="3914017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flipH="1">
              <a:off x="967068" y="416537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 flipH="1">
              <a:off x="967068" y="4416727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H="1">
              <a:off x="963444" y="4668809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963444" y="4920181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flipH="1">
              <a:off x="959110" y="517155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888398" y="5421436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Sub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282049" y="5422114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Tens of </a:t>
              </a: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(Tens of meters)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715230" y="5422792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Hundreds of </a:t>
              </a: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(Hundreds of meters)</a:t>
              </a: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1417103" y="5313064"/>
              <a:ext cx="598044" cy="7367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149490" y="5339055"/>
              <a:ext cx="2673862" cy="56337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106030" y="4693630"/>
              <a:ext cx="1301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Near-end multipath echoes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597364" y="4690019"/>
              <a:ext cx="1336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Far-end multipath echoes</a:t>
              </a:r>
            </a:p>
          </p:txBody>
        </p:sp>
        <p:cxnSp>
          <p:nvCxnSpPr>
            <p:cNvPr id="212" name="Straight Arrow Connector 211"/>
            <p:cNvCxnSpPr>
              <a:endCxn id="208" idx="7"/>
            </p:cNvCxnSpPr>
            <p:nvPr/>
          </p:nvCxnSpPr>
          <p:spPr bwMode="auto">
            <a:xfrm flipH="1">
              <a:off x="1927565" y="4927359"/>
              <a:ext cx="252261" cy="3964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 bwMode="auto">
            <a:xfrm flipH="1">
              <a:off x="3406061" y="4919414"/>
              <a:ext cx="252261" cy="3964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4" name="TextBox 213"/>
            <p:cNvSpPr txBox="1"/>
            <p:nvPr/>
          </p:nvSpPr>
          <p:spPr>
            <a:xfrm>
              <a:off x="2344694" y="2939593"/>
              <a:ext cx="933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Tx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 to Rx in Antenna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353985" y="2896460"/>
              <a:ext cx="13014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Direct Path from other Transmit Antenna</a:t>
              </a:r>
            </a:p>
          </p:txBody>
        </p:sp>
        <p:cxnSp>
          <p:nvCxnSpPr>
            <p:cNvPr id="216" name="Straight Arrow Connector 215"/>
            <p:cNvCxnSpPr/>
            <p:nvPr/>
          </p:nvCxnSpPr>
          <p:spPr bwMode="auto">
            <a:xfrm flipH="1">
              <a:off x="1164566" y="3278038"/>
              <a:ext cx="1216325" cy="61247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7" name="Straight Arrow Connector 216"/>
            <p:cNvCxnSpPr/>
            <p:nvPr/>
          </p:nvCxnSpPr>
          <p:spPr bwMode="auto">
            <a:xfrm flipH="1">
              <a:off x="1259457" y="3390181"/>
              <a:ext cx="2104846" cy="85401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8" name="TextBox 217"/>
            <p:cNvSpPr txBox="1"/>
            <p:nvPr/>
          </p:nvSpPr>
          <p:spPr>
            <a:xfrm>
              <a:off x="3178270" y="3717354"/>
              <a:ext cx="929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Leakage  in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RF Circuit</a:t>
              </a:r>
            </a:p>
          </p:txBody>
        </p:sp>
        <p:cxnSp>
          <p:nvCxnSpPr>
            <p:cNvPr id="219" name="Straight Arrow Connector 218"/>
            <p:cNvCxnSpPr/>
            <p:nvPr/>
          </p:nvCxnSpPr>
          <p:spPr bwMode="auto">
            <a:xfrm flipH="1">
              <a:off x="1083741" y="3920129"/>
              <a:ext cx="2104846" cy="85401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64" name="Freeform 163"/>
          <p:cNvSpPr/>
          <p:nvPr/>
        </p:nvSpPr>
        <p:spPr bwMode="auto">
          <a:xfrm>
            <a:off x="6192854" y="5102686"/>
            <a:ext cx="360040" cy="432048"/>
          </a:xfrm>
          <a:custGeom>
            <a:avLst/>
            <a:gdLst>
              <a:gd name="connsiteX0" fmla="*/ 0 w 483079"/>
              <a:gd name="connsiteY0" fmla="*/ 38818 h 478765"/>
              <a:gd name="connsiteX1" fmla="*/ 379562 w 483079"/>
              <a:gd name="connsiteY1" fmla="*/ 73324 h 478765"/>
              <a:gd name="connsiteX2" fmla="*/ 483079 w 483079"/>
              <a:gd name="connsiteY2" fmla="*/ 478765 h 47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079" h="478765">
                <a:moveTo>
                  <a:pt x="0" y="38818"/>
                </a:moveTo>
                <a:cubicBezTo>
                  <a:pt x="149524" y="19409"/>
                  <a:pt x="299049" y="0"/>
                  <a:pt x="379562" y="73324"/>
                </a:cubicBezTo>
                <a:cubicBezTo>
                  <a:pt x="460075" y="146648"/>
                  <a:pt x="471577" y="312706"/>
                  <a:pt x="483079" y="478765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50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Next LT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85" y="1649776"/>
            <a:ext cx="846996" cy="9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Footer Placeholder 27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275" name="Slide Number Placeholder 27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Oval 1"/>
          <p:cNvSpPr/>
          <p:nvPr/>
        </p:nvSpPr>
        <p:spPr bwMode="auto">
          <a:xfrm>
            <a:off x="739706" y="3380068"/>
            <a:ext cx="1267963" cy="251783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5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912" y="638291"/>
            <a:ext cx="7770813" cy="443710"/>
          </a:xfrm>
        </p:spPr>
        <p:txBody>
          <a:bodyPr/>
          <a:lstStyle/>
          <a:p>
            <a:r>
              <a:rPr lang="en-US" sz="2400" dirty="0" smtClean="0"/>
              <a:t>802.11 FD Link Budget </a:t>
            </a:r>
            <a:r>
              <a:rPr lang="en-US" sz="2400" dirty="0" smtClean="0">
                <a:solidFill>
                  <a:schemeClr val="tx1"/>
                </a:solidFill>
              </a:rPr>
              <a:t>[4]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6845" y="1082001"/>
            <a:ext cx="8164946" cy="539341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System: </a:t>
            </a:r>
            <a:r>
              <a:rPr lang="en-US" sz="1600" b="0" kern="0" dirty="0" smtClean="0">
                <a:solidFill>
                  <a:schemeClr val="tx1"/>
                </a:solidFill>
              </a:rPr>
              <a:t>Carrier Frequency</a:t>
            </a:r>
            <a:r>
              <a:rPr lang="en-US" sz="1600" b="0" kern="0" dirty="0">
                <a:solidFill>
                  <a:schemeClr val="tx1"/>
                </a:solidFill>
              </a:rPr>
              <a:t>: </a:t>
            </a:r>
            <a:r>
              <a:rPr lang="en-US" sz="1600" b="0" kern="0" dirty="0">
                <a:solidFill>
                  <a:srgbClr val="C00000"/>
                </a:solidFill>
              </a:rPr>
              <a:t>2.45GHz</a:t>
            </a:r>
            <a:r>
              <a:rPr lang="en-US" sz="1600" b="0" kern="0" dirty="0">
                <a:solidFill>
                  <a:schemeClr val="tx1"/>
                </a:solidFill>
              </a:rPr>
              <a:t>, BW: </a:t>
            </a:r>
            <a:r>
              <a:rPr lang="en-US" sz="1600" b="0" kern="0" dirty="0" smtClean="0">
                <a:solidFill>
                  <a:srgbClr val="C00000"/>
                </a:solidFill>
              </a:rPr>
              <a:t>20MHz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</a:rPr>
              <a:t>Desired received signal power: </a:t>
            </a:r>
            <a:r>
              <a:rPr lang="en-US" altLang="zh-CN" sz="1600" b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Pr</a:t>
            </a:r>
            <a:r>
              <a:rPr lang="en-US" altLang="zh-CN" sz="1600" b="0" dirty="0" smtClean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1600" b="0" dirty="0">
                <a:solidFill>
                  <a:srgbClr val="C00000"/>
                </a:solidFill>
                <a:cs typeface="Calibri" panose="020F0502020204030204" pitchFamily="34" charset="0"/>
              </a:rPr>
              <a:t>= Pt + Gt + </a:t>
            </a:r>
            <a:r>
              <a:rPr lang="en-US" altLang="zh-CN" sz="1600" b="0" dirty="0" smtClean="0">
                <a:solidFill>
                  <a:srgbClr val="C00000"/>
                </a:solidFill>
                <a:cs typeface="Calibri" panose="020F0502020204030204" pitchFamily="34" charset="0"/>
              </a:rPr>
              <a:t>Gr – </a:t>
            </a:r>
            <a:r>
              <a:rPr lang="en-US" altLang="zh-CN" sz="1600" b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altLang="zh-CN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, where: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Pt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transmitter </a:t>
            </a:r>
            <a:r>
              <a:rPr lang="en-US" alt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output 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power) = 20 </a:t>
            </a:r>
            <a:r>
              <a:rPr lang="en-US" alt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dBm</a:t>
            </a:r>
            <a:endParaRPr lang="en-US" alt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7429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Gt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(transmitter </a:t>
            </a:r>
            <a:r>
              <a:rPr lang="en-US" alt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antenna 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gain) = 6 </a:t>
            </a:r>
            <a:r>
              <a:rPr lang="en-US" alt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dBi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altLang="zh-CN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Gr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(receiver </a:t>
            </a:r>
            <a:r>
              <a:rPr lang="en-US" altLang="zh-CN" sz="1600" dirty="0">
                <a:solidFill>
                  <a:schemeClr val="tx1"/>
                </a:solidFill>
                <a:cs typeface="Calibri" panose="020F0502020204030204" pitchFamily="34" charset="0"/>
              </a:rPr>
              <a:t>antenna 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gain) = 6 </a:t>
            </a:r>
            <a:r>
              <a:rPr lang="en-US" altLang="zh-CN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dBi</a:t>
            </a:r>
            <a:endParaRPr lang="en-US" altLang="zh-CN" sz="16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7429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(path loss) (note: channel model-D for </a:t>
            </a:r>
            <a:r>
              <a:rPr lang="en-US" altLang="zh-CN" sz="1600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ypical Office [5] is considered)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 </a:t>
            </a:r>
            <a:r>
              <a:rPr lang="en-US" sz="1600" kern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sz="16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(d)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= L</a:t>
            </a:r>
            <a:r>
              <a:rPr lang="en-US" sz="1600" kern="0" baseline="-25000" dirty="0" smtClean="0">
                <a:solidFill>
                  <a:schemeClr val="tx1"/>
                </a:solidFill>
                <a:cs typeface="Calibri" panose="020F0502020204030204" pitchFamily="34" charset="0"/>
              </a:rPr>
              <a:t>FS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(</a:t>
            </a:r>
            <a:r>
              <a:rPr lang="en-US" sz="1600" kern="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)+35*log10(d/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) for d &gt; 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(breakpoint distance =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10m)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L</a:t>
            </a:r>
            <a:r>
              <a:rPr lang="en-US" sz="1600" kern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FS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(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) is free space path loss at 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; d is </a:t>
            </a:r>
            <a:r>
              <a:rPr 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Tx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-Rx separation 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distance 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(m)</a:t>
            </a:r>
            <a:endParaRPr lang="en-US" sz="16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Noise floor: </a:t>
            </a:r>
            <a:r>
              <a:rPr lang="en-US" sz="1600" b="0" kern="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N</a:t>
            </a:r>
            <a:r>
              <a:rPr lang="en-US" sz="1600" b="0" kern="0" baseline="-25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floor</a:t>
            </a:r>
            <a:r>
              <a:rPr lang="en-US" sz="16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= -90dBm, for BW=20MHz;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receiver NF: 6dB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;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margin 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(I</a:t>
            </a:r>
            <a:r>
              <a:rPr lang="en-US" sz="1600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o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):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5dB</a:t>
            </a: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With SIC=95dB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sufficient for range of 40m and SINR= 26dB (for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MCS7, i.e., rate-3/4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coded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64-QAM)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60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88486"/>
              </p:ext>
            </p:extLst>
          </p:nvPr>
        </p:nvGraphicFramePr>
        <p:xfrm>
          <a:off x="880057" y="3340099"/>
          <a:ext cx="74584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85"/>
                <a:gridCol w="1124963"/>
                <a:gridCol w="648499"/>
                <a:gridCol w="296777"/>
                <a:gridCol w="1125137"/>
                <a:gridCol w="1241835"/>
                <a:gridCol w="532752"/>
                <a:gridCol w="435553"/>
                <a:gridCol w="1162697"/>
              </a:tblGrid>
              <a:tr h="2028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SIC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(dB)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40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80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= -49dBm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SNR=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= -59.7dBm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SNR=30.3dB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064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Residual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SI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dBm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SINR(dB)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data rate (Mbps) / 11ax MCSs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Residual SI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dBm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SINR(dB)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data rate (Mbps) / 11ax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MCS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43.9 / MCS4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7.3 / MCS0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73.1 / MCS7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21.9 / MCS2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87.8 / MCS8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43.9 / MCS4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97.5 / MCS9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58.5 / MCS5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121.9 / MCS11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73.1 / MCS7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6845" y="4321728"/>
            <a:ext cx="4565940" cy="33416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26845" y="4655891"/>
            <a:ext cx="4565940" cy="106164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1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701" y="714460"/>
            <a:ext cx="77708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Prototype of SIC in 802.11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697" y="4189555"/>
            <a:ext cx="5084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087" y="4189552"/>
            <a:ext cx="508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598894" y="5193105"/>
            <a:ext cx="807644" cy="18598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 flipV="1">
            <a:off x="4115658" y="4898297"/>
            <a:ext cx="290447" cy="16561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048048" y="5217697"/>
            <a:ext cx="1003181" cy="17922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43897" y="5170107"/>
            <a:ext cx="1319220" cy="270108"/>
            <a:chOff x="2539097" y="5545635"/>
            <a:chExt cx="1516346" cy="270108"/>
          </a:xfrm>
          <a:solidFill>
            <a:srgbClr val="92D050">
              <a:alpha val="0"/>
            </a:srgbClr>
          </a:solidFill>
        </p:grpSpPr>
        <p:sp>
          <p:nvSpPr>
            <p:cNvPr id="15" name="TextBox 14"/>
            <p:cNvSpPr txBox="1"/>
            <p:nvPr/>
          </p:nvSpPr>
          <p:spPr>
            <a:xfrm>
              <a:off x="2569992" y="5545635"/>
              <a:ext cx="1485451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Digital /Digital SIC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39097" y="5554133"/>
              <a:ext cx="1452559" cy="26161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308461" y="5212410"/>
            <a:ext cx="799811" cy="17870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998" y="3515036"/>
            <a:ext cx="1645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Analogue / Analogue </a:t>
            </a:r>
            <a:r>
              <a:rPr lang="en-US" sz="1100" dirty="0" smtClean="0">
                <a:solidFill>
                  <a:schemeClr val="tx1"/>
                </a:solidFill>
              </a:rPr>
              <a:t>SIC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7696" y="5689923"/>
            <a:ext cx="3885227" cy="600164"/>
            <a:chOff x="2468840" y="5646365"/>
            <a:chExt cx="574196" cy="600164"/>
          </a:xfrm>
        </p:grpSpPr>
        <p:sp>
          <p:nvSpPr>
            <p:cNvPr id="20" name="TextBox 19"/>
            <p:cNvSpPr txBox="1"/>
            <p:nvPr/>
          </p:nvSpPr>
          <p:spPr>
            <a:xfrm>
              <a:off x="2621972" y="5679306"/>
              <a:ext cx="26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Digital BB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468840" y="5646365"/>
              <a:ext cx="574196" cy="60016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58959" y="5689923"/>
            <a:ext cx="184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 flipV="1">
            <a:off x="4141381" y="5476909"/>
            <a:ext cx="231237" cy="15785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3167" y="1816482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Rx1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flipV="1">
            <a:off x="687336" y="1875980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 flipV="1">
            <a:off x="3920850" y="1861652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>
            <a:off x="-120050" y="2979735"/>
            <a:ext cx="2259283" cy="17223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048363" y="3113115"/>
            <a:ext cx="793943" cy="18342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9808" y="279825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d</a:t>
            </a:r>
            <a:r>
              <a:rPr lang="en-US" sz="800" baseline="-25000" dirty="0" smtClean="0">
                <a:solidFill>
                  <a:schemeClr val="tx1"/>
                </a:solidFill>
              </a:rPr>
              <a:t>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1883593" y="2865340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840570" y="2882273"/>
            <a:ext cx="50470" cy="108875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33119" y="3296542"/>
            <a:ext cx="5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Variable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delays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2040303" y="3041914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2040305" y="3581948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4590" y="3839794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err="1" smtClean="0">
                <a:solidFill>
                  <a:schemeClr val="tx1"/>
                </a:solidFill>
              </a:rPr>
              <a:t>d</a:t>
            </a:r>
            <a:r>
              <a:rPr lang="en-US" sz="800" i="1" baseline="-25000" dirty="0" err="1" smtClean="0">
                <a:solidFill>
                  <a:schemeClr val="tx1"/>
                </a:solidFill>
              </a:rPr>
              <a:t>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905708" y="3914147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2315351" y="2865340"/>
            <a:ext cx="696624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334216" y="3905310"/>
            <a:ext cx="696624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07892" y="279825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a</a:t>
            </a:r>
            <a:r>
              <a:rPr lang="en-US" sz="800" baseline="-25000" dirty="0" smtClean="0">
                <a:solidFill>
                  <a:schemeClr val="tx1"/>
                </a:solidFill>
              </a:rPr>
              <a:t>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0840" y="383822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a</a:t>
            </a:r>
            <a:r>
              <a:rPr lang="en-US" sz="800" baseline="-25000" dirty="0" smtClean="0">
                <a:solidFill>
                  <a:schemeClr val="tx1"/>
                </a:solidFill>
              </a:rPr>
              <a:t>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3288934" y="2871016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3296539" y="3902890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458777" y="3426649"/>
            <a:ext cx="59553" cy="53994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61696" y="3204828"/>
            <a:ext cx="313267" cy="246221"/>
            <a:chOff x="2980356" y="4368799"/>
            <a:chExt cx="313267" cy="246221"/>
          </a:xfrm>
        </p:grpSpPr>
        <p:sp>
          <p:nvSpPr>
            <p:cNvPr id="47" name="Oval 46"/>
            <p:cNvSpPr/>
            <p:nvPr/>
          </p:nvSpPr>
          <p:spPr bwMode="auto">
            <a:xfrm>
              <a:off x="2999221" y="4368799"/>
              <a:ext cx="228600" cy="23706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0356" y="4368799"/>
              <a:ext cx="3132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∑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3449370" y="2882273"/>
            <a:ext cx="68960" cy="32244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031942" y="3018609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90903" y="3281638"/>
            <a:ext cx="63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Variable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attenuators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5400000">
            <a:off x="3046048" y="3581949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3609161" y="3231647"/>
            <a:ext cx="499111" cy="19500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5400000" flipV="1">
            <a:off x="3609776" y="2474126"/>
            <a:ext cx="1247585" cy="17665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5400000" flipV="1">
            <a:off x="3894040" y="3752866"/>
            <a:ext cx="701777" cy="18199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Arc 58"/>
          <p:cNvSpPr/>
          <p:nvPr/>
        </p:nvSpPr>
        <p:spPr bwMode="auto">
          <a:xfrm flipH="1">
            <a:off x="1085373" y="1541090"/>
            <a:ext cx="3125878" cy="543115"/>
          </a:xfrm>
          <a:prstGeom prst="arc">
            <a:avLst>
              <a:gd name="adj1" fmla="val 10908384"/>
              <a:gd name="adj2" fmla="val 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233" y="182756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Tx1</a:t>
            </a:r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041365" y="1471774"/>
            <a:ext cx="1180131" cy="407805"/>
            <a:chOff x="2351346" y="1404222"/>
            <a:chExt cx="1180131" cy="407805"/>
          </a:xfrm>
        </p:grpSpPr>
        <p:sp>
          <p:nvSpPr>
            <p:cNvPr id="62" name="TextBox 61"/>
            <p:cNvSpPr txBox="1"/>
            <p:nvPr/>
          </p:nvSpPr>
          <p:spPr>
            <a:xfrm>
              <a:off x="2351346" y="1463559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Antenna isolation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373152" y="1404222"/>
              <a:ext cx="1134773" cy="40780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68" name="Isosceles Triangle 67"/>
          <p:cNvSpPr/>
          <p:nvPr/>
        </p:nvSpPr>
        <p:spPr bwMode="auto">
          <a:xfrm flipV="1">
            <a:off x="1027568" y="1875978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1105" y="183268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Tx2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2888" y="1818078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Rx2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 flipV="1">
            <a:off x="4238885" y="1862734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5773574" y="1486293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5750005" y="2801028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5754681" y="4194671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750005" y="5689920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866551" y="1681317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6240950" y="1885178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45-50dB antenna isolation </a:t>
            </a: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872613" y="3067268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6252177" y="3301932"/>
            <a:ext cx="2162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15-20dB </a:t>
            </a:r>
            <a:r>
              <a:rPr lang="en-US" sz="1600" dirty="0" smtClean="0">
                <a:solidFill>
                  <a:srgbClr val="FFC000"/>
                </a:solidFill>
              </a:rPr>
              <a:t>Analogue </a:t>
            </a:r>
            <a:r>
              <a:rPr lang="en-US" sz="1600" dirty="0">
                <a:solidFill>
                  <a:srgbClr val="FFC000"/>
                </a:solidFill>
              </a:rPr>
              <a:t>SIC 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5866551" y="4518358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314033" y="4778277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30-35dB Digital SIC</a:t>
            </a:r>
            <a:endParaRPr lang="en-US" sz="1600" dirty="0">
              <a:solidFill>
                <a:srgbClr val="00B05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083205" y="3186246"/>
            <a:ext cx="292438" cy="291592"/>
            <a:chOff x="4811697" y="3113115"/>
            <a:chExt cx="426128" cy="440620"/>
          </a:xfrm>
        </p:grpSpPr>
        <p:sp>
          <p:nvSpPr>
            <p:cNvPr id="84" name="Oval 83"/>
            <p:cNvSpPr/>
            <p:nvPr/>
          </p:nvSpPr>
          <p:spPr bwMode="auto">
            <a:xfrm>
              <a:off x="4811697" y="3113115"/>
              <a:ext cx="426128" cy="440620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86" name="Straight Connector 85"/>
            <p:cNvCxnSpPr>
              <a:stCxn id="84" idx="0"/>
              <a:endCxn id="84" idx="4"/>
            </p:cNvCxnSpPr>
            <p:nvPr/>
          </p:nvCxnSpPr>
          <p:spPr bwMode="auto">
            <a:xfrm>
              <a:off x="5024761" y="3113115"/>
              <a:ext cx="0" cy="4406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84" idx="2"/>
              <a:endCxn id="84" idx="6"/>
            </p:cNvCxnSpPr>
            <p:nvPr/>
          </p:nvCxnSpPr>
          <p:spPr bwMode="auto">
            <a:xfrm>
              <a:off x="4811697" y="3333425"/>
              <a:ext cx="42612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4100470" y="5130202"/>
            <a:ext cx="292438" cy="291592"/>
            <a:chOff x="4811697" y="3113115"/>
            <a:chExt cx="426128" cy="440620"/>
          </a:xfrm>
        </p:grpSpPr>
        <p:sp>
          <p:nvSpPr>
            <p:cNvPr id="91" name="Oval 90"/>
            <p:cNvSpPr/>
            <p:nvPr/>
          </p:nvSpPr>
          <p:spPr bwMode="auto">
            <a:xfrm>
              <a:off x="4811697" y="3113115"/>
              <a:ext cx="426128" cy="440620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92" name="Straight Connector 91"/>
            <p:cNvCxnSpPr>
              <a:stCxn id="91" idx="0"/>
              <a:endCxn id="91" idx="4"/>
            </p:cNvCxnSpPr>
            <p:nvPr/>
          </p:nvCxnSpPr>
          <p:spPr bwMode="auto">
            <a:xfrm>
              <a:off x="5024761" y="3113115"/>
              <a:ext cx="0" cy="4406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91" idx="2"/>
              <a:endCxn id="91" idx="6"/>
            </p:cNvCxnSpPr>
            <p:nvPr/>
          </p:nvCxnSpPr>
          <p:spPr bwMode="auto">
            <a:xfrm>
              <a:off x="4811697" y="3333425"/>
              <a:ext cx="42612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831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249" y="679980"/>
            <a:ext cx="85283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Antenna Isolation and Analogue SIC in 802.11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4" y="1408760"/>
            <a:ext cx="3710905" cy="2784549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344988" y="1382405"/>
            <a:ext cx="47490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schemeClr val="tx1"/>
                </a:solidFill>
              </a:rPr>
              <a:t>2x2 </a:t>
            </a:r>
            <a:r>
              <a:rPr lang="en-CA" sz="1700" dirty="0" smtClean="0">
                <a:solidFill>
                  <a:schemeClr val="tx1"/>
                </a:solidFill>
              </a:rPr>
              <a:t>array </a:t>
            </a:r>
            <a:r>
              <a:rPr lang="en-CA" sz="1700" dirty="0">
                <a:solidFill>
                  <a:schemeClr val="tx1"/>
                </a:solidFill>
              </a:rPr>
              <a:t>with </a:t>
            </a:r>
            <a:r>
              <a:rPr lang="en-CA" sz="1700" dirty="0" smtClean="0">
                <a:solidFill>
                  <a:schemeClr val="tx1"/>
                </a:solidFill>
              </a:rPr>
              <a:t>dual-polarized elements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Use </a:t>
            </a:r>
            <a:r>
              <a:rPr lang="en-CA" sz="1700" dirty="0">
                <a:solidFill>
                  <a:schemeClr val="tx1"/>
                </a:solidFill>
              </a:rPr>
              <a:t>EBG (Electromagnetic Band </a:t>
            </a:r>
            <a:r>
              <a:rPr lang="en-CA" sz="1700" dirty="0" smtClean="0">
                <a:solidFill>
                  <a:schemeClr val="tx1"/>
                </a:solidFill>
              </a:rPr>
              <a:t>Gap) </a:t>
            </a:r>
            <a:r>
              <a:rPr lang="en-CA" sz="1700" dirty="0">
                <a:solidFill>
                  <a:schemeClr val="tx1"/>
                </a:solidFill>
              </a:rPr>
              <a:t>technologies to reduce size and enhance inter-element </a:t>
            </a:r>
            <a:r>
              <a:rPr lang="en-CA" sz="1700" dirty="0" smtClean="0">
                <a:solidFill>
                  <a:schemeClr val="tx1"/>
                </a:solidFill>
              </a:rPr>
              <a:t>isolation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Multi-layer structures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Wideband</a:t>
            </a:r>
            <a:r>
              <a:rPr lang="en-CA" sz="1700" dirty="0">
                <a:solidFill>
                  <a:schemeClr val="tx1"/>
                </a:solidFill>
              </a:rPr>
              <a:t>, high </a:t>
            </a:r>
            <a:r>
              <a:rPr lang="en-CA" sz="1700" dirty="0" err="1">
                <a:solidFill>
                  <a:schemeClr val="tx1"/>
                </a:solidFill>
              </a:rPr>
              <a:t>Tx</a:t>
            </a:r>
            <a:r>
              <a:rPr lang="en-CA" sz="1700" dirty="0">
                <a:solidFill>
                  <a:schemeClr val="tx1"/>
                </a:solidFill>
              </a:rPr>
              <a:t>/Rx </a:t>
            </a:r>
            <a:r>
              <a:rPr lang="en-CA" sz="1700" dirty="0" smtClean="0">
                <a:solidFill>
                  <a:schemeClr val="tx1"/>
                </a:solidFill>
              </a:rPr>
              <a:t>isolations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45-50dB antenna isolation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  <a:cs typeface="Calibri" pitchFamily="34" charset="0"/>
              </a:rPr>
              <a:t>High </a:t>
            </a:r>
            <a:r>
              <a:rPr lang="en-US" sz="1800" kern="0" dirty="0" err="1">
                <a:solidFill>
                  <a:schemeClr val="tx1"/>
                </a:solidFill>
                <a:cs typeface="Calibri" pitchFamily="34" charset="0"/>
              </a:rPr>
              <a:t>Tx</a:t>
            </a:r>
            <a:r>
              <a:rPr lang="en-US" sz="1800" kern="0" dirty="0">
                <a:solidFill>
                  <a:schemeClr val="tx1"/>
                </a:solidFill>
                <a:cs typeface="Calibri" pitchFamily="34" charset="0"/>
              </a:rPr>
              <a:t>/Rx isolation MIMO antenna sub-system with SI cancellation capability 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84" y="4420593"/>
            <a:ext cx="1791290" cy="1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063" y="4785174"/>
            <a:ext cx="175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2x2 MIMO FD Antenna Assembly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54" y="4420593"/>
            <a:ext cx="2208283" cy="1864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7026" y="4861797"/>
            <a:ext cx="1417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Analogue SI Canceller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78069" y="1409766"/>
            <a:ext cx="7227244" cy="3818772"/>
            <a:chOff x="696912" y="1638550"/>
            <a:chExt cx="7349866" cy="4676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912" y="1638550"/>
              <a:ext cx="3163090" cy="2235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794" y="1655510"/>
              <a:ext cx="3164984" cy="22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882" y="4146858"/>
              <a:ext cx="3163090" cy="21677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1794" y="4146858"/>
              <a:ext cx="3164984" cy="216779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 bwMode="auto">
            <a:xfrm>
              <a:off x="885825" y="2939179"/>
              <a:ext cx="571500" cy="381000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1034" y="5483841"/>
            <a:ext cx="8088809" cy="52480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/>
              <a:t>Typical Standalone Cancellation Surface for Analogue Canceller + High Isolation Antenna</a:t>
            </a:r>
            <a:br>
              <a:rPr lang="en-US" sz="1600" b="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51034" y="617895"/>
            <a:ext cx="7226873" cy="69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400" kern="0" dirty="0" smtClean="0"/>
              <a:t>Analogue SI Canceller</a:t>
            </a:r>
            <a:endParaRPr lang="en-US" sz="2400" kern="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51034" y="5696873"/>
            <a:ext cx="8088809" cy="52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6400" b="0" kern="0" dirty="0"/>
              <a:t>For 2x2 MIMO; 4 Cancellation Paths, S21, S43, S23, </a:t>
            </a:r>
            <a:r>
              <a:rPr lang="en-US" sz="6400" b="0" kern="0" dirty="0" smtClean="0"/>
              <a:t>S41 ranging from -77 to -83 dB</a:t>
            </a:r>
            <a:r>
              <a:rPr lang="en-US" sz="6800" b="0" kern="0" dirty="0" smtClean="0"/>
              <a:t/>
            </a:r>
            <a:br>
              <a:rPr lang="en-US" sz="6800" b="0" kern="0" dirty="0" smtClean="0"/>
            </a:b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725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75031" y="3912135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30-35dB SIC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00465" y="5629631"/>
            <a:ext cx="5215796" cy="69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Digital BB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93" y="5193347"/>
            <a:ext cx="1114248" cy="34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Digital SIC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1" y="3640236"/>
            <a:ext cx="1591977" cy="1267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0654" y="2368035"/>
            <a:ext cx="541089" cy="730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8484" y="2392560"/>
            <a:ext cx="541090" cy="730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1243062" y="4240449"/>
            <a:ext cx="2532267" cy="24609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607408" y="3712654"/>
            <a:ext cx="974160" cy="49207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66" y="1472251"/>
            <a:ext cx="2062873" cy="98155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86090" y="3019269"/>
            <a:ext cx="2644548" cy="1785732"/>
            <a:chOff x="2872680" y="2208838"/>
            <a:chExt cx="2485138" cy="1580829"/>
          </a:xfrm>
        </p:grpSpPr>
        <p:sp>
          <p:nvSpPr>
            <p:cNvPr id="16" name="Rectangle 15"/>
            <p:cNvSpPr/>
            <p:nvPr/>
          </p:nvSpPr>
          <p:spPr>
            <a:xfrm>
              <a:off x="2872680" y="2208838"/>
              <a:ext cx="2485138" cy="15808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11478" y="2284647"/>
              <a:ext cx="841533" cy="31257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811479" y="2597227"/>
              <a:ext cx="83820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9585" y="2591417"/>
              <a:ext cx="96864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CancA1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07313" y="3499899"/>
              <a:ext cx="838203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41961" y="3482279"/>
              <a:ext cx="8130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CancA2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52455" y="2980399"/>
              <a:ext cx="776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S3 Cancel Signal Gen.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75502" y="2966498"/>
              <a:ext cx="704853" cy="4397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20" idx="1"/>
            </p:cNvCxnSpPr>
            <p:nvPr/>
          </p:nvCxnSpPr>
          <p:spPr>
            <a:xfrm>
              <a:off x="3961300" y="3380509"/>
              <a:ext cx="246013" cy="2336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3980355" y="2822419"/>
              <a:ext cx="495852" cy="33570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2968378" y="2360191"/>
              <a:ext cx="796969" cy="4622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27" name="Elbow Connector 26"/>
            <p:cNvCxnSpPr>
              <a:stCxn id="23" idx="1"/>
            </p:cNvCxnSpPr>
            <p:nvPr/>
          </p:nvCxnSpPr>
          <p:spPr>
            <a:xfrm rot="10800000">
              <a:off x="3086642" y="2829640"/>
              <a:ext cx="188860" cy="35672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44278" y="2385361"/>
              <a:ext cx="896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MIMO Side B Cancellation</a:t>
              </a:r>
            </a:p>
          </p:txBody>
        </p:sp>
        <p:cxnSp>
          <p:nvCxnSpPr>
            <p:cNvPr id="29" name="Shape 530"/>
            <p:cNvCxnSpPr/>
            <p:nvPr/>
          </p:nvCxnSpPr>
          <p:spPr>
            <a:xfrm rot="5400000">
              <a:off x="4807565" y="3211946"/>
              <a:ext cx="638891" cy="14894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57799" y="2318090"/>
              <a:ext cx="9509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Direct Chan Est.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47339" y="2460928"/>
              <a:ext cx="447964" cy="498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9851" y="2452192"/>
              <a:ext cx="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Cross Chan. Est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48615" y="3404648"/>
            <a:ext cx="2644548" cy="1785732"/>
            <a:chOff x="2872680" y="2208838"/>
            <a:chExt cx="2485138" cy="1580829"/>
          </a:xfrm>
        </p:grpSpPr>
        <p:sp>
          <p:nvSpPr>
            <p:cNvPr id="34" name="Rectangle 33"/>
            <p:cNvSpPr/>
            <p:nvPr/>
          </p:nvSpPr>
          <p:spPr>
            <a:xfrm>
              <a:off x="2872680" y="2208838"/>
              <a:ext cx="2485138" cy="15808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11478" y="2284647"/>
              <a:ext cx="841533" cy="31257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11479" y="2597227"/>
              <a:ext cx="83820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19585" y="2591417"/>
              <a:ext cx="96864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CancA1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207313" y="3499899"/>
              <a:ext cx="838203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1961" y="3482279"/>
              <a:ext cx="8130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CancA2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52455" y="2980399"/>
              <a:ext cx="776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S3 Cancel Signal Gen.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5502" y="2966498"/>
              <a:ext cx="704853" cy="4397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endCxn id="38" idx="1"/>
            </p:cNvCxnSpPr>
            <p:nvPr/>
          </p:nvCxnSpPr>
          <p:spPr>
            <a:xfrm>
              <a:off x="3961300" y="3380509"/>
              <a:ext cx="246013" cy="2336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0800000" flipV="1">
              <a:off x="3980355" y="2822419"/>
              <a:ext cx="495852" cy="33570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2968378" y="2360191"/>
              <a:ext cx="796969" cy="4622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45" name="Elbow Connector 44"/>
            <p:cNvCxnSpPr>
              <a:stCxn id="41" idx="1"/>
            </p:cNvCxnSpPr>
            <p:nvPr/>
          </p:nvCxnSpPr>
          <p:spPr>
            <a:xfrm rot="10800000">
              <a:off x="3086642" y="2829640"/>
              <a:ext cx="188860" cy="35672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944278" y="2385361"/>
              <a:ext cx="896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MIMO Side A Cancellation</a:t>
              </a:r>
            </a:p>
          </p:txBody>
        </p:sp>
        <p:cxnSp>
          <p:nvCxnSpPr>
            <p:cNvPr id="47" name="Shape 530"/>
            <p:cNvCxnSpPr/>
            <p:nvPr/>
          </p:nvCxnSpPr>
          <p:spPr>
            <a:xfrm rot="5400000">
              <a:off x="4807565" y="3211946"/>
              <a:ext cx="638891" cy="14894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757799" y="2318090"/>
              <a:ext cx="9509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Direct Chan Est.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47339" y="2460928"/>
              <a:ext cx="447964" cy="498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09851" y="2452192"/>
              <a:ext cx="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Cross Chan. Est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599445" y="3830296"/>
            <a:ext cx="882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Tx1, Tx2 Ref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Bent-Up Arrow 51"/>
          <p:cNvSpPr/>
          <p:nvPr/>
        </p:nvSpPr>
        <p:spPr bwMode="auto">
          <a:xfrm rot="16200000" flipH="1">
            <a:off x="6513496" y="3325341"/>
            <a:ext cx="952699" cy="547353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Bent-Up Arrow 52"/>
          <p:cNvSpPr/>
          <p:nvPr/>
        </p:nvSpPr>
        <p:spPr bwMode="auto">
          <a:xfrm rot="10800000" flipH="1">
            <a:off x="6698955" y="4273958"/>
            <a:ext cx="690132" cy="1337789"/>
          </a:xfrm>
          <a:prstGeom prst="bentUpArrow">
            <a:avLst>
              <a:gd name="adj1" fmla="val 25000"/>
              <a:gd name="adj2" fmla="val 22497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63522" y="3200481"/>
            <a:ext cx="141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Rx1, Rx2 + SIC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72446" y="4517992"/>
            <a:ext cx="1410159" cy="5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Rx1, Rx2 After Digital SIC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Bent-Up Arrow 55"/>
          <p:cNvSpPr/>
          <p:nvPr/>
        </p:nvSpPr>
        <p:spPr bwMode="auto">
          <a:xfrm rot="5400000">
            <a:off x="3154949" y="3922762"/>
            <a:ext cx="741063" cy="1046269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ight Arrow 56"/>
          <p:cNvSpPr/>
          <p:nvPr/>
        </p:nvSpPr>
        <p:spPr bwMode="auto">
          <a:xfrm flipH="1">
            <a:off x="6255900" y="3120270"/>
            <a:ext cx="876016" cy="20919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ight Arrow 57"/>
          <p:cNvSpPr/>
          <p:nvPr/>
        </p:nvSpPr>
        <p:spPr bwMode="auto">
          <a:xfrm>
            <a:off x="6699869" y="4567898"/>
            <a:ext cx="421956" cy="23159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9" name="Straight Arrow Connector 58"/>
          <p:cNvCxnSpPr>
            <a:stCxn id="14" idx="2"/>
            <a:endCxn id="16" idx="0"/>
          </p:cNvCxnSpPr>
          <p:nvPr/>
        </p:nvCxnSpPr>
        <p:spPr bwMode="auto">
          <a:xfrm flipH="1">
            <a:off x="4908364" y="2453809"/>
            <a:ext cx="739" cy="5654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2570037" y="3224072"/>
            <a:ext cx="975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Tx1, Tx2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565701" y="714460"/>
            <a:ext cx="77708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Prototype of Digital SIC in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8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020384" y="592029"/>
            <a:ext cx="567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SI Cancellation – AP without Data Traffic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93" y="1094232"/>
            <a:ext cx="6434868" cy="2066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93" y="3364637"/>
            <a:ext cx="6434868" cy="2961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29383</TotalTime>
  <Words>1442</Words>
  <Application>Microsoft Office PowerPoint</Application>
  <PresentationFormat>On-screen Show (4:3)</PresentationFormat>
  <Paragraphs>341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 Unicode MS</vt:lpstr>
      <vt:lpstr>微软雅黑</vt:lpstr>
      <vt:lpstr>MS Gothic</vt:lpstr>
      <vt:lpstr>SimSun</vt:lpstr>
      <vt:lpstr>SimSun</vt:lpstr>
      <vt:lpstr>Arial</vt:lpstr>
      <vt:lpstr>Calibri</vt:lpstr>
      <vt:lpstr>FrutigerNext LT Light</vt:lpstr>
      <vt:lpstr>FrutigerNext LT Medium</vt:lpstr>
      <vt:lpstr>FrutigerNext LT Regular</vt:lpstr>
      <vt:lpstr>Times New Roman</vt:lpstr>
      <vt:lpstr>Wingdings</vt:lpstr>
      <vt:lpstr>802-11-Submission</vt:lpstr>
      <vt:lpstr>Prototype of Full Duplex for 802.11</vt:lpstr>
      <vt:lpstr>Full Duplex (FD) – Potential Solution for Next Generation of 802.11</vt:lpstr>
      <vt:lpstr>PowerPoint Presentation</vt:lpstr>
      <vt:lpstr>802.11 FD Link Budget [4]</vt:lpstr>
      <vt:lpstr>Prototype of SIC in 802.11 FD</vt:lpstr>
      <vt:lpstr>Antenna Isolation and Analogue SIC in 802.11 FD</vt:lpstr>
      <vt:lpstr>Typical Standalone Cancellation Surface for Analogue Canceller + High Isolation Antenna  </vt:lpstr>
      <vt:lpstr>Prototype of Digital SIC in FD</vt:lpstr>
      <vt:lpstr>PowerPoint Presentation</vt:lpstr>
      <vt:lpstr>PowerPoint Presentation</vt:lpstr>
      <vt:lpstr>PowerPoint Presentation</vt:lpstr>
      <vt:lpstr>Prototype Configuration Setup</vt:lpstr>
      <vt:lpstr>Summary</vt:lpstr>
      <vt:lpstr>Appendix – Full Duplex Demonstration Video</vt:lpstr>
      <vt:lpstr>References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18/1588r0</dc:title>
  <dc:creator>Yan Xin</dc:creator>
  <cp:lastModifiedBy>Yan Xin</cp:lastModifiedBy>
  <cp:revision>623</cp:revision>
  <cp:lastPrinted>1601-01-01T00:00:00Z</cp:lastPrinted>
  <dcterms:created xsi:type="dcterms:W3CDTF">2015-05-05T17:39:16Z</dcterms:created>
  <dcterms:modified xsi:type="dcterms:W3CDTF">2018-09-11T21:54:26Z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(3)0tHvwcmLYog8MrgY4GnCw2djAGSiY+l2wShrUPCYYerhWbCy2wO3EBvloQLf8xikAE6ICe72
nz2FqQ5kOxZCCLRFA7dUKm2P/XCMYgZqS38O1yTmc1+NCvJf6sL/W3lfB4rynlUAGfAqYDY3
rOMmcylVqNSsf6m1yRSMMZGknetnng+cO9bdTlhaK5ykYBcs2YgAe7qoLsnpB8RBlqYqAonv
fdMb67rxw28ZJxCWTM</vt:lpwstr>
  </property>
  <property fmtid="{D5CDD505-2E9C-101B-9397-08002B2CF9AE}" pid="3" name="_2015_ms_pID_7253431">
    <vt:lpwstr>HOYnhgpLkL2xdL6ZKbmaUFTdCtNDS9rtOFm6DphgG1Phk37x/fi1h1
S5Plf72t77z/BOaoFU1peVCKAu2PYqIVNrsUf2+oxtYA0zJ2RmIqKLSC5F7CyShDCtlUdle1
Pti99qJUw1VVtONr73VTvOJ+OucilBZ3LQUpvXU7ANFIEMxpoCHooxNs4+0uVZz5NyPCBLq6
ROlgSNhx68Cd7H2dKUHZUqJjrLX53tBh2bkz</vt:lpwstr>
  </property>
  <property fmtid="{D5CDD505-2E9C-101B-9397-08002B2CF9AE}" pid="4" name="_2015_ms_pID_7253432">
    <vt:lpwstr>RQ==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1536617196</vt:lpwstr>
  </property>
</Properties>
</file>