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475" r:id="rId3"/>
    <p:sldId id="476" r:id="rId4"/>
    <p:sldId id="496" r:id="rId5"/>
    <p:sldId id="485" r:id="rId6"/>
    <p:sldId id="497" r:id="rId7"/>
    <p:sldId id="501" r:id="rId8"/>
    <p:sldId id="499" r:id="rId9"/>
    <p:sldId id="498" r:id="rId10"/>
    <p:sldId id="502" r:id="rId11"/>
    <p:sldId id="504" r:id="rId12"/>
    <p:sldId id="503" r:id="rId13"/>
    <p:sldId id="500"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4F81BD"/>
    <a:srgbClr val="FFFFFF"/>
    <a:srgbClr val="009999"/>
    <a:srgbClr val="00CC99"/>
    <a:srgbClr val="99CCFF"/>
    <a:srgbClr val="4A7EBB"/>
    <a:srgbClr val="00956F"/>
    <a:srgbClr val="FFCC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133" autoAdjust="0"/>
  </p:normalViewPr>
  <p:slideViewPr>
    <p:cSldViewPr>
      <p:cViewPr varScale="1">
        <p:scale>
          <a:sx n="68" d="100"/>
          <a:sy n="68" d="100"/>
        </p:scale>
        <p:origin x="1264" y="64"/>
      </p:cViewPr>
      <p:guideLst>
        <p:guide orient="horz" pos="2160"/>
        <p:guide pos="2880"/>
      </p:guideLst>
    </p:cSldViewPr>
  </p:slideViewPr>
  <p:outlineViewPr>
    <p:cViewPr varScale="1">
      <p:scale>
        <a:sx n="170" d="200"/>
        <a:sy n="170" d="200"/>
      </p:scale>
      <p:origin x="0" y="-42056"/>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802.11-17/1479r1</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Sean Coffey, Realtek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802.11-17/1479r1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2017</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Sean Coffey, Realtek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10</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415935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11</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728616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58715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762739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9579347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37356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5</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024115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6</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370691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7</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874265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8</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897518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9</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51463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Sean Coffey, Realtek</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2018</a:t>
            </a:r>
            <a:endParaRPr lang="en-GB" dirty="0"/>
          </a:p>
        </p:txBody>
      </p:sp>
      <p:sp>
        <p:nvSpPr>
          <p:cNvPr id="6" name="Footer Placeholder 5"/>
          <p:cNvSpPr>
            <a:spLocks noGrp="1"/>
          </p:cNvSpPr>
          <p:nvPr>
            <p:ph type="ftr" idx="11"/>
          </p:nvPr>
        </p:nvSpPr>
        <p:spPr/>
        <p:txBody>
          <a:bodyPr/>
          <a:lstStyle>
            <a:lvl1pPr>
              <a:defRPr/>
            </a:lvl1pPr>
          </a:lstStyle>
          <a:p>
            <a:r>
              <a:rPr lang="en-GB" dirty="0"/>
              <a:t>Sean Coffey, Realtek</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Sean Coffey, Realtek</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2018</a:t>
            </a:r>
            <a:endParaRPr lang="en-GB" dirty="0"/>
          </a:p>
        </p:txBody>
      </p:sp>
      <p:sp>
        <p:nvSpPr>
          <p:cNvPr id="4" name="Footer Placeholder 3"/>
          <p:cNvSpPr>
            <a:spLocks noGrp="1"/>
          </p:cNvSpPr>
          <p:nvPr>
            <p:ph type="ftr" idx="11"/>
          </p:nvPr>
        </p:nvSpPr>
        <p:spPr/>
        <p:txBody>
          <a:bodyPr/>
          <a:lstStyle>
            <a:lvl1pPr>
              <a:defRPr/>
            </a:lvl1pPr>
          </a:lstStyle>
          <a:p>
            <a:r>
              <a:rPr lang="en-GB" dirty="0"/>
              <a:t>Sean Coffey, Realtek</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2018</a:t>
            </a:r>
            <a:endParaRPr lang="en-GB" dirty="0"/>
          </a:p>
        </p:txBody>
      </p:sp>
      <p:sp>
        <p:nvSpPr>
          <p:cNvPr id="3" name="Footer Placeholder 2"/>
          <p:cNvSpPr>
            <a:spLocks noGrp="1"/>
          </p:cNvSpPr>
          <p:nvPr>
            <p:ph type="ftr" idx="11"/>
          </p:nvPr>
        </p:nvSpPr>
        <p:spPr/>
        <p:txBody>
          <a:bodyPr/>
          <a:lstStyle>
            <a:lvl1pPr>
              <a:defRPr/>
            </a:lvl1pPr>
          </a:lstStyle>
          <a:p>
            <a:r>
              <a:rPr lang="en-GB" dirty="0"/>
              <a:t>Sean Coffey, Realtek</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Sean Coffey, Realtek</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802.11-18/1583r1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13232" y="356616"/>
            <a:ext cx="2303451" cy="273050"/>
          </a:xfrm>
        </p:spPr>
        <p:txBody>
          <a:bodyPr/>
          <a:lstStyle/>
          <a:p>
            <a:r>
              <a:rPr lang="en-US"/>
              <a:t>September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9906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Mandatory Protection Mechanisms</a:t>
            </a:r>
          </a:p>
        </p:txBody>
      </p:sp>
      <p:sp>
        <p:nvSpPr>
          <p:cNvPr id="3074" name="Rectangle 2"/>
          <p:cNvSpPr>
            <a:spLocks noGrp="1" noChangeArrowheads="1"/>
          </p:cNvSpPr>
          <p:nvPr>
            <p:ph type="body" idx="1"/>
          </p:nvPr>
        </p:nvSpPr>
        <p:spPr>
          <a:xfrm>
            <a:off x="685800" y="21939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Calibri" pitchFamily="34" charset="0"/>
              </a:rPr>
              <a:t>Date:</a:t>
            </a:r>
            <a:r>
              <a:rPr lang="en-GB" sz="2000" b="0" dirty="0">
                <a:latin typeface="Calibri" pitchFamily="34" charset="0"/>
              </a:rPr>
              <a:t> 2018-09-09</a:t>
            </a:r>
          </a:p>
        </p:txBody>
      </p:sp>
      <p:graphicFrame>
        <p:nvGraphicFramePr>
          <p:cNvPr id="9" name="Object 3"/>
          <p:cNvGraphicFramePr>
            <a:graphicFrameLocks noChangeAspect="1"/>
          </p:cNvGraphicFramePr>
          <p:nvPr>
            <p:extLst>
              <p:ext uri="{D42A27DB-BD31-4B8C-83A1-F6EECF244321}">
                <p14:modId xmlns:p14="http://schemas.microsoft.com/office/powerpoint/2010/main" val="31789908"/>
              </p:ext>
            </p:extLst>
          </p:nvPr>
        </p:nvGraphicFramePr>
        <p:xfrm>
          <a:off x="566738" y="3060700"/>
          <a:ext cx="7845425" cy="2273300"/>
        </p:xfrm>
        <a:graphic>
          <a:graphicData uri="http://schemas.openxmlformats.org/presentationml/2006/ole">
            <mc:AlternateContent xmlns:mc="http://schemas.openxmlformats.org/markup-compatibility/2006">
              <mc:Choice xmlns:v="urn:schemas-microsoft-com:vml" Requires="v">
                <p:oleObj spid="_x0000_s1700" name="Document" r:id="rId4" imgW="8526058" imgH="2465301" progId="Word.Document.8">
                  <p:embed/>
                </p:oleObj>
              </mc:Choice>
              <mc:Fallback>
                <p:oleObj name="Document" r:id="rId4" imgW="8526058" imgH="2465301" progId="Word.Document.8">
                  <p:embed/>
                  <p:pic>
                    <p:nvPicPr>
                      <p:cNvPr id="3075" name="Object 3"/>
                      <p:cNvPicPr>
                        <a:picLocks noChangeAspect="1" noChangeArrowheads="1"/>
                      </p:cNvPicPr>
                      <p:nvPr/>
                    </p:nvPicPr>
                    <p:blipFill>
                      <a:blip r:embed="rId5"/>
                      <a:srcRect/>
                      <a:stretch>
                        <a:fillRect/>
                      </a:stretch>
                    </p:blipFill>
                    <p:spPr bwMode="auto">
                      <a:xfrm>
                        <a:off x="566738" y="3060700"/>
                        <a:ext cx="7845425" cy="22733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2" name="TextBox 1">
            <a:extLst>
              <a:ext uri="{FF2B5EF4-FFF2-40B4-BE49-F238E27FC236}">
                <a16:creationId xmlns:a16="http://schemas.microsoft.com/office/drawing/2014/main" id="{0BF48FF9-2C8E-430D-9ECC-9E7783AC14FE}"/>
              </a:ext>
            </a:extLst>
          </p:cNvPr>
          <p:cNvSpPr txBox="1"/>
          <p:nvPr/>
        </p:nvSpPr>
        <p:spPr>
          <a:xfrm>
            <a:off x="1143000" y="4724400"/>
            <a:ext cx="5301516" cy="584775"/>
          </a:xfrm>
          <a:prstGeom prst="rect">
            <a:avLst/>
          </a:prstGeom>
          <a:noFill/>
        </p:spPr>
        <p:txBody>
          <a:bodyPr wrap="none" rtlCol="0">
            <a:spAutoFit/>
          </a:bodyPr>
          <a:lstStyle/>
          <a:p>
            <a:pPr marL="342900" indent="-342900">
              <a:buFont typeface="Arial" panose="020B0604020202020204" pitchFamily="34" charset="0"/>
              <a:buChar char="•"/>
            </a:pPr>
            <a:r>
              <a:rPr lang="en-US" sz="1600" dirty="0">
                <a:solidFill>
                  <a:schemeClr val="tx1"/>
                </a:solidFill>
                <a:latin typeface="Calibri" panose="020F0502020204030204" pitchFamily="34" charset="0"/>
              </a:rPr>
              <a:t>r0: Initial draft</a:t>
            </a:r>
          </a:p>
          <a:p>
            <a:pPr marL="342900" indent="-342900">
              <a:buFont typeface="Arial" panose="020B0604020202020204" pitchFamily="34" charset="0"/>
              <a:buChar char="•"/>
            </a:pPr>
            <a:r>
              <a:rPr lang="en-US" sz="1600" dirty="0">
                <a:solidFill>
                  <a:schemeClr val="tx1"/>
                </a:solidFill>
                <a:latin typeface="Calibri" panose="020F0502020204030204" pitchFamily="34" charset="0"/>
              </a:rPr>
              <a:t>r1: Revised to add alternative possible change, straw poll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10</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Proposal 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(From Menzo)</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Sketch:</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solidFill>
                  <a:schemeClr val="tx1"/>
                </a:solidFill>
                <a:latin typeface="Calibri" panose="020F0502020204030204" pitchFamily="34" charset="0"/>
              </a:rPr>
              <a:t>Retain </a:t>
            </a:r>
            <a:r>
              <a:rPr lang="en-GB" sz="1800" dirty="0">
                <a:solidFill>
                  <a:schemeClr val="tx1"/>
                </a:solidFill>
                <a:latin typeface="Calibri" panose="020F0502020204030204" pitchFamily="34" charset="0"/>
              </a:rPr>
              <a:t>requirement for AP to set </a:t>
            </a:r>
            <a:r>
              <a:rPr lang="en-GB" sz="1800" dirty="0" err="1">
                <a:solidFill>
                  <a:schemeClr val="tx1"/>
                </a:solidFill>
                <a:latin typeface="Calibri" panose="020F0502020204030204" pitchFamily="34" charset="0"/>
              </a:rPr>
              <a:t>Use_Protection</a:t>
            </a:r>
            <a:r>
              <a:rPr lang="en-GB" sz="1800" dirty="0">
                <a:solidFill>
                  <a:schemeClr val="tx1"/>
                </a:solidFill>
                <a:latin typeface="Calibri" panose="020F0502020204030204" pitchFamily="34" charset="0"/>
              </a:rPr>
              <a:t> = 1</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solidFill>
                  <a:schemeClr val="tx1"/>
                </a:solidFill>
                <a:latin typeface="Calibri" panose="020F0502020204030204" pitchFamily="34" charset="0"/>
              </a:rPr>
              <a:t>Change requirement for STAs when </a:t>
            </a:r>
            <a:r>
              <a:rPr lang="en-GB" sz="1800" dirty="0" err="1">
                <a:solidFill>
                  <a:schemeClr val="tx1"/>
                </a:solidFill>
                <a:latin typeface="Calibri" panose="020F0502020204030204" pitchFamily="34" charset="0"/>
              </a:rPr>
              <a:t>Use_Protection</a:t>
            </a:r>
            <a:r>
              <a:rPr lang="en-GB" sz="1800" dirty="0">
                <a:solidFill>
                  <a:schemeClr val="tx1"/>
                </a:solidFill>
                <a:latin typeface="Calibri" panose="020F0502020204030204" pitchFamily="34" charset="0"/>
              </a:rPr>
              <a:t> = 1 to mandate use of protection mechanisms only </a:t>
            </a:r>
            <a:r>
              <a:rPr lang="en-GB" sz="1800">
                <a:solidFill>
                  <a:schemeClr val="tx1"/>
                </a:solidFill>
                <a:latin typeface="Calibri" panose="020F0502020204030204" pitchFamily="34" charset="0"/>
              </a:rPr>
              <a:t>when transmission exceeds </a:t>
            </a:r>
            <a:r>
              <a:rPr lang="en-GB" sz="1800" dirty="0">
                <a:solidFill>
                  <a:schemeClr val="tx1"/>
                </a:solidFill>
                <a:latin typeface="Calibri" panose="020F0502020204030204" pitchFamily="34" charset="0"/>
              </a:rPr>
              <a:t>some limit, e.g., 400 </a:t>
            </a:r>
            <a:r>
              <a:rPr lang="en-GB" sz="1800" dirty="0">
                <a:solidFill>
                  <a:schemeClr val="tx1"/>
                </a:solidFill>
                <a:latin typeface="Symbol" panose="05050102010706020507" pitchFamily="18" charset="2"/>
              </a:rPr>
              <a:t>m</a:t>
            </a:r>
            <a:r>
              <a:rPr lang="en-GB" sz="1800" dirty="0">
                <a:solidFill>
                  <a:schemeClr val="tx1"/>
                </a:solidFill>
                <a:latin typeface="Calibri" pitchFamily="34" charset="0"/>
              </a:rPr>
              <a: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latin typeface="Calibri" panose="020F0502020204030204" pitchFamily="34" charset="0"/>
              </a:rPr>
              <a:t>Maybe limit to uplink only, so the AP still always uses 11b CTS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latin typeface="Calibri" panose="020F0502020204030204" pitchFamily="34"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latin typeface="Calibri" panose="020F0502020204030204" pitchFamily="34" charset="0"/>
              </a:rPr>
              <a:t>Allows newly deployed / SW updated g/n/ax devices to save power</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solidFill>
                <a:schemeClr val="tx1"/>
              </a:solidFill>
              <a:latin typeface="Calibri" pitchFamily="34" charset="0"/>
            </a:endParaRPr>
          </a:p>
        </p:txBody>
      </p:sp>
    </p:spTree>
    <p:extLst>
      <p:ext uri="{BB962C8B-B14F-4D97-AF65-F5344CB8AC3E}">
        <p14:creationId xmlns:p14="http://schemas.microsoft.com/office/powerpoint/2010/main" val="27574425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11</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Straw poll</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Which option do you prefer:</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1. Make the change in (or along the lines of) proposal 1</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2. Make a change along the lines of proposal 2</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3. Make a change along the lines of either proposal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 4. Make no change</a:t>
            </a:r>
          </a:p>
        </p:txBody>
      </p:sp>
    </p:spTree>
    <p:extLst>
      <p:ext uri="{BB962C8B-B14F-4D97-AF65-F5344CB8AC3E}">
        <p14:creationId xmlns:p14="http://schemas.microsoft.com/office/powerpoint/2010/main" val="39026986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ECBA2-A8EF-4A6E-B470-3E55F444BB6E}"/>
              </a:ext>
            </a:extLst>
          </p:cNvPr>
          <p:cNvSpPr>
            <a:spLocks noGrp="1"/>
          </p:cNvSpPr>
          <p:nvPr>
            <p:ph type="title"/>
          </p:nvPr>
        </p:nvSpPr>
        <p:spPr/>
        <p:txBody>
          <a:bodyPr/>
          <a:lstStyle/>
          <a:p>
            <a:r>
              <a:rPr lang="en-US" dirty="0"/>
              <a:t>APPENDIX</a:t>
            </a:r>
          </a:p>
        </p:txBody>
      </p:sp>
      <p:sp>
        <p:nvSpPr>
          <p:cNvPr id="3" name="Text Placeholder 2">
            <a:extLst>
              <a:ext uri="{FF2B5EF4-FFF2-40B4-BE49-F238E27FC236}">
                <a16:creationId xmlns:a16="http://schemas.microsoft.com/office/drawing/2014/main" id="{C399CD6D-6A98-464F-86B1-2574EB5BA47D}"/>
              </a:ext>
            </a:extLst>
          </p:cNvPr>
          <p:cNvSpPr>
            <a:spLocks noGrp="1"/>
          </p:cNvSpPr>
          <p:nvPr>
            <p:ph type="body" idx="1"/>
          </p:nvPr>
        </p:nvSpPr>
        <p:spPr/>
        <p:txBody>
          <a:bodyPr/>
          <a:lstStyle/>
          <a:p>
            <a:r>
              <a:rPr lang="en-US" dirty="0"/>
              <a:t> </a:t>
            </a:r>
          </a:p>
        </p:txBody>
      </p:sp>
      <p:sp>
        <p:nvSpPr>
          <p:cNvPr id="4" name="Date Placeholder 3">
            <a:extLst>
              <a:ext uri="{FF2B5EF4-FFF2-40B4-BE49-F238E27FC236}">
                <a16:creationId xmlns:a16="http://schemas.microsoft.com/office/drawing/2014/main" id="{D8E229CE-F837-4430-93EE-C8D0673285E2}"/>
              </a:ext>
            </a:extLst>
          </p:cNvPr>
          <p:cNvSpPr>
            <a:spLocks noGrp="1"/>
          </p:cNvSpPr>
          <p:nvPr>
            <p:ph type="dt" idx="10"/>
          </p:nvPr>
        </p:nvSpPr>
        <p:spPr/>
        <p:txBody>
          <a:bodyPr/>
          <a:lstStyle/>
          <a:p>
            <a:r>
              <a:rPr lang="en-US"/>
              <a:t>September 2018</a:t>
            </a:r>
            <a:endParaRPr lang="en-GB" dirty="0"/>
          </a:p>
        </p:txBody>
      </p:sp>
      <p:sp>
        <p:nvSpPr>
          <p:cNvPr id="5" name="Footer Placeholder 4">
            <a:extLst>
              <a:ext uri="{FF2B5EF4-FFF2-40B4-BE49-F238E27FC236}">
                <a16:creationId xmlns:a16="http://schemas.microsoft.com/office/drawing/2014/main" id="{89565B5E-8B50-4955-9115-E34748DF62BD}"/>
              </a:ext>
            </a:extLst>
          </p:cNvPr>
          <p:cNvSpPr>
            <a:spLocks noGrp="1"/>
          </p:cNvSpPr>
          <p:nvPr>
            <p:ph type="ftr" idx="11"/>
          </p:nvPr>
        </p:nvSpPr>
        <p:spPr/>
        <p:txBody>
          <a:bodyPr/>
          <a:lstStyle/>
          <a:p>
            <a:r>
              <a:rPr lang="en-GB"/>
              <a:t>Sean Coffey, Realtek</a:t>
            </a:r>
            <a:endParaRPr lang="en-GB" dirty="0"/>
          </a:p>
        </p:txBody>
      </p:sp>
      <p:sp>
        <p:nvSpPr>
          <p:cNvPr id="6" name="Slide Number Placeholder 5">
            <a:extLst>
              <a:ext uri="{FF2B5EF4-FFF2-40B4-BE49-F238E27FC236}">
                <a16:creationId xmlns:a16="http://schemas.microsoft.com/office/drawing/2014/main" id="{BB529902-C2BD-466D-910F-BC56F3E20DC2}"/>
              </a:ext>
            </a:extLst>
          </p:cNvPr>
          <p:cNvSpPr>
            <a:spLocks noGrp="1"/>
          </p:cNvSpPr>
          <p:nvPr>
            <p:ph type="sldNum" idx="12"/>
          </p:nvPr>
        </p:nvSpPr>
        <p:spPr/>
        <p:txBody>
          <a:bodyPr/>
          <a:lstStyle/>
          <a:p>
            <a:r>
              <a:rPr lang="en-GB"/>
              <a:t>Slide </a:t>
            </a:r>
            <a:fld id="{3ABCC52B-A3F7-440B-BBF2-55191E6E7773}" type="slidenum">
              <a:rPr lang="en-GB" smtClean="0"/>
              <a:pPr/>
              <a:t>12</a:t>
            </a:fld>
            <a:endParaRPr lang="en-GB" dirty="0"/>
          </a:p>
        </p:txBody>
      </p:sp>
    </p:spTree>
    <p:extLst>
      <p:ext uri="{BB962C8B-B14F-4D97-AF65-F5344CB8AC3E}">
        <p14:creationId xmlns:p14="http://schemas.microsoft.com/office/powerpoint/2010/main" val="3414399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Motion</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Move to adopt the changes described in slide 8 of this document.</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Y</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solidFill>
                <a:latin typeface="Calibri" pitchFamily="34" charset="0"/>
              </a:rPr>
              <a:t>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A</a:t>
            </a:r>
            <a:endParaRPr lang="en-GB" b="0" dirty="0">
              <a:solidFill>
                <a:schemeClr val="tx1"/>
              </a:solidFill>
              <a:latin typeface="Calibri" pitchFamily="34" charset="0"/>
            </a:endParaRPr>
          </a:p>
        </p:txBody>
      </p:sp>
    </p:spTree>
    <p:extLst>
      <p:ext uri="{BB962C8B-B14F-4D97-AF65-F5344CB8AC3E}">
        <p14:creationId xmlns:p14="http://schemas.microsoft.com/office/powerpoint/2010/main" val="16073793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Abstract</a:t>
            </a:r>
          </a:p>
        </p:txBody>
      </p:sp>
      <p:sp>
        <p:nvSpPr>
          <p:cNvPr id="4098" name="Rectangle 2"/>
          <p:cNvSpPr>
            <a:spLocks noGrp="1" noChangeArrowheads="1"/>
          </p:cNvSpPr>
          <p:nvPr>
            <p:ph type="body" idx="1"/>
          </p:nvPr>
        </p:nvSpPr>
        <p:spPr>
          <a:xfrm>
            <a:off x="685800" y="1981200"/>
            <a:ext cx="8153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100" b="0" dirty="0">
                <a:latin typeface="Calibri" pitchFamily="34" charset="0"/>
              </a:rPr>
              <a:t>In most cases, the decision on whether or not to use protection mechanisms (RTS/CTS, CTS-to-Self) is left to individual STAs or (in </a:t>
            </a:r>
            <a:r>
              <a:rPr lang="en-GB" sz="2100" b="0" dirty="0" err="1">
                <a:latin typeface="Calibri" pitchFamily="34" charset="0"/>
              </a:rPr>
              <a:t>ax</a:t>
            </a:r>
            <a:r>
              <a:rPr lang="en-GB" sz="2100" b="0" dirty="0">
                <a:latin typeface="Calibri" pitchFamily="34" charset="0"/>
              </a:rPr>
              <a:t>) to the AP.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100" b="0" dirty="0">
                <a:latin typeface="Calibri" pitchFamily="34" charset="0"/>
              </a:rPr>
              <a:t>There is one major exception, in which use of a protection mechanism is required: whenever any (even one) </a:t>
            </a:r>
            <a:r>
              <a:rPr lang="en-GB" sz="2100" b="0" dirty="0" err="1">
                <a:latin typeface="Calibri" pitchFamily="34" charset="0"/>
              </a:rPr>
              <a:t>NonERP</a:t>
            </a:r>
            <a:r>
              <a:rPr lang="en-GB" sz="2100" b="0" dirty="0">
                <a:latin typeface="Calibri" pitchFamily="34" charset="0"/>
              </a:rPr>
              <a:t> STA is associated in the BSS (whether or not it has any data to transmit, and whether or not it is in a sleep mode), </a:t>
            </a:r>
            <a:r>
              <a:rPr lang="en-GB" sz="2100" b="0" i="1" dirty="0">
                <a:solidFill>
                  <a:srgbClr val="FF0000"/>
                </a:solidFill>
                <a:latin typeface="Calibri" pitchFamily="34" charset="0"/>
              </a:rPr>
              <a:t>all</a:t>
            </a:r>
            <a:r>
              <a:rPr lang="en-GB" sz="2100" b="0" i="1" dirty="0">
                <a:latin typeface="Calibri" pitchFamily="34" charset="0"/>
              </a:rPr>
              <a:t> </a:t>
            </a:r>
            <a:r>
              <a:rPr lang="en-GB" sz="2100" b="0" dirty="0">
                <a:latin typeface="Calibri" pitchFamily="34" charset="0"/>
              </a:rPr>
              <a:t>transmissions in the BSS must be preceded by a protection mechanism </a:t>
            </a:r>
            <a:r>
              <a:rPr lang="en-GB" sz="2100" b="0" i="1" dirty="0">
                <a:solidFill>
                  <a:srgbClr val="FF0000"/>
                </a:solidFill>
                <a:latin typeface="Calibri" pitchFamily="34" charset="0"/>
              </a:rPr>
              <a:t>in </a:t>
            </a:r>
            <a:r>
              <a:rPr lang="en-GB" sz="2100" b="0" i="1" dirty="0" err="1">
                <a:solidFill>
                  <a:srgbClr val="FF0000"/>
                </a:solidFill>
                <a:latin typeface="Calibri" pitchFamily="34" charset="0"/>
              </a:rPr>
              <a:t>NonERP</a:t>
            </a:r>
            <a:r>
              <a:rPr lang="en-GB" sz="2100" b="0" i="1" dirty="0">
                <a:solidFill>
                  <a:srgbClr val="FF0000"/>
                </a:solidFill>
                <a:latin typeface="Calibri" pitchFamily="34" charset="0"/>
              </a:rPr>
              <a:t> format</a:t>
            </a:r>
            <a:r>
              <a:rPr lang="en-GB" sz="2100" b="0" dirty="0">
                <a:solidFill>
                  <a:schemeClr val="tx1"/>
                </a:solidFill>
                <a:latin typeface="Calibri" pitchFamily="34" charset="0"/>
              </a:rPr>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100" b="0" dirty="0">
                <a:solidFill>
                  <a:schemeClr val="tx1"/>
                </a:solidFill>
                <a:latin typeface="Calibri" pitchFamily="34" charset="0"/>
              </a:rPr>
              <a:t>This makes no sense. This decision should be left to the AP, which can best manage its own BSS. The necessary change to accomplish this is straightforward to make.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latin typeface="Calibri" pitchFamily="34"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latin typeface="Calibri" pitchFamily="34" charset="0"/>
              </a:rPr>
              <a:t>CIDs addressed: 1589 (which has a much different Proposed Change)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latin typeface="Calibri" pitchFamily="34" charset="0"/>
              </a:rPr>
              <a:t>	</a:t>
            </a:r>
          </a:p>
        </p:txBody>
      </p:sp>
    </p:spTree>
    <p:extLst>
      <p:ext uri="{BB962C8B-B14F-4D97-AF65-F5344CB8AC3E}">
        <p14:creationId xmlns:p14="http://schemas.microsoft.com/office/powerpoint/2010/main" val="37041959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Background</a:t>
            </a:r>
          </a:p>
        </p:txBody>
      </p:sp>
      <p:sp>
        <p:nvSpPr>
          <p:cNvPr id="4098" name="Rectangle 2"/>
          <p:cNvSpPr>
            <a:spLocks noGrp="1" noChangeArrowheads="1"/>
          </p:cNvSpPr>
          <p:nvPr>
            <p:ph type="body" idx="1"/>
          </p:nvPr>
        </p:nvSpPr>
        <p:spPr>
          <a:xfrm>
            <a:off x="685800" y="1981200"/>
            <a:ext cx="8153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latin typeface="Calibri" pitchFamily="34" charset="0"/>
              </a:rPr>
              <a:t>“An ERP STA shall use protection mechanisms (such as RTS/CTS or CTS-to-self) for ERP-OFDM MPDUs with the Type subfield equal to Data or an MMPDU when the </a:t>
            </a:r>
            <a:r>
              <a:rPr lang="en-GB" sz="2000" b="0" dirty="0" err="1">
                <a:latin typeface="Calibri" pitchFamily="34" charset="0"/>
              </a:rPr>
              <a:t>Use_Protection</a:t>
            </a:r>
            <a:r>
              <a:rPr lang="en-GB" sz="2000" b="0" dirty="0">
                <a:latin typeface="Calibri" pitchFamily="34" charset="0"/>
              </a:rPr>
              <a:t> field of the ERP element is equal to 1” (1735.51)</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latin typeface="Calibri" pitchFamily="34" charset="0"/>
              </a:rPr>
              <a:t>“Protection mechanisms frames shall be sent using one of the mandatory Clause 15 (DSSS … ) or Clause 16 (HR/DSSS … ) rates … and … waveforms” (1735.55)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latin typeface="Calibri" pitchFamily="34" charset="0"/>
              </a:rPr>
              <a:t>“If one or more </a:t>
            </a:r>
            <a:r>
              <a:rPr lang="en-GB" sz="2000" b="0" dirty="0" err="1">
                <a:latin typeface="Calibri" pitchFamily="34" charset="0"/>
              </a:rPr>
              <a:t>NonERP</a:t>
            </a:r>
            <a:r>
              <a:rPr lang="en-GB" sz="2000" b="0" dirty="0">
                <a:latin typeface="Calibri" pitchFamily="34" charset="0"/>
              </a:rPr>
              <a:t> STAs are associated in the BSS, the </a:t>
            </a:r>
            <a:r>
              <a:rPr lang="en-GB" sz="2000" b="0" dirty="0" err="1">
                <a:latin typeface="Calibri" pitchFamily="34" charset="0"/>
              </a:rPr>
              <a:t>Use_Protection</a:t>
            </a:r>
            <a:r>
              <a:rPr lang="en-GB" sz="2000" b="0" dirty="0">
                <a:latin typeface="Calibri" pitchFamily="34" charset="0"/>
              </a:rPr>
              <a:t> bit shall be set to 1 in transmitted ERP elements” (1737.7)</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latin typeface="Calibri" pitchFamily="34" charset="0"/>
              </a:rPr>
              <a:t>“</a:t>
            </a:r>
            <a:r>
              <a:rPr lang="en-GB" sz="2000" b="0" dirty="0" err="1">
                <a:latin typeface="Calibri" pitchFamily="34" charset="0"/>
              </a:rPr>
              <a:t>Use_Protection</a:t>
            </a:r>
            <a:r>
              <a:rPr lang="en-GB" sz="2000" b="0" dirty="0">
                <a:latin typeface="Calibri" pitchFamily="34" charset="0"/>
              </a:rPr>
              <a:t> = 1 (HT Protection field equal to non-member protection mode or non-HT mixed mode)		All HT transmissions shall be protected using mechanisms as described in 10.27.2 (Protection mechanism for </a:t>
            </a:r>
            <a:r>
              <a:rPr lang="en-GB" sz="2000" b="0" dirty="0" err="1">
                <a:latin typeface="Calibri" pitchFamily="34" charset="0"/>
              </a:rPr>
              <a:t>NonERP</a:t>
            </a:r>
            <a:r>
              <a:rPr lang="en-GB" sz="2000" b="0" dirty="0">
                <a:latin typeface="Calibri" pitchFamily="34" charset="0"/>
              </a:rPr>
              <a:t> receivers” (1739.18)</a:t>
            </a:r>
            <a:endParaRPr lang="en-GB" sz="2000" dirty="0">
              <a:latin typeface="Calibri" pitchFamily="34" charset="0"/>
            </a:endParaRPr>
          </a:p>
        </p:txBody>
      </p:sp>
      <p:sp>
        <p:nvSpPr>
          <p:cNvPr id="2" name="TextBox 1">
            <a:extLst>
              <a:ext uri="{FF2B5EF4-FFF2-40B4-BE49-F238E27FC236}">
                <a16:creationId xmlns:a16="http://schemas.microsoft.com/office/drawing/2014/main" id="{4B028CF1-5005-44D0-82D3-3562F8A0714F}"/>
              </a:ext>
            </a:extLst>
          </p:cNvPr>
          <p:cNvSpPr txBox="1"/>
          <p:nvPr/>
        </p:nvSpPr>
        <p:spPr>
          <a:xfrm>
            <a:off x="5791200" y="6172200"/>
            <a:ext cx="3273460" cy="338554"/>
          </a:xfrm>
          <a:prstGeom prst="rect">
            <a:avLst/>
          </a:prstGeom>
          <a:noFill/>
        </p:spPr>
        <p:txBody>
          <a:bodyPr wrap="none" rtlCol="0">
            <a:spAutoFit/>
          </a:bodyPr>
          <a:lstStyle/>
          <a:p>
            <a:r>
              <a:rPr lang="en-US" sz="1600" dirty="0">
                <a:solidFill>
                  <a:srgbClr val="FF0000"/>
                </a:solidFill>
                <a:latin typeface="Calibri" panose="020F0502020204030204" pitchFamily="34" charset="0"/>
              </a:rPr>
              <a:t>Page and line numbers from md D1.0</a:t>
            </a:r>
          </a:p>
        </p:txBody>
      </p:sp>
    </p:spTree>
    <p:extLst>
      <p:ext uri="{BB962C8B-B14F-4D97-AF65-F5344CB8AC3E}">
        <p14:creationId xmlns:p14="http://schemas.microsoft.com/office/powerpoint/2010/main" val="1317150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4</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Overhead imposed</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dirty="0">
                <a:solidFill>
                  <a:schemeClr val="tx1"/>
                </a:solidFill>
                <a:latin typeface="Calibri" pitchFamily="34" charset="0"/>
              </a:rPr>
              <a:t>Overhead varies according to protection mechanism (RTS/CTS or CTS-to-self), preamble (long or short), and data rate (1, 2, 5.5, 11)</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dirty="0">
                <a:solidFill>
                  <a:schemeClr val="tx1"/>
                </a:solidFill>
                <a:latin typeface="Calibri" pitchFamily="34" charset="0"/>
              </a:rPr>
              <a:t>Lowest possible overhead: CTS-to-self, short preamble, 11 Mbps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Overhead (including SIFS) = </a:t>
            </a:r>
            <a:r>
              <a:rPr lang="en-GB" dirty="0">
                <a:solidFill>
                  <a:srgbClr val="FF0000"/>
                </a:solidFill>
                <a:latin typeface="Calibri" pitchFamily="34" charset="0"/>
              </a:rPr>
              <a:t>117 </a:t>
            </a:r>
            <a:r>
              <a:rPr lang="en-GB" dirty="0">
                <a:solidFill>
                  <a:srgbClr val="FF0000"/>
                </a:solidFill>
                <a:latin typeface="Symbol" panose="05050102010706020507" pitchFamily="18" charset="2"/>
              </a:rPr>
              <a:t>m</a:t>
            </a:r>
            <a:r>
              <a:rPr lang="en-GB" dirty="0">
                <a:solidFill>
                  <a:srgbClr val="FF0000"/>
                </a:solidFill>
                <a:latin typeface="Calibri" pitchFamily="34" charset="0"/>
              </a:rPr>
              <a: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dirty="0">
                <a:solidFill>
                  <a:schemeClr val="tx1"/>
                </a:solidFill>
                <a:latin typeface="Calibri" pitchFamily="34" charset="0"/>
              </a:rPr>
              <a:t>If RTS/CTS is planned anyway, what counts is the additional overhead from having to send it in HR/DSSS format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Additional overhead is at least 238 – 128 = </a:t>
            </a:r>
            <a:r>
              <a:rPr lang="en-GB" dirty="0">
                <a:solidFill>
                  <a:srgbClr val="FF0000"/>
                </a:solidFill>
                <a:latin typeface="Calibri" pitchFamily="34" charset="0"/>
              </a:rPr>
              <a:t>110 </a:t>
            </a:r>
            <a:r>
              <a:rPr lang="en-GB" dirty="0">
                <a:solidFill>
                  <a:srgbClr val="FF0000"/>
                </a:solidFill>
                <a:latin typeface="Symbol" panose="05050102010706020507" pitchFamily="18" charset="2"/>
              </a:rPr>
              <a:t>m</a:t>
            </a:r>
            <a:r>
              <a:rPr lang="en-GB" dirty="0">
                <a:solidFill>
                  <a:srgbClr val="FF0000"/>
                </a:solidFill>
                <a:latin typeface="Calibri" pitchFamily="34" charset="0"/>
              </a:rPr>
              <a: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dirty="0">
                <a:solidFill>
                  <a:schemeClr val="tx1"/>
                </a:solidFill>
                <a:latin typeface="Calibri" pitchFamily="34" charset="0"/>
              </a:rPr>
              <a:t>Worst case (for functional protection: RTS/CTS, long, 1 Mbps)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A</a:t>
            </a:r>
            <a:r>
              <a:rPr lang="en-GB" b="0" dirty="0">
                <a:solidFill>
                  <a:schemeClr val="tx1"/>
                </a:solidFill>
                <a:latin typeface="Calibri" pitchFamily="34" charset="0"/>
              </a:rPr>
              <a:t>dditional overhead = </a:t>
            </a:r>
            <a:r>
              <a:rPr lang="en-GB" b="0" dirty="0">
                <a:solidFill>
                  <a:srgbClr val="FF0000"/>
                </a:solidFill>
                <a:latin typeface="Calibri" pitchFamily="34" charset="0"/>
              </a:rPr>
              <a:t>676 </a:t>
            </a:r>
            <a:r>
              <a:rPr lang="en-GB" b="0" dirty="0">
                <a:solidFill>
                  <a:srgbClr val="FF0000"/>
                </a:solidFill>
                <a:latin typeface="Symbol" panose="05050102010706020507" pitchFamily="18" charset="2"/>
              </a:rPr>
              <a:t>m</a:t>
            </a:r>
            <a:r>
              <a:rPr lang="en-GB" b="0" dirty="0">
                <a:solidFill>
                  <a:srgbClr val="FF0000"/>
                </a:solidFill>
                <a:latin typeface="Calibri" pitchFamily="34" charset="0"/>
              </a:rPr>
              <a:t>s </a:t>
            </a:r>
            <a:r>
              <a:rPr lang="en-GB" b="0" dirty="0">
                <a:solidFill>
                  <a:schemeClr val="tx1"/>
                </a:solidFill>
                <a:latin typeface="Calibri" pitchFamily="34" charset="0"/>
              </a:rPr>
              <a:t>(cf. CTS-to-self worst case </a:t>
            </a:r>
            <a:r>
              <a:rPr lang="en-GB" b="0" dirty="0">
                <a:solidFill>
                  <a:srgbClr val="FF0000"/>
                </a:solidFill>
                <a:latin typeface="Calibri" pitchFamily="34" charset="0"/>
              </a:rPr>
              <a:t>314 </a:t>
            </a:r>
            <a:r>
              <a:rPr lang="en-GB" b="0" dirty="0">
                <a:solidFill>
                  <a:srgbClr val="FF0000"/>
                </a:solidFill>
                <a:latin typeface="Symbol" panose="05050102010706020507" pitchFamily="18" charset="2"/>
              </a:rPr>
              <a:t>m</a:t>
            </a:r>
            <a:r>
              <a:rPr lang="en-GB" b="0" dirty="0">
                <a:solidFill>
                  <a:srgbClr val="FF0000"/>
                </a:solidFill>
                <a:latin typeface="Calibri" pitchFamily="34" charset="0"/>
              </a:rPr>
              <a:t>s</a:t>
            </a:r>
            <a:r>
              <a:rPr lang="en-GB" b="0" dirty="0">
                <a:solidFill>
                  <a:schemeClr val="tx1"/>
                </a:solidFill>
                <a:latin typeface="Calibri" pitchFamily="34" charset="0"/>
              </a:rPr>
              <a:t>)</a:t>
            </a:r>
            <a:endParaRPr lang="en-GB" sz="180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solidFill>
                <a:latin typeface="Calibri" pitchFamily="34" charset="0"/>
              </a:rPr>
              <a:t>Not easy to know when worst case required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i="1" dirty="0">
                <a:solidFill>
                  <a:srgbClr val="2E75B6"/>
                </a:solidFill>
                <a:latin typeface="Calibri" pitchFamily="34" charset="0"/>
              </a:rPr>
              <a:t>BSS throughput drops </a:t>
            </a:r>
            <a:r>
              <a:rPr lang="en-GB" sz="2200" b="0" i="1" dirty="0">
                <a:solidFill>
                  <a:schemeClr val="tx1"/>
                </a:solidFill>
                <a:latin typeface="Calibri" pitchFamily="34" charset="0"/>
                <a:sym typeface="Symbol" panose="05050102010706020507" pitchFamily="18" charset="2"/>
              </a:rPr>
              <a:t>and </a:t>
            </a:r>
            <a:r>
              <a:rPr lang="en-GB" sz="2200" b="0" i="1" dirty="0">
                <a:solidFill>
                  <a:srgbClr val="2E75B6"/>
                </a:solidFill>
                <a:latin typeface="Calibri" pitchFamily="34" charset="0"/>
                <a:sym typeface="Symbol" panose="05050102010706020507" pitchFamily="18" charset="2"/>
              </a:rPr>
              <a:t>STA power consumption increases </a:t>
            </a:r>
            <a:r>
              <a:rPr lang="en-GB" sz="2200" b="0" i="1" dirty="0">
                <a:solidFill>
                  <a:schemeClr val="tx1"/>
                </a:solidFill>
                <a:latin typeface="Calibri" pitchFamily="34" charset="0"/>
              </a:rPr>
              <a:t>when a single </a:t>
            </a:r>
            <a:r>
              <a:rPr lang="en-GB" sz="2200" b="0" i="1" dirty="0" err="1">
                <a:solidFill>
                  <a:schemeClr val="tx1"/>
                </a:solidFill>
                <a:latin typeface="Calibri" pitchFamily="34" charset="0"/>
              </a:rPr>
              <a:t>NonERP</a:t>
            </a:r>
            <a:r>
              <a:rPr lang="en-GB" sz="2200" b="0" i="1" dirty="0">
                <a:solidFill>
                  <a:schemeClr val="tx1"/>
                </a:solidFill>
                <a:latin typeface="Calibri" pitchFamily="34" charset="0"/>
              </a:rPr>
              <a:t> STA associates (even if rarely transmits</a:t>
            </a:r>
            <a:r>
              <a:rPr lang="en-GB" sz="2200" dirty="0">
                <a:solidFill>
                  <a:schemeClr val="tx1"/>
                </a:solidFill>
                <a:latin typeface="Calibri" pitchFamily="34" charset="0"/>
              </a:rPr>
              <a:t>)</a:t>
            </a:r>
            <a:endParaRPr lang="en-GB" sz="2200" b="0" dirty="0">
              <a:solidFill>
                <a:schemeClr val="tx1"/>
              </a:solidFill>
              <a:latin typeface="Calibri" pitchFamily="34" charset="0"/>
            </a:endParaRPr>
          </a:p>
        </p:txBody>
      </p:sp>
    </p:spTree>
    <p:extLst>
      <p:ext uri="{BB962C8B-B14F-4D97-AF65-F5344CB8AC3E}">
        <p14:creationId xmlns:p14="http://schemas.microsoft.com/office/powerpoint/2010/main" val="23585782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5</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Prevalence</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solidFill>
                <a:latin typeface="Calibri" pitchFamily="34" charset="0"/>
              </a:rPr>
              <a:t>There are relatively few currently deployed 11b-only devices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Though it only takes one such device in a BSS to trigger the protection mode requirement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rgbClr val="2E75B6"/>
                </a:solidFill>
                <a:latin typeface="Calibri" pitchFamily="34" charset="0"/>
              </a:rPr>
              <a:t>For IoT devices, this has been repeatedly cited as a desirable design option—i</a:t>
            </a:r>
            <a:r>
              <a:rPr lang="en-GB" b="0" dirty="0">
                <a:solidFill>
                  <a:srgbClr val="2E75B6"/>
                </a:solidFill>
                <a:latin typeface="Calibri" pitchFamily="34" charset="0"/>
              </a:rPr>
              <a:t>t is commonly asserted that omitting OFDM </a:t>
            </a:r>
            <a:r>
              <a:rPr lang="en-GB" dirty="0">
                <a:solidFill>
                  <a:srgbClr val="2E75B6"/>
                </a:solidFill>
                <a:latin typeface="Calibri" pitchFamily="34" charset="0"/>
              </a:rPr>
              <a:t>modes entirely enables low power consumption, and the use of coin cell batteries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It’s not clear how many 11b-only devices are out there, as several seem to be non-certified (cf. 11-14/0099r0)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The potential benefit still seems worth making a change</a:t>
            </a:r>
          </a:p>
        </p:txBody>
      </p:sp>
    </p:spTree>
    <p:extLst>
      <p:ext uri="{BB962C8B-B14F-4D97-AF65-F5344CB8AC3E}">
        <p14:creationId xmlns:p14="http://schemas.microsoft.com/office/powerpoint/2010/main" val="18145817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6</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Impact of removing the mandate</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dirty="0">
                <a:solidFill>
                  <a:schemeClr val="tx1"/>
                </a:solidFill>
                <a:latin typeface="Calibri" pitchFamily="34" charset="0"/>
              </a:rPr>
              <a:t>Suppose ERP-OFDM data frames, at least, do not necessarily have to have </a:t>
            </a:r>
            <a:r>
              <a:rPr lang="en-GB" sz="2200" b="0" dirty="0" err="1">
                <a:solidFill>
                  <a:schemeClr val="tx1"/>
                </a:solidFill>
                <a:latin typeface="Calibri" pitchFamily="34" charset="0"/>
              </a:rPr>
              <a:t>NonERP</a:t>
            </a:r>
            <a:r>
              <a:rPr lang="en-GB" sz="2200" b="0" dirty="0">
                <a:solidFill>
                  <a:schemeClr val="tx1"/>
                </a:solidFill>
                <a:latin typeface="Calibri" pitchFamily="34" charset="0"/>
              </a:rPr>
              <a:t> protection, what is the downside?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Case I: </a:t>
            </a:r>
            <a:r>
              <a:rPr lang="en-GB" dirty="0" err="1">
                <a:solidFill>
                  <a:schemeClr val="tx1"/>
                </a:solidFill>
                <a:latin typeface="Calibri" pitchFamily="34" charset="0"/>
              </a:rPr>
              <a:t>NonERP</a:t>
            </a:r>
            <a:r>
              <a:rPr lang="en-GB" dirty="0">
                <a:solidFill>
                  <a:schemeClr val="tx1"/>
                </a:solidFill>
                <a:latin typeface="Calibri" pitchFamily="34" charset="0"/>
              </a:rPr>
              <a:t> device wins contention, starts transmitting:</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All ERP &amp; HT STAs would still have all HR/DSSS rates, so no impact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solidFill>
                <a:latin typeface="Calibri" pitchFamily="34" charset="0"/>
              </a:rPr>
              <a:t>Case II: ERP device wins contention, doesn’t use protection mechanism, starts transmitting ERP-OFDM:</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Immediate gain of 110+ </a:t>
            </a:r>
            <a:r>
              <a:rPr lang="en-GB" dirty="0">
                <a:solidFill>
                  <a:schemeClr val="tx1"/>
                </a:solidFill>
                <a:latin typeface="Symbol" panose="05050102010706020507" pitchFamily="18" charset="2"/>
              </a:rPr>
              <a:t>m</a:t>
            </a:r>
            <a:r>
              <a:rPr lang="en-GB" dirty="0">
                <a:solidFill>
                  <a:schemeClr val="tx1"/>
                </a:solidFill>
                <a:latin typeface="Calibri" pitchFamily="34" charset="0"/>
              </a:rPr>
              <a:t>s if no </a:t>
            </a:r>
            <a:r>
              <a:rPr lang="en-GB" dirty="0" err="1">
                <a:solidFill>
                  <a:schemeClr val="tx1"/>
                </a:solidFill>
                <a:latin typeface="Calibri" pitchFamily="34" charset="0"/>
              </a:rPr>
              <a:t>NonERP</a:t>
            </a:r>
            <a:r>
              <a:rPr lang="en-GB" dirty="0">
                <a:solidFill>
                  <a:schemeClr val="tx1"/>
                </a:solidFill>
                <a:latin typeface="Calibri" pitchFamily="34" charset="0"/>
              </a:rPr>
              <a:t> device active</a:t>
            </a:r>
            <a:endParaRPr lang="en-GB" b="0" dirty="0">
              <a:solidFill>
                <a:schemeClr val="tx1"/>
              </a:solidFill>
              <a:latin typeface="Calibri" pitchFamily="34" charset="0"/>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A </a:t>
            </a:r>
            <a:r>
              <a:rPr lang="en-GB" dirty="0" err="1">
                <a:solidFill>
                  <a:schemeClr val="tx1"/>
                </a:solidFill>
                <a:latin typeface="Calibri" pitchFamily="34" charset="0"/>
              </a:rPr>
              <a:t>NonERP</a:t>
            </a:r>
            <a:r>
              <a:rPr lang="en-GB" dirty="0">
                <a:solidFill>
                  <a:schemeClr val="tx1"/>
                </a:solidFill>
                <a:latin typeface="Calibri" pitchFamily="34" charset="0"/>
              </a:rPr>
              <a:t> device could start transmitting at any stage after the ERP-OFDM frame begins, causing an extra collision—mostly impacts ERP device</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For </a:t>
            </a:r>
            <a:r>
              <a:rPr lang="en-GB" dirty="0" err="1">
                <a:solidFill>
                  <a:schemeClr val="tx1"/>
                </a:solidFill>
                <a:latin typeface="Calibri" pitchFamily="34" charset="0"/>
              </a:rPr>
              <a:t>NonERP</a:t>
            </a:r>
            <a:r>
              <a:rPr lang="en-GB" dirty="0">
                <a:solidFill>
                  <a:schemeClr val="tx1"/>
                </a:solidFill>
                <a:latin typeface="Calibri" pitchFamily="34" charset="0"/>
              </a:rPr>
              <a:t> device, some effect: </a:t>
            </a:r>
            <a:r>
              <a:rPr lang="en-GB" dirty="0" err="1">
                <a:solidFill>
                  <a:schemeClr val="tx1"/>
                </a:solidFill>
                <a:latin typeface="Calibri" pitchFamily="34" charset="0"/>
              </a:rPr>
              <a:t>NonERP</a:t>
            </a:r>
            <a:r>
              <a:rPr lang="en-GB" dirty="0">
                <a:solidFill>
                  <a:schemeClr val="tx1"/>
                </a:solidFill>
                <a:latin typeface="Calibri" pitchFamily="34" charset="0"/>
              </a:rPr>
              <a:t> device wakes, experiences repeated unexplained collisions, burns some unnecessary power</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Note it could actually help the </a:t>
            </a:r>
            <a:r>
              <a:rPr lang="en-GB" dirty="0" err="1">
                <a:solidFill>
                  <a:schemeClr val="tx1"/>
                </a:solidFill>
                <a:latin typeface="Calibri" pitchFamily="34" charset="0"/>
              </a:rPr>
              <a:t>NonERP</a:t>
            </a:r>
            <a:r>
              <a:rPr lang="en-GB" dirty="0">
                <a:solidFill>
                  <a:schemeClr val="tx1"/>
                </a:solidFill>
                <a:latin typeface="Calibri" pitchFamily="34" charset="0"/>
              </a:rPr>
              <a:t> device also (if transmissions to and from </a:t>
            </a:r>
            <a:r>
              <a:rPr lang="en-GB" dirty="0" err="1">
                <a:solidFill>
                  <a:schemeClr val="tx1"/>
                </a:solidFill>
                <a:latin typeface="Calibri" pitchFamily="34" charset="0"/>
              </a:rPr>
              <a:t>NonERP</a:t>
            </a:r>
            <a:r>
              <a:rPr lang="en-GB" dirty="0">
                <a:solidFill>
                  <a:schemeClr val="tx1"/>
                </a:solidFill>
                <a:latin typeface="Calibri" pitchFamily="34" charset="0"/>
              </a:rPr>
              <a:t> device are received at high enough power to overcome </a:t>
            </a:r>
            <a:r>
              <a:rPr lang="en-GB" dirty="0" err="1">
                <a:solidFill>
                  <a:schemeClr val="tx1"/>
                </a:solidFill>
                <a:latin typeface="Calibri" pitchFamily="34" charset="0"/>
              </a:rPr>
              <a:t>intereference</a:t>
            </a:r>
            <a:r>
              <a:rPr lang="en-GB" dirty="0">
                <a:solidFill>
                  <a:schemeClr val="tx1"/>
                </a:solidFill>
                <a:latin typeface="Calibri" pitchFamily="34" charset="0"/>
              </a:rPr>
              <a:t>)</a:t>
            </a:r>
          </a:p>
        </p:txBody>
      </p:sp>
    </p:spTree>
    <p:extLst>
      <p:ext uri="{BB962C8B-B14F-4D97-AF65-F5344CB8AC3E}">
        <p14:creationId xmlns:p14="http://schemas.microsoft.com/office/powerpoint/2010/main" val="14594593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7</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Impact of removing the mandate—II</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dirty="0">
                <a:solidFill>
                  <a:schemeClr val="tx1"/>
                </a:solidFill>
                <a:latin typeface="Calibri" pitchFamily="34" charset="0"/>
              </a:rPr>
              <a:t>It’s a straight </a:t>
            </a:r>
            <a:r>
              <a:rPr lang="en-GB" sz="2200" b="0" dirty="0" err="1">
                <a:solidFill>
                  <a:schemeClr val="tx1"/>
                </a:solidFill>
                <a:latin typeface="Calibri" pitchFamily="34" charset="0"/>
              </a:rPr>
              <a:t>tradeoff</a:t>
            </a:r>
            <a:endParaRPr lang="en-GB" sz="2200" b="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solidFill>
                  <a:schemeClr val="tx1"/>
                </a:solidFill>
                <a:latin typeface="Calibri" pitchFamily="34" charset="0"/>
              </a:rPr>
              <a:t>T</a:t>
            </a:r>
            <a:r>
              <a:rPr lang="en-GB" sz="1800" b="0" dirty="0">
                <a:solidFill>
                  <a:schemeClr val="tx1"/>
                </a:solidFill>
                <a:latin typeface="Calibri" pitchFamily="34" charset="0"/>
              </a:rPr>
              <a:t>he (significant) efficiency gain if no </a:t>
            </a:r>
            <a:r>
              <a:rPr lang="en-GB" sz="1800" b="0" dirty="0" err="1">
                <a:solidFill>
                  <a:schemeClr val="tx1"/>
                </a:solidFill>
                <a:latin typeface="Calibri" pitchFamily="34" charset="0"/>
              </a:rPr>
              <a:t>NonERP</a:t>
            </a:r>
            <a:r>
              <a:rPr lang="en-GB" sz="1800" b="0" dirty="0">
                <a:solidFill>
                  <a:schemeClr val="tx1"/>
                </a:solidFill>
                <a:latin typeface="Calibri" pitchFamily="34" charset="0"/>
              </a:rPr>
              <a:t> device transmits during the current ERP-OFDM frame, </a:t>
            </a:r>
            <a:r>
              <a:rPr lang="en-GB" sz="1800" b="0" i="1" dirty="0">
                <a:solidFill>
                  <a:schemeClr val="tx1"/>
                </a:solidFill>
                <a:latin typeface="Calibri" pitchFamily="34" charset="0"/>
              </a:rPr>
              <a:t>versus</a:t>
            </a:r>
            <a:endParaRPr lang="en-GB" sz="1800" i="1"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solidFill>
                  <a:schemeClr val="tx1"/>
                </a:solidFill>
                <a:latin typeface="Calibri" pitchFamily="34" charset="0"/>
              </a:rPr>
              <a:t>The additional losses if a </a:t>
            </a:r>
            <a:r>
              <a:rPr lang="en-GB" sz="1800" b="0" dirty="0" err="1">
                <a:solidFill>
                  <a:schemeClr val="tx1"/>
                </a:solidFill>
                <a:latin typeface="Calibri" pitchFamily="34" charset="0"/>
              </a:rPr>
              <a:t>NonERP</a:t>
            </a:r>
            <a:r>
              <a:rPr lang="en-GB" sz="1800" b="0" dirty="0">
                <a:solidFill>
                  <a:schemeClr val="tx1"/>
                </a:solidFill>
                <a:latin typeface="Calibri" pitchFamily="34" charset="0"/>
              </a:rPr>
              <a:t> device </a:t>
            </a:r>
            <a:r>
              <a:rPr lang="en-GB" sz="1800" dirty="0">
                <a:solidFill>
                  <a:schemeClr val="tx1"/>
                </a:solidFill>
                <a:latin typeface="Calibri" pitchFamily="34" charset="0"/>
              </a:rPr>
              <a:t>starts to transmit during the current ERP-OFDM frame (and neither frame succeeds)</a:t>
            </a:r>
            <a:endParaRPr lang="en-GB" sz="2200" b="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solidFill>
                  <a:schemeClr val="tx1"/>
                </a:solidFill>
                <a:latin typeface="Calibri" pitchFamily="34" charset="0"/>
              </a:rPr>
              <a:t>2003 versus 2018: As traffic from 11b-only devices dwindles, the </a:t>
            </a:r>
            <a:r>
              <a:rPr lang="en-GB" sz="1800" b="0" dirty="0" err="1">
                <a:solidFill>
                  <a:schemeClr val="tx1"/>
                </a:solidFill>
                <a:latin typeface="Calibri" pitchFamily="34" charset="0"/>
              </a:rPr>
              <a:t>tradeoff</a:t>
            </a:r>
            <a:r>
              <a:rPr lang="en-GB" sz="1800" b="0" dirty="0">
                <a:solidFill>
                  <a:schemeClr val="tx1"/>
                </a:solidFill>
                <a:latin typeface="Calibri" pitchFamily="34" charset="0"/>
              </a:rPr>
              <a:t> drifts ever further in favour of no protection mechanism; it made more sense when 11g was bringing a different scheme </a:t>
            </a:r>
            <a:r>
              <a:rPr lang="en-GB" sz="1800" b="0">
                <a:solidFill>
                  <a:schemeClr val="tx1"/>
                </a:solidFill>
                <a:latin typeface="Calibri" pitchFamily="34" charset="0"/>
              </a:rPr>
              <a:t>into the band</a:t>
            </a:r>
            <a:endParaRPr lang="en-GB" sz="1800" b="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dirty="0">
              <a:solidFill>
                <a:schemeClr val="tx1"/>
              </a:solidFill>
              <a:latin typeface="Calibri" pitchFamily="34"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dirty="0">
                <a:solidFill>
                  <a:schemeClr val="tx1"/>
                </a:solidFill>
                <a:latin typeface="Calibri" pitchFamily="34" charset="0"/>
              </a:rPr>
              <a:t>Intermediate cases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solidFill>
                  <a:schemeClr val="tx1"/>
                </a:solidFill>
                <a:latin typeface="Calibri" pitchFamily="34" charset="0"/>
              </a:rPr>
              <a:t>STAs (including the AP) are free to use protection mechanisms even if </a:t>
            </a:r>
            <a:r>
              <a:rPr lang="en-GB" sz="1800" b="0" dirty="0" err="1">
                <a:solidFill>
                  <a:schemeClr val="tx1"/>
                </a:solidFill>
                <a:latin typeface="Calibri" pitchFamily="34" charset="0"/>
              </a:rPr>
              <a:t>Use_Protection</a:t>
            </a:r>
            <a:r>
              <a:rPr lang="en-GB" sz="1800" b="0" dirty="0">
                <a:solidFill>
                  <a:schemeClr val="tx1"/>
                </a:solidFill>
                <a:latin typeface="Calibri" pitchFamily="34" charset="0"/>
              </a:rPr>
              <a:t> = 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solidFill>
                  <a:schemeClr val="tx1"/>
                </a:solidFill>
                <a:latin typeface="Calibri" pitchFamily="34" charset="0"/>
              </a:rPr>
              <a:t>If present proposal is adopted, an AP can toggle </a:t>
            </a:r>
            <a:r>
              <a:rPr lang="en-GB" sz="1800" b="0" dirty="0" err="1">
                <a:solidFill>
                  <a:schemeClr val="tx1"/>
                </a:solidFill>
                <a:latin typeface="Calibri" pitchFamily="34" charset="0"/>
              </a:rPr>
              <a:t>Use_Protection</a:t>
            </a:r>
            <a:r>
              <a:rPr lang="en-GB" sz="1800" b="0" dirty="0">
                <a:solidFill>
                  <a:schemeClr val="tx1"/>
                </a:solidFill>
                <a:latin typeface="Calibri" pitchFamily="34" charset="0"/>
              </a:rPr>
              <a:t> on and off</a:t>
            </a:r>
          </a:p>
        </p:txBody>
      </p:sp>
    </p:spTree>
    <p:extLst>
      <p:ext uri="{BB962C8B-B14F-4D97-AF65-F5344CB8AC3E}">
        <p14:creationId xmlns:p14="http://schemas.microsoft.com/office/powerpoint/2010/main" val="6957608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8</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Proposal 1</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Make the following changes, relative to P802.11md D1.0: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700" dirty="0">
                <a:solidFill>
                  <a:schemeClr val="tx1"/>
                </a:solidFill>
                <a:latin typeface="Calibri" pitchFamily="34" charset="0"/>
              </a:rPr>
              <a:t>At 1737.7, </a:t>
            </a:r>
            <a:r>
              <a:rPr lang="en-GB" sz="1700" dirty="0">
                <a:solidFill>
                  <a:srgbClr val="FF0000"/>
                </a:solidFill>
                <a:latin typeface="Calibri" pitchFamily="34" charset="0"/>
              </a:rPr>
              <a:t>delete</a:t>
            </a:r>
            <a:r>
              <a:rPr lang="en-GB" sz="1700" dirty="0">
                <a:solidFill>
                  <a:schemeClr val="tx1"/>
                </a:solidFill>
                <a:latin typeface="Calibri" pitchFamily="34" charset="0"/>
              </a:rPr>
              <a:t> “</a:t>
            </a:r>
            <a:r>
              <a:rPr lang="en-GB" sz="1700" dirty="0">
                <a:latin typeface="Calibri" pitchFamily="34" charset="0"/>
              </a:rPr>
              <a:t>If one or more </a:t>
            </a:r>
            <a:r>
              <a:rPr lang="en-GB" sz="1700" dirty="0" err="1">
                <a:latin typeface="Calibri" pitchFamily="34" charset="0"/>
              </a:rPr>
              <a:t>NonERP</a:t>
            </a:r>
            <a:r>
              <a:rPr lang="en-GB" sz="1700" dirty="0">
                <a:latin typeface="Calibri" pitchFamily="34" charset="0"/>
              </a:rPr>
              <a:t> STAs are associated in the BSS, the </a:t>
            </a:r>
            <a:r>
              <a:rPr lang="en-GB" sz="1700" dirty="0" err="1">
                <a:latin typeface="Calibri" pitchFamily="34" charset="0"/>
              </a:rPr>
              <a:t>Use_Protection</a:t>
            </a:r>
            <a:r>
              <a:rPr lang="en-GB" sz="1700" dirty="0">
                <a:latin typeface="Calibri" pitchFamily="34" charset="0"/>
              </a:rPr>
              <a:t> bit shall be set to 1 in transmitted ERP elements.”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700" b="0" dirty="0">
                <a:solidFill>
                  <a:schemeClr val="tx1"/>
                </a:solidFill>
                <a:latin typeface="Calibri" pitchFamily="34" charset="0"/>
              </a:rPr>
              <a:t>At 1735.5, </a:t>
            </a:r>
            <a:r>
              <a:rPr lang="en-GB" sz="1700" b="0" dirty="0">
                <a:solidFill>
                  <a:srgbClr val="FF0000"/>
                </a:solidFill>
                <a:latin typeface="Calibri" pitchFamily="34" charset="0"/>
              </a:rPr>
              <a:t>change </a:t>
            </a:r>
            <a:r>
              <a:rPr lang="en-GB" sz="1700" b="0" dirty="0">
                <a:solidFill>
                  <a:schemeClr val="tx1"/>
                </a:solidFill>
                <a:latin typeface="Calibri" pitchFamily="34" charset="0"/>
              </a:rPr>
              <a:t>“Protection frames shall be sent” to “When the </a:t>
            </a:r>
            <a:r>
              <a:rPr lang="en-GB" sz="1700" b="0" dirty="0" err="1">
                <a:solidFill>
                  <a:schemeClr val="tx1"/>
                </a:solidFill>
                <a:latin typeface="Calibri" pitchFamily="34" charset="0"/>
              </a:rPr>
              <a:t>Use_Protection</a:t>
            </a:r>
            <a:r>
              <a:rPr lang="en-GB" sz="1700" b="0" dirty="0">
                <a:solidFill>
                  <a:schemeClr val="tx1"/>
                </a:solidFill>
                <a:latin typeface="Calibri" pitchFamily="34" charset="0"/>
              </a:rPr>
              <a:t> field of the ERP element is equal to 1, protection frames shall be sent”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700" dirty="0">
                <a:solidFill>
                  <a:schemeClr val="tx1"/>
                </a:solidFill>
                <a:latin typeface="Calibri" pitchFamily="34" charset="0"/>
              </a:rPr>
              <a:t>At 1736.22, </a:t>
            </a:r>
            <a:r>
              <a:rPr lang="en-GB" sz="1700" dirty="0">
                <a:solidFill>
                  <a:srgbClr val="FF0000"/>
                </a:solidFill>
                <a:latin typeface="Calibri" pitchFamily="34" charset="0"/>
              </a:rPr>
              <a:t>delete </a:t>
            </a:r>
            <a:r>
              <a:rPr lang="en-GB" sz="1700" dirty="0">
                <a:solidFill>
                  <a:schemeClr val="tx1"/>
                </a:solidFill>
                <a:latin typeface="Calibri" pitchFamily="34" charset="0"/>
              </a:rPr>
              <a:t>“Additionally, if any of the rates in the </a:t>
            </a:r>
            <a:r>
              <a:rPr lang="en-GB" sz="1700" dirty="0" err="1">
                <a:solidFill>
                  <a:schemeClr val="tx1"/>
                </a:solidFill>
                <a:latin typeface="Calibri" pitchFamily="34" charset="0"/>
              </a:rPr>
              <a:t>BSSBasicRateSet</a:t>
            </a:r>
            <a:r>
              <a:rPr lang="en-GB" sz="1700" dirty="0">
                <a:solidFill>
                  <a:schemeClr val="tx1"/>
                </a:solidFill>
                <a:latin typeface="Calibri" pitchFamily="34" charset="0"/>
              </a:rPr>
              <a:t> parameter of the protection frame transmitting STA’s BSS are Clause 15 (DSSS PHY specification for the 2.4 GHz band designated for ISM applications) or Clause 16 (High rate direct sequence spread spectrum (HR/DSSS) PHY specification) rates, then the protection mechanism frames shall be sent at one of those Clause 15 (DSSS PHY specification for the 2.4 GHz band designated for ISM applications) or Clause 16 (High rate direct sequence spread spectrum (HR/DSSS) PHY specification) basic rates.”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700" b="0" dirty="0">
                <a:solidFill>
                  <a:schemeClr val="tx1"/>
                </a:solidFill>
                <a:latin typeface="Calibri" pitchFamily="34" charset="0"/>
              </a:rPr>
              <a:t>At 1736.4, </a:t>
            </a:r>
            <a:r>
              <a:rPr lang="en-GB" sz="1700" b="0" dirty="0">
                <a:solidFill>
                  <a:srgbClr val="FF0000"/>
                </a:solidFill>
                <a:latin typeface="Calibri" pitchFamily="34" charset="0"/>
              </a:rPr>
              <a:t>add</a:t>
            </a:r>
            <a:r>
              <a:rPr lang="en-GB" sz="1700" b="0" dirty="0">
                <a:solidFill>
                  <a:schemeClr val="tx1"/>
                </a:solidFill>
                <a:latin typeface="Calibri" pitchFamily="34" charset="0"/>
              </a:rPr>
              <a:t> at end of paragraph “An AP may set the </a:t>
            </a:r>
            <a:r>
              <a:rPr lang="en-GB" sz="1700" b="0" dirty="0" err="1">
                <a:solidFill>
                  <a:schemeClr val="tx1"/>
                </a:solidFill>
                <a:latin typeface="Calibri" pitchFamily="34" charset="0"/>
              </a:rPr>
              <a:t>Use_Protection</a:t>
            </a:r>
            <a:r>
              <a:rPr lang="en-GB" sz="1700" b="0" dirty="0">
                <a:solidFill>
                  <a:schemeClr val="tx1"/>
                </a:solidFill>
                <a:latin typeface="Calibri" pitchFamily="34" charset="0"/>
              </a:rPr>
              <a:t> bit</a:t>
            </a:r>
            <a:r>
              <a:rPr lang="en-GB" sz="1700" dirty="0">
                <a:solidFill>
                  <a:schemeClr val="tx1"/>
                </a:solidFill>
                <a:latin typeface="Calibri" pitchFamily="34" charset="0"/>
              </a:rPr>
              <a:t> </a:t>
            </a:r>
            <a:r>
              <a:rPr lang="en-GB" sz="1700" b="0" dirty="0">
                <a:solidFill>
                  <a:schemeClr val="tx1"/>
                </a:solidFill>
                <a:latin typeface="Calibri" pitchFamily="34" charset="0"/>
              </a:rPr>
              <a:t>to 0, based on its internal policies, which </a:t>
            </a:r>
            <a:r>
              <a:rPr lang="en-GB" sz="1700" dirty="0">
                <a:solidFill>
                  <a:schemeClr val="tx1"/>
                </a:solidFill>
                <a:latin typeface="Calibri" pitchFamily="34" charset="0"/>
              </a:rPr>
              <a:t>are beyond the scope of the standard.”</a:t>
            </a:r>
            <a:endParaRPr lang="en-GB" sz="1700" b="0" dirty="0">
              <a:solidFill>
                <a:schemeClr val="tx1"/>
              </a:solidFill>
              <a:latin typeface="Calibri" pitchFamily="34" charset="0"/>
            </a:endParaRPr>
          </a:p>
        </p:txBody>
      </p:sp>
    </p:spTree>
    <p:extLst>
      <p:ext uri="{BB962C8B-B14F-4D97-AF65-F5344CB8AC3E}">
        <p14:creationId xmlns:p14="http://schemas.microsoft.com/office/powerpoint/2010/main" val="15035214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9</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Notes</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The proposal makes no changes to requirements for ERP and HT devices to be capable of transmitting and receiving 1, 2, 5.5, 11 Mbps rates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The proposal makes no changes to beacons and other multicast frames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solidFill>
                  <a:schemeClr val="tx1"/>
                </a:solidFill>
                <a:latin typeface="Calibri" pitchFamily="34" charset="0"/>
              </a:rPr>
              <a:t>Any frame that must be transmitted at a </a:t>
            </a:r>
            <a:r>
              <a:rPr lang="en-GB" sz="1800" dirty="0" err="1">
                <a:solidFill>
                  <a:schemeClr val="tx1"/>
                </a:solidFill>
                <a:latin typeface="Calibri" pitchFamily="34" charset="0"/>
              </a:rPr>
              <a:t>BSSBasicRateSet</a:t>
            </a:r>
            <a:r>
              <a:rPr lang="en-GB" sz="1800" dirty="0">
                <a:solidFill>
                  <a:schemeClr val="tx1"/>
                </a:solidFill>
                <a:latin typeface="Calibri" pitchFamily="34" charset="0"/>
              </a:rPr>
              <a:t> rate will continue to be sent at 1, 2, 5.5, or 11 Mbps if any </a:t>
            </a:r>
            <a:r>
              <a:rPr lang="en-GB" sz="1800" dirty="0" err="1">
                <a:solidFill>
                  <a:schemeClr val="tx1"/>
                </a:solidFill>
                <a:latin typeface="Calibri" pitchFamily="34" charset="0"/>
              </a:rPr>
              <a:t>NonERP</a:t>
            </a:r>
            <a:r>
              <a:rPr lang="en-GB" sz="1800" dirty="0">
                <a:solidFill>
                  <a:schemeClr val="tx1"/>
                </a:solidFill>
                <a:latin typeface="Calibri" pitchFamily="34" charset="0"/>
              </a:rPr>
              <a:t> STAs are associated in the BSS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solidFill>
                  <a:schemeClr val="tx1"/>
                </a:solidFill>
                <a:latin typeface="Calibri" pitchFamily="34" charset="0"/>
              </a:rPr>
              <a:t>(Whether this should be so even when </a:t>
            </a:r>
            <a:r>
              <a:rPr lang="en-GB" sz="1800" dirty="0">
                <a:solidFill>
                  <a:schemeClr val="tx1"/>
                </a:solidFill>
                <a:latin typeface="Calibri" pitchFamily="34" charset="0"/>
              </a:rPr>
              <a:t>all associated </a:t>
            </a:r>
            <a:r>
              <a:rPr lang="en-GB" sz="1800" dirty="0" err="1">
                <a:solidFill>
                  <a:schemeClr val="tx1"/>
                </a:solidFill>
                <a:latin typeface="Calibri" pitchFamily="34" charset="0"/>
              </a:rPr>
              <a:t>NonERP</a:t>
            </a:r>
            <a:r>
              <a:rPr lang="en-GB" sz="1800" dirty="0">
                <a:solidFill>
                  <a:schemeClr val="tx1"/>
                </a:solidFill>
                <a:latin typeface="Calibri" pitchFamily="34" charset="0"/>
              </a:rPr>
              <a:t> STAs are in some sleep mode or other is a question for another day)</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We could consider additionally adding a NOTE to alert readers to the possibility of a downside if </a:t>
            </a:r>
            <a:r>
              <a:rPr lang="en-GB" sz="2000" b="0" dirty="0" err="1">
                <a:solidFill>
                  <a:schemeClr val="tx1"/>
                </a:solidFill>
                <a:latin typeface="Calibri" pitchFamily="34" charset="0"/>
              </a:rPr>
              <a:t>Use_Protection</a:t>
            </a:r>
            <a:r>
              <a:rPr lang="en-GB" sz="2000" b="0" dirty="0">
                <a:solidFill>
                  <a:schemeClr val="tx1"/>
                </a:solidFill>
                <a:latin typeface="Calibri" pitchFamily="34" charset="0"/>
              </a:rPr>
              <a:t> is not set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solidFill>
                  <a:schemeClr val="tx1"/>
                </a:solidFill>
                <a:latin typeface="Calibri" pitchFamily="34" charset="0"/>
              </a:rPr>
              <a:t>Proposal 1 does not include such a note</a:t>
            </a:r>
            <a:endParaRPr lang="en-GB" sz="1800" b="0" dirty="0">
              <a:solidFill>
                <a:schemeClr val="tx1"/>
              </a:solidFill>
              <a:latin typeface="Calibri" pitchFamily="34" charset="0"/>
            </a:endParaRPr>
          </a:p>
        </p:txBody>
      </p:sp>
    </p:spTree>
    <p:extLst>
      <p:ext uri="{BB962C8B-B14F-4D97-AF65-F5344CB8AC3E}">
        <p14:creationId xmlns:p14="http://schemas.microsoft.com/office/powerpoint/2010/main" val="35275839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79355</TotalTime>
  <Words>1577</Words>
  <Application>Microsoft Office PowerPoint</Application>
  <PresentationFormat>On-screen Show (4:3)</PresentationFormat>
  <Paragraphs>174</Paragraphs>
  <Slides>13</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Arial Unicode MS</vt:lpstr>
      <vt:lpstr>MS Gothic</vt:lpstr>
      <vt:lpstr>Arial</vt:lpstr>
      <vt:lpstr>Calibri</vt:lpstr>
      <vt:lpstr>Symbol</vt:lpstr>
      <vt:lpstr>Times New Roman</vt:lpstr>
      <vt:lpstr>802-11-Submission</vt:lpstr>
      <vt:lpstr>Document</vt:lpstr>
      <vt:lpstr>Mandatory Protection Mechanisms</vt:lpstr>
      <vt:lpstr>Abstract</vt:lpstr>
      <vt:lpstr>Background</vt:lpstr>
      <vt:lpstr>Overhead imposed</vt:lpstr>
      <vt:lpstr>Prevalence</vt:lpstr>
      <vt:lpstr>Impact of removing the mandate</vt:lpstr>
      <vt:lpstr>Impact of removing the mandate—II</vt:lpstr>
      <vt:lpstr>Proposal 1</vt:lpstr>
      <vt:lpstr>Notes</vt:lpstr>
      <vt:lpstr>Proposal 2</vt:lpstr>
      <vt:lpstr>Straw poll</vt:lpstr>
      <vt:lpstr>APPENDIX</vt:lpstr>
      <vt:lpstr>Motion</vt:lpstr>
    </vt:vector>
  </TitlesOfParts>
  <Company>Realtek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Mandatory Protection</dc:title>
  <dc:creator>Sean Coffey</dc:creator>
  <cp:lastModifiedBy>Sean Coffey</cp:lastModifiedBy>
  <cp:revision>1162</cp:revision>
  <cp:lastPrinted>1601-01-01T00:00:00Z</cp:lastPrinted>
  <dcterms:created xsi:type="dcterms:W3CDTF">2014-07-14T14:49:11Z</dcterms:created>
  <dcterms:modified xsi:type="dcterms:W3CDTF">2018-09-12T00:23:49Z</dcterms:modified>
</cp:coreProperties>
</file>