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475" r:id="rId3"/>
    <p:sldId id="476" r:id="rId4"/>
    <p:sldId id="496" r:id="rId5"/>
    <p:sldId id="485" r:id="rId6"/>
    <p:sldId id="497" r:id="rId7"/>
    <p:sldId id="501" r:id="rId8"/>
    <p:sldId id="499" r:id="rId9"/>
    <p:sldId id="498" r:id="rId10"/>
    <p:sldId id="500"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68" d="100"/>
          <a:sy n="68" d="100"/>
        </p:scale>
        <p:origin x="1264" y="64"/>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5871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37069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87426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89751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5146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Mandatory Protection Mechanisms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2018-09-09</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678"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Move to adopt the changes described in slide 8 of this document.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a:t>
            </a:r>
            <a:endParaRPr lang="en-GB" b="0" dirty="0">
              <a:solidFill>
                <a:schemeClr val="tx1"/>
              </a:solidFill>
              <a:latin typeface="Calibri" pitchFamily="34" charset="0"/>
            </a:endParaRPr>
          </a:p>
        </p:txBody>
      </p:sp>
    </p:spTree>
    <p:extLst>
      <p:ext uri="{BB962C8B-B14F-4D97-AF65-F5344CB8AC3E}">
        <p14:creationId xmlns:p14="http://schemas.microsoft.com/office/powerpoint/2010/main" val="16073793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latin typeface="Calibri" pitchFamily="34" charset="0"/>
              </a:rPr>
              <a:t>In most cases, the decision on whether or not to use protection mechanisms (RTS/CTS, CTS-to-Self) is left to individual STAs or (in </a:t>
            </a:r>
            <a:r>
              <a:rPr lang="en-GB" sz="2100" b="0" dirty="0" err="1">
                <a:latin typeface="Calibri" pitchFamily="34" charset="0"/>
              </a:rPr>
              <a:t>ax</a:t>
            </a:r>
            <a:r>
              <a:rPr lang="en-GB" sz="2100" b="0" dirty="0">
                <a:latin typeface="Calibri" pitchFamily="34" charset="0"/>
              </a:rPr>
              <a:t>) to the AP.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latin typeface="Calibri" pitchFamily="34" charset="0"/>
              </a:rPr>
              <a:t>There is one major exception, in which use of a protection mechanism is required: whenever any (even one) </a:t>
            </a:r>
            <a:r>
              <a:rPr lang="en-GB" sz="2100" b="0" dirty="0" err="1">
                <a:latin typeface="Calibri" pitchFamily="34" charset="0"/>
              </a:rPr>
              <a:t>NonERP</a:t>
            </a:r>
            <a:r>
              <a:rPr lang="en-GB" sz="2100" b="0" dirty="0">
                <a:latin typeface="Calibri" pitchFamily="34" charset="0"/>
              </a:rPr>
              <a:t> STA is associated in the BSS (whether or not it has any data to transmit, and whether or not it is in a sleep mode), </a:t>
            </a:r>
            <a:r>
              <a:rPr lang="en-GB" sz="2100" b="0" i="1" dirty="0">
                <a:solidFill>
                  <a:srgbClr val="FF0000"/>
                </a:solidFill>
                <a:latin typeface="Calibri" pitchFamily="34" charset="0"/>
              </a:rPr>
              <a:t>all</a:t>
            </a:r>
            <a:r>
              <a:rPr lang="en-GB" sz="2100" b="0" i="1" dirty="0">
                <a:latin typeface="Calibri" pitchFamily="34" charset="0"/>
              </a:rPr>
              <a:t> </a:t>
            </a:r>
            <a:r>
              <a:rPr lang="en-GB" sz="2100" b="0" dirty="0">
                <a:latin typeface="Calibri" pitchFamily="34" charset="0"/>
              </a:rPr>
              <a:t>transmissions in the BSS must be preceded by a protection mechanism </a:t>
            </a:r>
            <a:r>
              <a:rPr lang="en-GB" sz="2100" b="0" i="1" dirty="0">
                <a:solidFill>
                  <a:srgbClr val="FF0000"/>
                </a:solidFill>
                <a:latin typeface="Calibri" pitchFamily="34" charset="0"/>
              </a:rPr>
              <a:t>in </a:t>
            </a:r>
            <a:r>
              <a:rPr lang="en-GB" sz="2100" b="0" i="1" dirty="0" err="1">
                <a:solidFill>
                  <a:srgbClr val="FF0000"/>
                </a:solidFill>
                <a:latin typeface="Calibri" pitchFamily="34" charset="0"/>
              </a:rPr>
              <a:t>NonERP</a:t>
            </a:r>
            <a:r>
              <a:rPr lang="en-GB" sz="2100" b="0" i="1" dirty="0">
                <a:solidFill>
                  <a:srgbClr val="FF0000"/>
                </a:solidFill>
                <a:latin typeface="Calibri" pitchFamily="34" charset="0"/>
              </a:rPr>
              <a:t> format</a:t>
            </a:r>
            <a:r>
              <a:rPr lang="en-GB" sz="2100" b="0" dirty="0">
                <a:solidFill>
                  <a:schemeClr val="tx1"/>
                </a:solidFill>
                <a:latin typeface="Calibri" pitchFamily="34" charset="0"/>
              </a:rPr>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solidFill>
                  <a:schemeClr val="tx1"/>
                </a:solidFill>
                <a:latin typeface="Calibri" pitchFamily="34" charset="0"/>
              </a:rPr>
              <a:t>This makes no sense. This decision should be left to the AP, which can best manage its own BSS. The necessary change to accomplish this is straightforward to make.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CIDs addressed: 1589 (which has a much different Proposed Change)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Background</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“An ERP STA shall use protection mechanisms (such as RTS/CTS or CTS-to-self) for ERP-OFDM MPDUs with the Type subfield equal to Data or an MMPDU when the </a:t>
            </a:r>
            <a:r>
              <a:rPr lang="en-GB" sz="2000" b="0" dirty="0" err="1">
                <a:latin typeface="Calibri" pitchFamily="34" charset="0"/>
              </a:rPr>
              <a:t>Use_Protection</a:t>
            </a:r>
            <a:r>
              <a:rPr lang="en-GB" sz="2000" b="0" dirty="0">
                <a:latin typeface="Calibri" pitchFamily="34" charset="0"/>
              </a:rPr>
              <a:t> field of the ERP element is equal to 1” (1735.51)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“Protection mechanisms frames shall be sent using one of the mandatory Clause 15 (DSSS … ) or Clause 16 (HR/DSSS … ) rates … and … waveforms” (1735.55)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“If one or more </a:t>
            </a:r>
            <a:r>
              <a:rPr lang="en-GB" sz="2000" b="0" dirty="0" err="1">
                <a:latin typeface="Calibri" pitchFamily="34" charset="0"/>
              </a:rPr>
              <a:t>NonERP</a:t>
            </a:r>
            <a:r>
              <a:rPr lang="en-GB" sz="2000" b="0" dirty="0">
                <a:latin typeface="Calibri" pitchFamily="34" charset="0"/>
              </a:rPr>
              <a:t> STAs are associated in the BSS, the </a:t>
            </a:r>
            <a:r>
              <a:rPr lang="en-GB" sz="2000" b="0" dirty="0" err="1">
                <a:latin typeface="Calibri" pitchFamily="34" charset="0"/>
              </a:rPr>
              <a:t>Use_Protection</a:t>
            </a:r>
            <a:r>
              <a:rPr lang="en-GB" sz="2000" b="0" dirty="0">
                <a:latin typeface="Calibri" pitchFamily="34" charset="0"/>
              </a:rPr>
              <a:t> bit shall be set to 1 in transmitted ERP elements” (1737.7)</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a:t>
            </a:r>
            <a:r>
              <a:rPr lang="en-GB" sz="2000" b="0" dirty="0" err="1">
                <a:latin typeface="Calibri" pitchFamily="34" charset="0"/>
              </a:rPr>
              <a:t>Use_Protection</a:t>
            </a:r>
            <a:r>
              <a:rPr lang="en-GB" sz="2000" b="0" dirty="0">
                <a:latin typeface="Calibri" pitchFamily="34" charset="0"/>
              </a:rPr>
              <a:t> = 1 (HT Protection field equal to non-member protection mode or non-HT mixed mode)		All HT transmissions shall be protected using mechanisms as described in 10.27.2 (Protection mechanism for </a:t>
            </a:r>
            <a:r>
              <a:rPr lang="en-GB" sz="2000" b="0" dirty="0" err="1">
                <a:latin typeface="Calibri" pitchFamily="34" charset="0"/>
              </a:rPr>
              <a:t>NonERP</a:t>
            </a:r>
            <a:r>
              <a:rPr lang="en-GB" sz="2000" b="0" dirty="0">
                <a:latin typeface="Calibri" pitchFamily="34" charset="0"/>
              </a:rPr>
              <a:t> receivers” (1739.18)</a:t>
            </a:r>
            <a:endParaRPr lang="en-GB" sz="2000" dirty="0">
              <a:latin typeface="Calibri" pitchFamily="34" charset="0"/>
            </a:endParaRPr>
          </a:p>
        </p:txBody>
      </p:sp>
      <p:sp>
        <p:nvSpPr>
          <p:cNvPr id="2" name="TextBox 1">
            <a:extLst>
              <a:ext uri="{FF2B5EF4-FFF2-40B4-BE49-F238E27FC236}">
                <a16:creationId xmlns:a16="http://schemas.microsoft.com/office/drawing/2014/main" id="{4B028CF1-5005-44D0-82D3-3562F8A0714F}"/>
              </a:ext>
            </a:extLst>
          </p:cNvPr>
          <p:cNvSpPr txBox="1"/>
          <p:nvPr/>
        </p:nvSpPr>
        <p:spPr>
          <a:xfrm>
            <a:off x="5791200" y="6172200"/>
            <a:ext cx="3273460" cy="338554"/>
          </a:xfrm>
          <a:prstGeom prst="rect">
            <a:avLst/>
          </a:prstGeom>
          <a:noFill/>
        </p:spPr>
        <p:txBody>
          <a:bodyPr wrap="none" rtlCol="0">
            <a:spAutoFit/>
          </a:bodyPr>
          <a:lstStyle/>
          <a:p>
            <a:r>
              <a:rPr lang="en-US" sz="1600" dirty="0">
                <a:solidFill>
                  <a:srgbClr val="C00000"/>
                </a:solidFill>
                <a:latin typeface="Calibri" panose="020F0502020204030204" pitchFamily="34" charset="0"/>
              </a:rPr>
              <a:t>Page and line numbers from md D1.0</a:t>
            </a:r>
          </a:p>
        </p:txBody>
      </p:sp>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Overhead imposed</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Overhead varies according to protection mechanism (RTS/CTS or CTS-to-self), preamble (long or short), and data rate (1, 2, 5.5, 11)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Lowest possible overhead: CTS-to-self, short preamble, 11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Overhead (including SIFS) = </a:t>
            </a:r>
            <a:r>
              <a:rPr lang="en-GB" dirty="0">
                <a:solidFill>
                  <a:srgbClr val="FF0000"/>
                </a:solidFill>
                <a:latin typeface="Calibri" pitchFamily="34" charset="0"/>
              </a:rPr>
              <a:t>117 </a:t>
            </a:r>
            <a:r>
              <a:rPr lang="en-GB" dirty="0">
                <a:solidFill>
                  <a:srgbClr val="FF0000"/>
                </a:solidFill>
                <a:latin typeface="Symbol" panose="05050102010706020507" pitchFamily="18" charset="2"/>
              </a:rPr>
              <a:t>m</a:t>
            </a:r>
            <a:r>
              <a:rPr lang="en-GB" dirty="0">
                <a:solidFill>
                  <a:srgbClr val="FF0000"/>
                </a:solidFill>
                <a:latin typeface="Calibri" pitchFamily="34" charset="0"/>
              </a:rPr>
              <a: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If RTS/CTS is planned anyway, what counts is the additional overhead from having to send it in HR/DSSS format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Additional overhead is at least 238 – 128 = </a:t>
            </a:r>
            <a:r>
              <a:rPr lang="en-GB" dirty="0">
                <a:solidFill>
                  <a:srgbClr val="FF0000"/>
                </a:solidFill>
                <a:latin typeface="Calibri" pitchFamily="34" charset="0"/>
              </a:rPr>
              <a:t>110 </a:t>
            </a:r>
            <a:r>
              <a:rPr lang="en-GB" dirty="0">
                <a:solidFill>
                  <a:srgbClr val="FF0000"/>
                </a:solidFill>
                <a:latin typeface="Symbol" panose="05050102010706020507" pitchFamily="18" charset="2"/>
              </a:rPr>
              <a:t>m</a:t>
            </a:r>
            <a:r>
              <a:rPr lang="en-GB" dirty="0">
                <a:solidFill>
                  <a:srgbClr val="FF0000"/>
                </a:solidFill>
                <a:latin typeface="Calibri" pitchFamily="34" charset="0"/>
              </a:rPr>
              <a:t>s</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solidFill>
                <a:schemeClr val="tx1"/>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Effect on overall throughput will vary with average packet duration (and indeed with many other BSS characteristics)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BSS throughput drops </a:t>
            </a:r>
            <a:r>
              <a:rPr lang="en-GB" dirty="0">
                <a:solidFill>
                  <a:schemeClr val="tx1"/>
                </a:solidFill>
                <a:latin typeface="Calibri" pitchFamily="34" charset="0"/>
                <a:sym typeface="Symbol" panose="05050102010706020507" pitchFamily="18" charset="2"/>
              </a:rPr>
              <a:t>and STA power consumption increases </a:t>
            </a:r>
            <a:r>
              <a:rPr lang="en-GB" dirty="0">
                <a:solidFill>
                  <a:schemeClr val="tx1"/>
                </a:solidFill>
                <a:latin typeface="Calibri" pitchFamily="34" charset="0"/>
              </a:rPr>
              <a:t>when a single </a:t>
            </a:r>
            <a:r>
              <a:rPr lang="en-GB" dirty="0" err="1">
                <a:solidFill>
                  <a:schemeClr val="tx1"/>
                </a:solidFill>
                <a:latin typeface="Calibri" pitchFamily="34" charset="0"/>
              </a:rPr>
              <a:t>NonERP</a:t>
            </a:r>
            <a:r>
              <a:rPr lang="en-GB" dirty="0">
                <a:solidFill>
                  <a:schemeClr val="tx1"/>
                </a:solidFill>
                <a:latin typeface="Calibri" pitchFamily="34" charset="0"/>
              </a:rPr>
              <a:t> STA associates (even if the </a:t>
            </a:r>
            <a:r>
              <a:rPr lang="en-GB" dirty="0" err="1">
                <a:solidFill>
                  <a:schemeClr val="tx1"/>
                </a:solidFill>
                <a:latin typeface="Calibri" pitchFamily="34" charset="0"/>
              </a:rPr>
              <a:t>NonERP</a:t>
            </a:r>
            <a:r>
              <a:rPr lang="en-GB" dirty="0">
                <a:solidFill>
                  <a:schemeClr val="tx1"/>
                </a:solidFill>
                <a:latin typeface="Calibri" pitchFamily="34" charset="0"/>
              </a:rPr>
              <a:t> STA rarely transmits)</a:t>
            </a:r>
            <a:endParaRPr lang="en-GB" b="0" dirty="0">
              <a:solidFill>
                <a:schemeClr val="tx1"/>
              </a:solidFill>
              <a:latin typeface="Calibri" pitchFamily="34" charset="0"/>
            </a:endParaRP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Prevalence</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There are relatively few currently deployed 11b-only devices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Though it only takes one such device in a BSS to trigger the protection mode requirement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For IoT devices, this has been repeatedly cited as a desirable design option—i</a:t>
            </a:r>
            <a:r>
              <a:rPr lang="en-GB" b="0" dirty="0">
                <a:solidFill>
                  <a:schemeClr val="tx1"/>
                </a:solidFill>
                <a:latin typeface="Calibri" pitchFamily="34" charset="0"/>
              </a:rPr>
              <a:t>t is commonly asserted that omitting OFDM </a:t>
            </a:r>
            <a:r>
              <a:rPr lang="en-GB" dirty="0">
                <a:solidFill>
                  <a:schemeClr val="tx1"/>
                </a:solidFill>
                <a:latin typeface="Calibri" pitchFamily="34" charset="0"/>
              </a:rPr>
              <a:t>modes entirely enables low power consumption, and the use of coin cell batteries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It’s not clear how many 11b-only devices are out there, as several seem to be non-certified (cf. 11-14/0099r0)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The potential benefit still seems worth making a change</a:t>
            </a: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Impact of removing the mandate</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Suppose ERP-OFDM data frames, at least, do not necessarily have to have </a:t>
            </a:r>
            <a:r>
              <a:rPr lang="en-GB" sz="2200" b="0" dirty="0" err="1">
                <a:solidFill>
                  <a:schemeClr val="tx1"/>
                </a:solidFill>
                <a:latin typeface="Calibri" pitchFamily="34" charset="0"/>
              </a:rPr>
              <a:t>NonERP</a:t>
            </a:r>
            <a:r>
              <a:rPr lang="en-GB" sz="2200" b="0" dirty="0">
                <a:solidFill>
                  <a:schemeClr val="tx1"/>
                </a:solidFill>
                <a:latin typeface="Calibri" pitchFamily="34" charset="0"/>
              </a:rPr>
              <a:t> protection, what is the downside?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Case I: </a:t>
            </a:r>
            <a:r>
              <a:rPr lang="en-GB" dirty="0" err="1">
                <a:solidFill>
                  <a:schemeClr val="tx1"/>
                </a:solidFill>
                <a:latin typeface="Calibri" pitchFamily="34" charset="0"/>
              </a:rPr>
              <a:t>NonERP</a:t>
            </a:r>
            <a:r>
              <a:rPr lang="en-GB" dirty="0">
                <a:solidFill>
                  <a:schemeClr val="tx1"/>
                </a:solidFill>
                <a:latin typeface="Calibri" pitchFamily="34" charset="0"/>
              </a:rPr>
              <a:t> device wins contention, starts transmitting: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All ERP &amp; HT STAs would still have all HR/DSSS rates, so no impact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Case II: ERP device wins contention, doesn’t use protection mechanism, starts transmitting ERP-OFDM:</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Immediate gain of 110+ </a:t>
            </a:r>
            <a:r>
              <a:rPr lang="en-GB" dirty="0">
                <a:solidFill>
                  <a:schemeClr val="tx1"/>
                </a:solidFill>
                <a:latin typeface="Symbol" panose="05050102010706020507" pitchFamily="18" charset="2"/>
              </a:rPr>
              <a:t>m</a:t>
            </a:r>
            <a:r>
              <a:rPr lang="en-GB" dirty="0">
                <a:solidFill>
                  <a:schemeClr val="tx1"/>
                </a:solidFill>
                <a:latin typeface="Calibri" pitchFamily="34" charset="0"/>
              </a:rPr>
              <a:t>s if no </a:t>
            </a:r>
            <a:r>
              <a:rPr lang="en-GB" dirty="0" err="1">
                <a:solidFill>
                  <a:schemeClr val="tx1"/>
                </a:solidFill>
                <a:latin typeface="Calibri" pitchFamily="34" charset="0"/>
              </a:rPr>
              <a:t>NonERP</a:t>
            </a:r>
            <a:r>
              <a:rPr lang="en-GB" dirty="0">
                <a:solidFill>
                  <a:schemeClr val="tx1"/>
                </a:solidFill>
                <a:latin typeface="Calibri" pitchFamily="34" charset="0"/>
              </a:rPr>
              <a:t> device active</a:t>
            </a:r>
            <a:endParaRPr lang="en-GB" b="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 </a:t>
            </a:r>
            <a:r>
              <a:rPr lang="en-GB" dirty="0" err="1">
                <a:solidFill>
                  <a:schemeClr val="tx1"/>
                </a:solidFill>
                <a:latin typeface="Calibri" pitchFamily="34" charset="0"/>
              </a:rPr>
              <a:t>NonERP</a:t>
            </a:r>
            <a:r>
              <a:rPr lang="en-GB" dirty="0">
                <a:solidFill>
                  <a:schemeClr val="tx1"/>
                </a:solidFill>
                <a:latin typeface="Calibri" pitchFamily="34" charset="0"/>
              </a:rPr>
              <a:t> device could start transmitting at any stage after the ERP-OFDM frame begins, causing an extra collision—mostly impacts ERP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For </a:t>
            </a:r>
            <a:r>
              <a:rPr lang="en-GB" dirty="0" err="1">
                <a:solidFill>
                  <a:schemeClr val="tx1"/>
                </a:solidFill>
                <a:latin typeface="Calibri" pitchFamily="34" charset="0"/>
              </a:rPr>
              <a:t>NonERP</a:t>
            </a:r>
            <a:r>
              <a:rPr lang="en-GB" dirty="0">
                <a:solidFill>
                  <a:schemeClr val="tx1"/>
                </a:solidFill>
                <a:latin typeface="Calibri" pitchFamily="34" charset="0"/>
              </a:rPr>
              <a:t> device, some effect: </a:t>
            </a:r>
            <a:r>
              <a:rPr lang="en-GB" dirty="0" err="1">
                <a:solidFill>
                  <a:schemeClr val="tx1"/>
                </a:solidFill>
                <a:latin typeface="Calibri" pitchFamily="34" charset="0"/>
              </a:rPr>
              <a:t>NonERP</a:t>
            </a:r>
            <a:r>
              <a:rPr lang="en-GB" dirty="0">
                <a:solidFill>
                  <a:schemeClr val="tx1"/>
                </a:solidFill>
                <a:latin typeface="Calibri" pitchFamily="34" charset="0"/>
              </a:rPr>
              <a:t> device wakes, experiences repeated unexplained collisions, burns some unnecessary power</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Note it could actually help the </a:t>
            </a:r>
            <a:r>
              <a:rPr lang="en-GB" dirty="0" err="1">
                <a:solidFill>
                  <a:schemeClr val="tx1"/>
                </a:solidFill>
                <a:latin typeface="Calibri" pitchFamily="34" charset="0"/>
              </a:rPr>
              <a:t>NonERP</a:t>
            </a:r>
            <a:r>
              <a:rPr lang="en-GB" dirty="0">
                <a:solidFill>
                  <a:schemeClr val="tx1"/>
                </a:solidFill>
                <a:latin typeface="Calibri" pitchFamily="34" charset="0"/>
              </a:rPr>
              <a:t> device also (if transmissions to and from </a:t>
            </a:r>
            <a:r>
              <a:rPr lang="en-GB" dirty="0" err="1">
                <a:solidFill>
                  <a:schemeClr val="tx1"/>
                </a:solidFill>
                <a:latin typeface="Calibri" pitchFamily="34" charset="0"/>
              </a:rPr>
              <a:t>NonERP</a:t>
            </a:r>
            <a:r>
              <a:rPr lang="en-GB" dirty="0">
                <a:solidFill>
                  <a:schemeClr val="tx1"/>
                </a:solidFill>
                <a:latin typeface="Calibri" pitchFamily="34" charset="0"/>
              </a:rPr>
              <a:t> device are received at high enough power to overcome </a:t>
            </a:r>
            <a:r>
              <a:rPr lang="en-GB" dirty="0" err="1">
                <a:solidFill>
                  <a:schemeClr val="tx1"/>
                </a:solidFill>
                <a:latin typeface="Calibri" pitchFamily="34" charset="0"/>
              </a:rPr>
              <a:t>intereference</a:t>
            </a:r>
            <a:r>
              <a:rPr lang="en-GB" dirty="0">
                <a:solidFill>
                  <a:schemeClr val="tx1"/>
                </a:solidFill>
                <a:latin typeface="Calibri" pitchFamily="34" charset="0"/>
              </a:rPr>
              <a:t>)</a:t>
            </a:r>
          </a:p>
        </p:txBody>
      </p:sp>
    </p:spTree>
    <p:extLst>
      <p:ext uri="{BB962C8B-B14F-4D97-AF65-F5344CB8AC3E}">
        <p14:creationId xmlns:p14="http://schemas.microsoft.com/office/powerpoint/2010/main" val="14594593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Impact of removing the mandate—II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It’s a straight </a:t>
            </a:r>
            <a:r>
              <a:rPr lang="en-GB" sz="2200" b="0" dirty="0" err="1">
                <a:solidFill>
                  <a:schemeClr val="tx1"/>
                </a:solidFill>
                <a:latin typeface="Calibri" pitchFamily="34" charset="0"/>
              </a:rPr>
              <a:t>tradeoff</a:t>
            </a:r>
            <a:endParaRPr lang="en-GB" sz="22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T</a:t>
            </a:r>
            <a:r>
              <a:rPr lang="en-GB" sz="1800" b="0" dirty="0">
                <a:solidFill>
                  <a:schemeClr val="tx1"/>
                </a:solidFill>
                <a:latin typeface="Calibri" pitchFamily="34" charset="0"/>
              </a:rPr>
              <a:t>he (significant) efficiency gain if no </a:t>
            </a:r>
            <a:r>
              <a:rPr lang="en-GB" sz="1800" b="0" dirty="0" err="1">
                <a:solidFill>
                  <a:schemeClr val="tx1"/>
                </a:solidFill>
                <a:latin typeface="Calibri" pitchFamily="34" charset="0"/>
              </a:rPr>
              <a:t>NonERP</a:t>
            </a:r>
            <a:r>
              <a:rPr lang="en-GB" sz="1800" b="0" dirty="0">
                <a:solidFill>
                  <a:schemeClr val="tx1"/>
                </a:solidFill>
                <a:latin typeface="Calibri" pitchFamily="34" charset="0"/>
              </a:rPr>
              <a:t> device transmits during the current ERP-OFDM frame, </a:t>
            </a:r>
            <a:r>
              <a:rPr lang="en-GB" sz="1800" b="0" i="1" dirty="0">
                <a:solidFill>
                  <a:schemeClr val="tx1"/>
                </a:solidFill>
                <a:latin typeface="Calibri" pitchFamily="34" charset="0"/>
              </a:rPr>
              <a:t>versus</a:t>
            </a:r>
            <a:endParaRPr lang="en-GB" sz="1800" i="1"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The additional losses if a </a:t>
            </a:r>
            <a:r>
              <a:rPr lang="en-GB" sz="1800" b="0" dirty="0" err="1">
                <a:solidFill>
                  <a:schemeClr val="tx1"/>
                </a:solidFill>
                <a:latin typeface="Calibri" pitchFamily="34" charset="0"/>
              </a:rPr>
              <a:t>NonERP</a:t>
            </a:r>
            <a:r>
              <a:rPr lang="en-GB" sz="1800" b="0" dirty="0">
                <a:solidFill>
                  <a:schemeClr val="tx1"/>
                </a:solidFill>
                <a:latin typeface="Calibri" pitchFamily="34" charset="0"/>
              </a:rPr>
              <a:t> device </a:t>
            </a:r>
            <a:r>
              <a:rPr lang="en-GB" sz="1800" dirty="0">
                <a:solidFill>
                  <a:schemeClr val="tx1"/>
                </a:solidFill>
                <a:latin typeface="Calibri" pitchFamily="34" charset="0"/>
              </a:rPr>
              <a:t>starts to transmit during the current ERP-OFDM frame (and neither frame succeeds)</a:t>
            </a:r>
            <a:endParaRPr lang="en-GB" sz="22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2003 versus 2018: As traffic from 11b-only devices dwindles, the </a:t>
            </a:r>
            <a:r>
              <a:rPr lang="en-GB" sz="1800" b="0" dirty="0" err="1">
                <a:solidFill>
                  <a:schemeClr val="tx1"/>
                </a:solidFill>
                <a:latin typeface="Calibri" pitchFamily="34" charset="0"/>
              </a:rPr>
              <a:t>tradeoff</a:t>
            </a:r>
            <a:r>
              <a:rPr lang="en-GB" sz="1800" b="0" dirty="0">
                <a:solidFill>
                  <a:schemeClr val="tx1"/>
                </a:solidFill>
                <a:latin typeface="Calibri" pitchFamily="34" charset="0"/>
              </a:rPr>
              <a:t> drifts ever further in favour of no protection mechanism; it made more sense when 11g was bringing a different scheme </a:t>
            </a:r>
            <a:r>
              <a:rPr lang="en-GB" sz="1800" b="0">
                <a:solidFill>
                  <a:schemeClr val="tx1"/>
                </a:solidFill>
                <a:latin typeface="Calibri" pitchFamily="34" charset="0"/>
              </a:rPr>
              <a:t>into the band</a:t>
            </a:r>
            <a:endParaRPr lang="en-GB" sz="18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solidFill>
                <a:schemeClr val="tx1"/>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Intermediate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STAs (including the AP) are free to use protection mechanisms even if </a:t>
            </a:r>
            <a:r>
              <a:rPr lang="en-GB" sz="1800" b="0" dirty="0" err="1">
                <a:solidFill>
                  <a:schemeClr val="tx1"/>
                </a:solidFill>
                <a:latin typeface="Calibri" pitchFamily="34" charset="0"/>
              </a:rPr>
              <a:t>Use_Protection</a:t>
            </a:r>
            <a:r>
              <a:rPr lang="en-GB" sz="1800" b="0" dirty="0">
                <a:solidFill>
                  <a:schemeClr val="tx1"/>
                </a:solidFill>
                <a:latin typeface="Calibri" pitchFamily="34" charset="0"/>
              </a:rPr>
              <a:t> =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If present proposal is adopted, an AP can toggle </a:t>
            </a:r>
            <a:r>
              <a:rPr lang="en-GB" sz="1800" b="0" dirty="0" err="1">
                <a:solidFill>
                  <a:schemeClr val="tx1"/>
                </a:solidFill>
                <a:latin typeface="Calibri" pitchFamily="34" charset="0"/>
              </a:rPr>
              <a:t>Use_Protection</a:t>
            </a:r>
            <a:r>
              <a:rPr lang="en-GB" sz="1800" b="0" dirty="0">
                <a:solidFill>
                  <a:schemeClr val="tx1"/>
                </a:solidFill>
                <a:latin typeface="Calibri" pitchFamily="34" charset="0"/>
              </a:rPr>
              <a:t> on and off</a:t>
            </a:r>
          </a:p>
        </p:txBody>
      </p:sp>
    </p:spTree>
    <p:extLst>
      <p:ext uri="{BB962C8B-B14F-4D97-AF65-F5344CB8AC3E}">
        <p14:creationId xmlns:p14="http://schemas.microsoft.com/office/powerpoint/2010/main" val="695760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Proposal</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dirty="0">
                <a:solidFill>
                  <a:schemeClr val="tx1"/>
                </a:solidFill>
                <a:latin typeface="Calibri" pitchFamily="34" charset="0"/>
              </a:rPr>
              <a:t>At 1737.7, delete “</a:t>
            </a:r>
            <a:r>
              <a:rPr lang="en-GB" sz="1700" dirty="0">
                <a:latin typeface="Calibri" pitchFamily="34" charset="0"/>
              </a:rPr>
              <a:t>If one or more </a:t>
            </a:r>
            <a:r>
              <a:rPr lang="en-GB" sz="1700" dirty="0" err="1">
                <a:latin typeface="Calibri" pitchFamily="34" charset="0"/>
              </a:rPr>
              <a:t>NonERP</a:t>
            </a:r>
            <a:r>
              <a:rPr lang="en-GB" sz="1700" dirty="0">
                <a:latin typeface="Calibri" pitchFamily="34" charset="0"/>
              </a:rPr>
              <a:t> STAs are associated in the BSS, the </a:t>
            </a:r>
            <a:r>
              <a:rPr lang="en-GB" sz="1700" dirty="0" err="1">
                <a:latin typeface="Calibri" pitchFamily="34" charset="0"/>
              </a:rPr>
              <a:t>Use_Protection</a:t>
            </a:r>
            <a:r>
              <a:rPr lang="en-GB" sz="1700" dirty="0">
                <a:latin typeface="Calibri" pitchFamily="34" charset="0"/>
              </a:rPr>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solidFill>
                  <a:schemeClr val="tx1"/>
                </a:solidFill>
                <a:latin typeface="Calibri" pitchFamily="34" charset="0"/>
              </a:rPr>
              <a:t>At 1735.5, change “Protection frames shall be sent” to “When the </a:t>
            </a:r>
            <a:r>
              <a:rPr lang="en-GB" sz="1700" b="0" dirty="0" err="1">
                <a:solidFill>
                  <a:schemeClr val="tx1"/>
                </a:solidFill>
                <a:latin typeface="Calibri" pitchFamily="34" charset="0"/>
              </a:rPr>
              <a:t>Use_Protection</a:t>
            </a:r>
            <a:r>
              <a:rPr lang="en-GB" sz="1700" b="0" dirty="0">
                <a:solidFill>
                  <a:schemeClr val="tx1"/>
                </a:solidFill>
                <a:latin typeface="Calibri" pitchFamily="34" charset="0"/>
              </a:rPr>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dirty="0">
                <a:solidFill>
                  <a:schemeClr val="tx1"/>
                </a:solidFill>
                <a:latin typeface="Calibri" pitchFamily="34" charset="0"/>
              </a:rPr>
              <a:t>At 1736.22, delete “Additionally, if any of the rates in the </a:t>
            </a:r>
            <a:r>
              <a:rPr lang="en-GB" sz="1700" dirty="0" err="1">
                <a:solidFill>
                  <a:schemeClr val="tx1"/>
                </a:solidFill>
                <a:latin typeface="Calibri" pitchFamily="34" charset="0"/>
              </a:rPr>
              <a:t>BSSBasicRateSet</a:t>
            </a:r>
            <a:r>
              <a:rPr lang="en-GB" sz="1700" dirty="0">
                <a:solidFill>
                  <a:schemeClr val="tx1"/>
                </a:solidFill>
                <a:latin typeface="Calibri" pitchFamily="34" charset="0"/>
              </a:rPr>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solidFill>
                  <a:schemeClr val="tx1"/>
                </a:solidFill>
                <a:latin typeface="Calibri" pitchFamily="34" charset="0"/>
              </a:rPr>
              <a:t>At 1736.4, add at end of paragraph “An AP may set the </a:t>
            </a:r>
            <a:r>
              <a:rPr lang="en-GB" sz="1700" b="0" dirty="0" err="1">
                <a:solidFill>
                  <a:schemeClr val="tx1"/>
                </a:solidFill>
                <a:latin typeface="Calibri" pitchFamily="34" charset="0"/>
              </a:rPr>
              <a:t>Use_Protection</a:t>
            </a:r>
            <a:r>
              <a:rPr lang="en-GB" sz="1700" b="0" dirty="0">
                <a:solidFill>
                  <a:schemeClr val="tx1"/>
                </a:solidFill>
                <a:latin typeface="Calibri" pitchFamily="34" charset="0"/>
              </a:rPr>
              <a:t> bit</a:t>
            </a:r>
            <a:r>
              <a:rPr lang="en-GB" sz="1700" dirty="0">
                <a:solidFill>
                  <a:schemeClr val="tx1"/>
                </a:solidFill>
                <a:latin typeface="Calibri" pitchFamily="34" charset="0"/>
              </a:rPr>
              <a:t> </a:t>
            </a:r>
            <a:r>
              <a:rPr lang="en-GB" sz="1700" b="0" dirty="0">
                <a:solidFill>
                  <a:schemeClr val="tx1"/>
                </a:solidFill>
                <a:latin typeface="Calibri" pitchFamily="34" charset="0"/>
              </a:rPr>
              <a:t>to 0, based on its internal policies, which </a:t>
            </a:r>
            <a:r>
              <a:rPr lang="en-GB" sz="1700" dirty="0">
                <a:solidFill>
                  <a:schemeClr val="tx1"/>
                </a:solidFill>
                <a:latin typeface="Calibri" pitchFamily="34" charset="0"/>
              </a:rPr>
              <a:t>are beyond the scope of the standard.”</a:t>
            </a:r>
            <a:endParaRPr lang="en-GB" sz="1700" b="0" dirty="0">
              <a:solidFill>
                <a:schemeClr val="tx1"/>
              </a:solidFill>
              <a:latin typeface="Calibri" pitchFamily="34" charset="0"/>
            </a:endParaRPr>
          </a:p>
        </p:txBody>
      </p:sp>
    </p:spTree>
    <p:extLst>
      <p:ext uri="{BB962C8B-B14F-4D97-AF65-F5344CB8AC3E}">
        <p14:creationId xmlns:p14="http://schemas.microsoft.com/office/powerpoint/2010/main" val="1503521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Notes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The proposal makes no changes to requirements for ERP and HT devices to be capable of transmitting and receiving 1, 2, 5.5, 11 Mbps rates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The proposal makes no changes to beacons and other multicast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Any frame that must be transmitted at a </a:t>
            </a:r>
            <a:r>
              <a:rPr lang="en-GB" sz="1800" dirty="0" err="1">
                <a:solidFill>
                  <a:schemeClr val="tx1"/>
                </a:solidFill>
                <a:latin typeface="Calibri" pitchFamily="34" charset="0"/>
              </a:rPr>
              <a:t>BSSBasicRateSet</a:t>
            </a:r>
            <a:r>
              <a:rPr lang="en-GB" sz="1800" dirty="0">
                <a:solidFill>
                  <a:schemeClr val="tx1"/>
                </a:solidFill>
                <a:latin typeface="Calibri" pitchFamily="34" charset="0"/>
              </a:rPr>
              <a:t> rate will continue to be sent at 1, 2, 5.5, or 11 Mbps if any </a:t>
            </a:r>
            <a:r>
              <a:rPr lang="en-GB" sz="1800" dirty="0" err="1">
                <a:solidFill>
                  <a:schemeClr val="tx1"/>
                </a:solidFill>
                <a:latin typeface="Calibri" pitchFamily="34" charset="0"/>
              </a:rPr>
              <a:t>NonERP</a:t>
            </a:r>
            <a:r>
              <a:rPr lang="en-GB" sz="1800" dirty="0">
                <a:solidFill>
                  <a:schemeClr val="tx1"/>
                </a:solidFill>
                <a:latin typeface="Calibri" pitchFamily="34" charset="0"/>
              </a:rPr>
              <a:t> STAs are associated in the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(Whether this should be so even when </a:t>
            </a:r>
            <a:r>
              <a:rPr lang="en-GB" sz="1800" dirty="0">
                <a:solidFill>
                  <a:schemeClr val="tx1"/>
                </a:solidFill>
                <a:latin typeface="Calibri" pitchFamily="34" charset="0"/>
              </a:rPr>
              <a:t>all associated </a:t>
            </a:r>
            <a:r>
              <a:rPr lang="en-GB" sz="1800" dirty="0" err="1">
                <a:solidFill>
                  <a:schemeClr val="tx1"/>
                </a:solidFill>
                <a:latin typeface="Calibri" pitchFamily="34" charset="0"/>
              </a:rPr>
              <a:t>NonERP</a:t>
            </a:r>
            <a:r>
              <a:rPr lang="en-GB" sz="1800" dirty="0">
                <a:solidFill>
                  <a:schemeClr val="tx1"/>
                </a:solidFill>
                <a:latin typeface="Calibri" pitchFamily="34" charset="0"/>
              </a:rPr>
              <a:t> STAs are in some sleep mode or other is a question for another day)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We could consider additionally adding a NOTE to alert readers to the possibility of a downside if </a:t>
            </a:r>
            <a:r>
              <a:rPr lang="en-GB" sz="2000" b="0" dirty="0" err="1">
                <a:solidFill>
                  <a:schemeClr val="tx1"/>
                </a:solidFill>
                <a:latin typeface="Calibri" pitchFamily="34" charset="0"/>
              </a:rPr>
              <a:t>Use_Protection</a:t>
            </a:r>
            <a:r>
              <a:rPr lang="en-GB" sz="2000" b="0" dirty="0">
                <a:solidFill>
                  <a:schemeClr val="tx1"/>
                </a:solidFill>
                <a:latin typeface="Calibri" pitchFamily="34" charset="0"/>
              </a:rPr>
              <a:t> is not set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This proposal does not include such a note</a:t>
            </a:r>
            <a:endParaRPr lang="en-GB" sz="1800" b="0" dirty="0">
              <a:solidFill>
                <a:schemeClr val="tx1"/>
              </a:solidFill>
              <a:latin typeface="Calibri" pitchFamily="34" charset="0"/>
            </a:endParaRPr>
          </a:p>
        </p:txBody>
      </p:sp>
    </p:spTree>
    <p:extLst>
      <p:ext uri="{BB962C8B-B14F-4D97-AF65-F5344CB8AC3E}">
        <p14:creationId xmlns:p14="http://schemas.microsoft.com/office/powerpoint/2010/main" val="3527583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79167</TotalTime>
  <Words>1367</Words>
  <Application>Microsoft Office PowerPoint</Application>
  <PresentationFormat>On-screen Show (4:3)</PresentationFormat>
  <Paragraphs>137</Paragraphs>
  <Slides>10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Symbol</vt:lpstr>
      <vt:lpstr>Times New Roman</vt:lpstr>
      <vt:lpstr>802-11-Submission</vt:lpstr>
      <vt:lpstr>Document</vt:lpstr>
      <vt:lpstr>Mandatory Protection Mechanisms</vt:lpstr>
      <vt:lpstr>Abstract</vt:lpstr>
      <vt:lpstr>Background</vt:lpstr>
      <vt:lpstr>Overhead imposed</vt:lpstr>
      <vt:lpstr>Prevalence</vt:lpstr>
      <vt:lpstr>Impact of removing the mandate</vt:lpstr>
      <vt:lpstr>Impact of removing the mandate—II</vt:lpstr>
      <vt:lpstr>Proposal</vt:lpstr>
      <vt:lpstr>Notes</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Protection</dc:title>
  <dc:creator>Sean Coffey</dc:creator>
  <cp:lastModifiedBy>Sean Coffey</cp:lastModifiedBy>
  <cp:revision>1142</cp:revision>
  <cp:lastPrinted>1601-01-01T00:00:00Z</cp:lastPrinted>
  <dcterms:created xsi:type="dcterms:W3CDTF">2014-07-14T14:49:11Z</dcterms:created>
  <dcterms:modified xsi:type="dcterms:W3CDTF">2018-09-10T04:16:53Z</dcterms:modified>
</cp:coreProperties>
</file>