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4" r:id="rId4"/>
    <p:sldId id="334" r:id="rId5"/>
    <p:sldId id="346" r:id="rId6"/>
    <p:sldId id="335" r:id="rId7"/>
    <p:sldId id="332" r:id="rId8"/>
    <p:sldId id="331" r:id="rId9"/>
    <p:sldId id="343" r:id="rId10"/>
    <p:sldId id="337" r:id="rId11"/>
    <p:sldId id="267" r:id="rId12"/>
    <p:sldId id="340" r:id="rId13"/>
    <p:sldId id="341" r:id="rId14"/>
    <p:sldId id="342" r:id="rId15"/>
    <p:sldId id="347" r:id="rId16"/>
    <p:sldId id="344" r:id="rId17"/>
    <p:sldId id="345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ger Marks" initials="RBM" lastIdx="9" clrIdx="0"/>
  <p:cmAuthor id="1" name="Lvyunping (Lily)" initials="L(" lastIdx="2" clrIdx="1">
    <p:extLst>
      <p:ext uri="{19B8F6BF-5375-455C-9EA6-DF929625EA0E}">
        <p15:presenceInfo xmlns:p15="http://schemas.microsoft.com/office/powerpoint/2012/main" userId="S-1-5-21-147214757-305610072-1517763936-4288004" providerId="AD"/>
      </p:ext>
    </p:extLst>
  </p:cmAuthor>
  <p:cmAuthor id="2" name="Guoyuchen (Jason Yuchen Guo)" initials="G(YG" lastIdx="6" clrIdx="2">
    <p:extLst>
      <p:ext uri="{19B8F6BF-5375-455C-9EA6-DF929625EA0E}">
        <p15:presenceInfo xmlns:p15="http://schemas.microsoft.com/office/powerpoint/2012/main" userId="S-1-5-21-147214757-305610072-1517763936-2594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9900"/>
    <a:srgbClr val="B3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 autoAdjust="0"/>
    <p:restoredTop sz="82643" autoAdjust="0"/>
  </p:normalViewPr>
  <p:slideViewPr>
    <p:cSldViewPr>
      <p:cViewPr varScale="1">
        <p:scale>
          <a:sx n="88" d="100"/>
          <a:sy n="88" d="100"/>
        </p:scale>
        <p:origin x="222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360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dirty="0"/>
              <a:t>doc.: IEEE 802.802.11-yy/xxxxr0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Marks, et al., Huawei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Marks, et al.,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802.11-18-1576-00-0eht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Considerations on AP Coordination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7007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US" sz="2000" b="0" dirty="0"/>
              <a:t>2018-09-08</a:t>
            </a:r>
          </a:p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86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Table"/>
          <p:cNvGraphicFramePr/>
          <p:nvPr>
            <p:extLst>
              <p:ext uri="{D42A27DB-BD31-4B8C-83A1-F6EECF244321}">
                <p14:modId xmlns:p14="http://schemas.microsoft.com/office/powerpoint/2010/main" val="1520301455"/>
              </p:ext>
            </p:extLst>
          </p:nvPr>
        </p:nvGraphicFramePr>
        <p:xfrm>
          <a:off x="685800" y="2971800"/>
          <a:ext cx="7558608" cy="2465795"/>
        </p:xfrm>
        <a:graphic>
          <a:graphicData uri="http://schemas.openxmlformats.org/drawingml/2006/table">
            <a:tbl>
              <a:tblPr firstRow="1" bandRow="1"/>
              <a:tblGrid>
                <a:gridCol w="179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email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(Boyce) Yang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anchor="ctr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yangbo59@huawei.com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latin typeface="+mj-lt"/>
                        </a:rPr>
                        <a:t>Roger Marks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Denver, USA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 err="1">
                          <a:latin typeface="+mj-lt"/>
                        </a:rPr>
                        <a:t>roger@ethair.net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Yunping</a:t>
                      </a:r>
                      <a:r>
                        <a:rPr lang="en-US" sz="1400" dirty="0">
                          <a:latin typeface="+mj-lt"/>
                        </a:rPr>
                        <a:t> (Lily) </a:t>
                      </a:r>
                      <a:r>
                        <a:rPr lang="en-US" sz="1400" dirty="0" err="1">
                          <a:latin typeface="+mj-lt"/>
                        </a:rPr>
                        <a:t>Lyu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lvyunping@huawei.com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Yuchen</a:t>
                      </a:r>
                      <a:r>
                        <a:rPr lang="en-US" sz="1400" baseline="0" dirty="0">
                          <a:latin typeface="+mj-lt"/>
                        </a:rPr>
                        <a:t> (Jason) Guo</a:t>
                      </a:r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Shenzhen,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+mj-lt"/>
                        </a:rPr>
                        <a:t>guoyuchen@huawei.com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349" y="1639833"/>
            <a:ext cx="7784986" cy="4911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Distributed MIMO requires time, frequency and phase synchronization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Distributed transmitters need to transmit their signal simultaneously while maintaining CSMA compliance.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A possible approach is to specify a Joint Transmission Trigger frame used to trigger simultaneous transmission from distributed APs and sent after one transmitter obtains a channel access opportunity.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Carrier and sampling frequency of distributed transmitters must be synchronized accurately to avoid OFDM inter-symbol interference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Carrier frequency offset can be measured when receiving the Joint Transmission Trigger frame, then the CFO can be compensated in the baseband.</a:t>
            </a:r>
          </a:p>
          <a:p>
            <a:pPr marL="1085850" lvl="2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Distributed transmitters can also synchronize their reference clock over the backhaul to synchronize the RF.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Phase synchronization is also needed as residual frequency error can lead to large phase drift in a long time interval. </a:t>
            </a:r>
            <a:endParaRPr lang="zh-CN" altLang="en-US" sz="1800" dirty="0">
              <a:solidFill>
                <a:schemeClr val="tx1"/>
              </a:solidFill>
            </a:endParaRP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29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440F5867-744E-4AA6-B0ED-4C44D2DFBB7B}" type="slidenum">
              <a:rPr lang="en-GB" altLang="zh-CN" smtClean="0"/>
              <a:pPr/>
              <a:t>11</a:t>
            </a:fld>
            <a:endParaRPr lang="en-GB" altLang="zh-C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96912" y="1556792"/>
            <a:ext cx="7759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propose an overview of AP coordination candidate technologies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MAC coordination is easier to achieve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coordination provides more opportunities to enhance performance.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113213"/>
          </a:xfrm>
        </p:spPr>
        <p:txBody>
          <a:bodyPr/>
          <a:lstStyle/>
          <a:p>
            <a:r>
              <a:rPr lang="en-US" sz="2000" dirty="0"/>
              <a:t>[1] “Distributed MU-MIMO and HARQ Support for EHT” (802.11-18-1116-00-0eht)</a:t>
            </a:r>
          </a:p>
          <a:p>
            <a:r>
              <a:rPr lang="en-US" sz="2000" dirty="0"/>
              <a:t>[2] “Multi-AP Enhancement and Multi-Band Operations” (802.11-18-1155-01-0eht)</a:t>
            </a:r>
          </a:p>
          <a:p>
            <a:r>
              <a:rPr lang="en-US" sz="2000" dirty="0"/>
              <a:t>[3] “EHT Technology Candidate Discussions” (802.11-18-1161-00-0eht)</a:t>
            </a:r>
          </a:p>
          <a:p>
            <a:r>
              <a:rPr lang="en-US" sz="2000" dirty="0"/>
              <a:t>[4] “</a:t>
            </a:r>
            <a:r>
              <a:rPr lang="en-US" sz="2000" dirty="0">
                <a:solidFill>
                  <a:schemeClr val="tx1"/>
                </a:solidFill>
              </a:rPr>
              <a:t>Discussion on EHT Study Group Formation” (</a:t>
            </a:r>
            <a:r>
              <a:rPr lang="en-US" sz="2000" dirty="0"/>
              <a:t>802.11-18-1180-00-0eht)</a:t>
            </a:r>
          </a:p>
          <a:p>
            <a:r>
              <a:rPr lang="en-US" sz="2000" dirty="0"/>
              <a:t>[5] “</a:t>
            </a:r>
            <a:r>
              <a:rPr lang="en-US" sz="2000" dirty="0">
                <a:solidFill>
                  <a:schemeClr val="tx1"/>
                </a:solidFill>
              </a:rPr>
              <a:t>Extremely High Throughput (EHT) 802.11 – Study Group Creation</a:t>
            </a:r>
            <a:r>
              <a:rPr lang="en-US" sz="2000" dirty="0"/>
              <a:t>” (802.11-18-1271-00-0eht)</a:t>
            </a:r>
          </a:p>
          <a:p>
            <a:r>
              <a:rPr lang="en-US" sz="2000" dirty="0"/>
              <a:t>[6] “Spectral efficiency of distributed MIMO systems”[J]. IEEE Journal on Selected Areas in Communications, 2013, 31(10): 2112-2127.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5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rPr lang="en-US" dirty="0"/>
              <a:t>Straw poll 1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96912" y="1556792"/>
            <a:ext cx="7759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your anticipate AP coordination as a key feature in a project arising from the EHT Study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Abstain</a:t>
            </a:r>
          </a:p>
        </p:txBody>
      </p:sp>
    </p:spTree>
    <p:extLst>
      <p:ext uri="{BB962C8B-B14F-4D97-AF65-F5344CB8AC3E}">
        <p14:creationId xmlns:p14="http://schemas.microsoft.com/office/powerpoint/2010/main" val="33945183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rPr lang="en-US" dirty="0"/>
              <a:t>Straw poll 2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96912" y="1556792"/>
            <a:ext cx="7759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Which forms of AP coordination would you like to see in developed </a:t>
            </a:r>
            <a:r>
              <a:rPr lang="en-US" dirty="0">
                <a:solidFill>
                  <a:schemeClr val="tx1"/>
                </a:solidFill>
              </a:rPr>
              <a:t>in an project arising from the EHT Study Group</a:t>
            </a:r>
            <a:r>
              <a:rPr lang="en-US" altLang="zh-CN" dirty="0">
                <a:solidFill>
                  <a:schemeClr val="tx1"/>
                </a:solidFill>
              </a:rPr>
              <a:t>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Transmission Coordination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Non-Coherent Joint Transmission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Handover Coordination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Interference Nulling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Distributed MIMO</a:t>
            </a:r>
          </a:p>
        </p:txBody>
      </p:sp>
    </p:spTree>
    <p:extLst>
      <p:ext uri="{BB962C8B-B14F-4D97-AF65-F5344CB8AC3E}">
        <p14:creationId xmlns:p14="http://schemas.microsoft.com/office/powerpoint/2010/main" val="10760172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bstract"/>
          <p:cNvSpPr txBox="1">
            <a:spLocks noGrp="1"/>
          </p:cNvSpPr>
          <p:nvPr>
            <p:ph type="title"/>
          </p:nvPr>
        </p:nvSpPr>
        <p:spPr>
          <a:xfrm>
            <a:off x="696912" y="2132856"/>
            <a:ext cx="7770813" cy="2527176"/>
          </a:xfr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>
              <a:lnSpc>
                <a:spcPct val="200000"/>
              </a:lnSpc>
            </a:pPr>
            <a:r>
              <a:rPr lang="en-US" dirty="0"/>
              <a:t>Appendix: </a:t>
            </a:r>
            <a:br>
              <a:rPr lang="en-US" dirty="0"/>
            </a:br>
            <a:r>
              <a:rPr lang="en-US" altLang="zh-CN" dirty="0"/>
              <a:t>Distributed MIMO Architecture</a:t>
            </a:r>
            <a:endParaRPr lang="en-US" dirty="0"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zh-CN" dirty="0"/>
              <a:t>Slide </a:t>
            </a:r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465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err="1"/>
              <a:t>Septemeber</a:t>
            </a:r>
            <a:r>
              <a:rPr lang="en-US" dirty="0"/>
              <a:t> 2018</a:t>
            </a:r>
            <a:endParaRPr lang="en-GB" dirty="0"/>
          </a:p>
        </p:txBody>
      </p:sp>
      <p:sp>
        <p:nvSpPr>
          <p:cNvPr id="7" name="矩形 6"/>
          <p:cNvSpPr/>
          <p:nvPr/>
        </p:nvSpPr>
        <p:spPr>
          <a:xfrm>
            <a:off x="685800" y="2565250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 single architectural AP, divided internally into a central AP-C and remote AP-Rs.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Connectivity could be by Ethernet.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AP-Rs are tightly synchronized and coordinated.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One coordinated MU-MIMO beamforming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No handover.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4" y="2172157"/>
            <a:ext cx="3922214" cy="32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99" y="675250"/>
            <a:ext cx="8133085" cy="1065213"/>
          </a:xfrm>
        </p:spPr>
        <p:txBody>
          <a:bodyPr/>
          <a:lstStyle/>
          <a:p>
            <a:r>
              <a:rPr lang="en-US" dirty="0"/>
              <a:t>Distributed MIMO Architecture: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2018</a:t>
            </a:r>
            <a:endParaRPr lang="en-GB" dirty="0"/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3059832" y="3140968"/>
            <a:ext cx="0" cy="31683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 flipV="1">
            <a:off x="6084168" y="3140968"/>
            <a:ext cx="0" cy="30963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714349" y="1639833"/>
            <a:ext cx="7784986" cy="18081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Variations of the </a:t>
            </a:r>
            <a:r>
              <a:rPr lang="en-US" altLang="zh-CN" sz="1800" dirty="0">
                <a:solidFill>
                  <a:schemeClr val="tx1"/>
                </a:solidFill>
              </a:rPr>
              <a:t>distributed MIMO architecture, from one extreme to another: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1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AP-R is simply antenna plus amplifier,  connected with RF cable.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2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AP-R contains lower PHY and analog RF. AP-C contains MAC layer functions and upper PHY. Various splits between upper and lower PHY are possible. </a:t>
            </a:r>
          </a:p>
          <a:p>
            <a:pPr marL="685800" lvl="1"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latin typeface="+mn-lt"/>
                <a:ea typeface="+mn-ea"/>
              </a:rPr>
              <a:t>Type 3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: AP-C is a TSN-based Ethernet switch. AP-R is a full AP with D-MIMO capabilities.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1522" y="6006479"/>
            <a:ext cx="886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1</a:t>
            </a:r>
          </a:p>
        </p:txBody>
      </p:sp>
      <p:sp>
        <p:nvSpPr>
          <p:cNvPr id="18" name="矩形 17"/>
          <p:cNvSpPr/>
          <p:nvPr/>
        </p:nvSpPr>
        <p:spPr>
          <a:xfrm>
            <a:off x="3665441" y="6006478"/>
            <a:ext cx="120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2</a:t>
            </a:r>
          </a:p>
        </p:txBody>
      </p:sp>
      <p:sp>
        <p:nvSpPr>
          <p:cNvPr id="19" name="矩形 18"/>
          <p:cNvSpPr/>
          <p:nvPr/>
        </p:nvSpPr>
        <p:spPr>
          <a:xfrm>
            <a:off x="6459642" y="6006477"/>
            <a:ext cx="886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chemeClr val="tx1"/>
                </a:solidFill>
              </a:rPr>
              <a:t>Type 3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26" y="3616077"/>
            <a:ext cx="2109600" cy="2476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337" y="3702477"/>
            <a:ext cx="2030400" cy="230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3566" y="3932877"/>
            <a:ext cx="1936800" cy="2073600"/>
            <a:chOff x="3583566" y="3932877"/>
            <a:chExt cx="1936800" cy="20736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3566" y="3932877"/>
              <a:ext cx="1936800" cy="2073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851920" y="5517232"/>
              <a:ext cx="64807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4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 coordination ha</a:t>
            </a:r>
            <a:r>
              <a:rPr lang="en-US" dirty="0"/>
              <a:t>s</a:t>
            </a:r>
            <a:r>
              <a:rPr lang="en-GB" dirty="0"/>
              <a:t> been suggested in several EHT TIG contributions ([1]-[5]) with the goals of improving throughput in typical scenarios.</a:t>
            </a:r>
          </a:p>
          <a:p>
            <a:r>
              <a:rPr lang="en-GB" dirty="0"/>
              <a:t>AP coordination would be a major feature differentiating EHT from 802.11ax.</a:t>
            </a:r>
          </a:p>
          <a:p>
            <a:r>
              <a:rPr lang="en-GB" dirty="0"/>
              <a:t>AP coordination comes in many possible forms. I</a:t>
            </a:r>
            <a:r>
              <a:rPr lang="en-US" altLang="zh-CN" dirty="0"/>
              <a:t>n general, the technologies can be classified into two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PHY coordination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1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MAC Coordination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0043"/>
            <a:ext cx="7770813" cy="46892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MAC-level control information exchange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APs exchange MAC-level control information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Frame-level time synchronization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Frame synchronization,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can be achieved by coordinating trigger frames without additional hardware.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Tolerance of ~0.8 µsec or better may be required in some scenarios</a:t>
            </a:r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Candidate approaches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transmission coordination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Non-Coherent </a:t>
            </a:r>
            <a:r>
              <a:rPr lang="en-US" altLang="zh-CN" sz="2000" dirty="0">
                <a:solidFill>
                  <a:schemeClr val="tx1"/>
                </a:solidFill>
              </a:rPr>
              <a:t>Joint Transmission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handover </a:t>
            </a:r>
            <a:r>
              <a:rPr lang="en-US" altLang="zh-CN" sz="2000" dirty="0">
                <a:solidFill>
                  <a:schemeClr val="tx1"/>
                </a:solidFill>
              </a:rPr>
              <a:t>coordination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interference nulling</a:t>
            </a:r>
          </a:p>
          <a:p>
            <a:pPr marL="400050" lvl="1" indent="0"/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279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Transmission Coordination</a:t>
            </a:r>
            <a:endParaRPr lang="en-GB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5450" y="2466704"/>
            <a:ext cx="9144001" cy="2042416"/>
            <a:chOff x="-125418" y="2250680"/>
            <a:chExt cx="9459587" cy="3753723"/>
          </a:xfrm>
        </p:grpSpPr>
        <p:sp>
          <p:nvSpPr>
            <p:cNvPr id="56" name="椭圆 55"/>
            <p:cNvSpPr/>
            <p:nvPr/>
          </p:nvSpPr>
          <p:spPr bwMode="auto">
            <a:xfrm>
              <a:off x="4641051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-125418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2235459" y="4725144"/>
              <a:ext cx="4682956" cy="1279259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solidFill>
                <a:srgbClr val="B3E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" name="等腰三角形 1"/>
            <p:cNvSpPr/>
            <p:nvPr/>
          </p:nvSpPr>
          <p:spPr bwMode="auto">
            <a:xfrm>
              <a:off x="-122462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等腰三角形 39"/>
            <p:cNvSpPr/>
            <p:nvPr/>
          </p:nvSpPr>
          <p:spPr bwMode="auto">
            <a:xfrm>
              <a:off x="2258739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1" name="等腰三角形 40"/>
            <p:cNvSpPr/>
            <p:nvPr/>
          </p:nvSpPr>
          <p:spPr bwMode="auto">
            <a:xfrm>
              <a:off x="4654169" y="3204267"/>
              <a:ext cx="4680000" cy="2160240"/>
            </a:xfrm>
            <a:prstGeom prst="triangl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1043608" y="2250680"/>
              <a:ext cx="6912768" cy="122413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 bwMode="auto">
            <a:xfrm>
              <a:off x="1619672" y="2276872"/>
              <a:ext cx="583264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组合 7"/>
            <p:cNvGrpSpPr/>
            <p:nvPr/>
          </p:nvGrpSpPr>
          <p:grpSpPr>
            <a:xfrm>
              <a:off x="1763688" y="2276872"/>
              <a:ext cx="870008" cy="1152128"/>
              <a:chOff x="1763688" y="2276872"/>
              <a:chExt cx="870008" cy="1152128"/>
            </a:xfrm>
          </p:grpSpPr>
          <p:sp>
            <p:nvSpPr>
              <p:cNvPr id="13" name="圆角矩形 12"/>
              <p:cNvSpPr/>
              <p:nvPr/>
            </p:nvSpPr>
            <p:spPr bwMode="auto">
              <a:xfrm>
                <a:off x="1763688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rPr>
                  <a:t>AP 1</a:t>
                </a:r>
                <a:endParaRPr kumimoji="0" lang="zh-CN" altLang="en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 bwMode="auto">
              <a:xfrm>
                <a:off x="1981190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等腰三角形 18"/>
              <p:cNvSpPr/>
              <p:nvPr/>
            </p:nvSpPr>
            <p:spPr bwMode="auto">
              <a:xfrm>
                <a:off x="1907704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 bwMode="auto">
              <a:xfrm>
                <a:off x="2410282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等腰三角形 21"/>
              <p:cNvSpPr/>
              <p:nvPr/>
            </p:nvSpPr>
            <p:spPr bwMode="auto">
              <a:xfrm>
                <a:off x="2336796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5" name="直接连接符 34"/>
              <p:cNvCxnSpPr>
                <a:stCxn id="13" idx="0"/>
              </p:cNvCxnSpPr>
              <p:nvPr/>
            </p:nvCxnSpPr>
            <p:spPr bwMode="auto">
              <a:xfrm flipH="1" flipV="1">
                <a:off x="2195736" y="2276872"/>
                <a:ext cx="2956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组合 8"/>
            <p:cNvGrpSpPr/>
            <p:nvPr/>
          </p:nvGrpSpPr>
          <p:grpSpPr>
            <a:xfrm>
              <a:off x="4141933" y="2276872"/>
              <a:ext cx="870008" cy="1152128"/>
              <a:chOff x="3341952" y="2276872"/>
              <a:chExt cx="870008" cy="1152128"/>
            </a:xfrm>
          </p:grpSpPr>
          <p:sp>
            <p:nvSpPr>
              <p:cNvPr id="15" name="圆角矩形 14"/>
              <p:cNvSpPr/>
              <p:nvPr/>
            </p:nvSpPr>
            <p:spPr bwMode="auto">
              <a:xfrm>
                <a:off x="3341952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600" b="1" dirty="0"/>
                  <a:t>AP 2</a:t>
                </a:r>
                <a:endParaRPr lang="zh-CN" altLang="en-US" sz="1600" b="1" dirty="0"/>
              </a:p>
            </p:txBody>
          </p:sp>
          <p:cxnSp>
            <p:nvCxnSpPr>
              <p:cNvPr id="23" name="直接连接符 22"/>
              <p:cNvCxnSpPr/>
              <p:nvPr/>
            </p:nvCxnSpPr>
            <p:spPr bwMode="auto">
              <a:xfrm>
                <a:off x="3565366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等腰三角形 23"/>
              <p:cNvSpPr/>
              <p:nvPr/>
            </p:nvSpPr>
            <p:spPr bwMode="auto">
              <a:xfrm>
                <a:off x="3491880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>
                <a:off x="3994458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等腰三角形 25"/>
              <p:cNvSpPr/>
              <p:nvPr/>
            </p:nvSpPr>
            <p:spPr bwMode="auto">
              <a:xfrm>
                <a:off x="3920972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7" name="直接连接符 36"/>
              <p:cNvCxnSpPr>
                <a:stCxn id="15" idx="0"/>
              </p:cNvCxnSpPr>
              <p:nvPr/>
            </p:nvCxnSpPr>
            <p:spPr bwMode="auto">
              <a:xfrm flipV="1">
                <a:off x="3776956" y="2276872"/>
                <a:ext cx="0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6537363" y="2276872"/>
              <a:ext cx="870008" cy="1152128"/>
              <a:chOff x="4926128" y="2276872"/>
              <a:chExt cx="870008" cy="1152128"/>
            </a:xfrm>
          </p:grpSpPr>
          <p:sp>
            <p:nvSpPr>
              <p:cNvPr id="16" name="圆角矩形 15"/>
              <p:cNvSpPr/>
              <p:nvPr/>
            </p:nvSpPr>
            <p:spPr bwMode="auto">
              <a:xfrm>
                <a:off x="4926128" y="2708920"/>
                <a:ext cx="870008" cy="432048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1600" b="1" dirty="0"/>
                  <a:t>AP 3</a:t>
                </a:r>
                <a:endParaRPr lang="zh-CN" altLang="en-US" sz="1600" b="1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 bwMode="auto">
              <a:xfrm>
                <a:off x="5149542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等腰三角形 27"/>
              <p:cNvSpPr/>
              <p:nvPr/>
            </p:nvSpPr>
            <p:spPr bwMode="auto">
              <a:xfrm>
                <a:off x="5076056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 bwMode="auto">
              <a:xfrm>
                <a:off x="5578634" y="3140968"/>
                <a:ext cx="0" cy="14401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等腰三角形 29"/>
              <p:cNvSpPr/>
              <p:nvPr/>
            </p:nvSpPr>
            <p:spPr bwMode="auto">
              <a:xfrm>
                <a:off x="5505148" y="3284984"/>
                <a:ext cx="146972" cy="144016"/>
              </a:xfrm>
              <a:prstGeom prst="triangl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38" name="直接连接符 37"/>
              <p:cNvCxnSpPr>
                <a:stCxn id="16" idx="0"/>
              </p:cNvCxnSpPr>
              <p:nvPr/>
            </p:nvCxnSpPr>
            <p:spPr bwMode="auto">
              <a:xfrm flipV="1">
                <a:off x="5361132" y="2276872"/>
                <a:ext cx="2956" cy="43204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文本框 19"/>
          <p:cNvSpPr txBox="1"/>
          <p:nvPr/>
        </p:nvSpPr>
        <p:spPr>
          <a:xfrm>
            <a:off x="714348" y="1556792"/>
            <a:ext cx="774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avoid inter-BSS interference and collisions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enhances spatial reuse for distant APs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 bwMode="auto">
          <a:xfrm>
            <a:off x="685800" y="4581128"/>
            <a:ext cx="0" cy="1584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接箭头连接符 49"/>
          <p:cNvCxnSpPr/>
          <p:nvPr/>
        </p:nvCxnSpPr>
        <p:spPr bwMode="auto">
          <a:xfrm>
            <a:off x="685800" y="4581128"/>
            <a:ext cx="80626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文本框 50"/>
          <p:cNvSpPr txBox="1"/>
          <p:nvPr/>
        </p:nvSpPr>
        <p:spPr>
          <a:xfrm>
            <a:off x="35496" y="611478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</a:rPr>
              <a:t>time slot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100392" y="45811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</a:rPr>
              <a:t>BSS ID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53" name="圆角矩形 52"/>
          <p:cNvSpPr/>
          <p:nvPr/>
        </p:nvSpPr>
        <p:spPr bwMode="auto">
          <a:xfrm>
            <a:off x="971600" y="4915907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1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11115" y="42002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1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134487" y="423075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2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88224" y="423075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tx1"/>
                </a:solidFill>
              </a:rPr>
              <a:t>BSS 3</a:t>
            </a:r>
            <a:endParaRPr lang="zh-CN" altLang="en-US" i="1" dirty="0">
              <a:solidFill>
                <a:schemeClr val="tx1"/>
              </a:solidFill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967504" y="5229200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1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5974787" y="4915907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3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圆角矩形 70"/>
          <p:cNvSpPr/>
          <p:nvPr/>
        </p:nvSpPr>
        <p:spPr bwMode="auto">
          <a:xfrm>
            <a:off x="5970691" y="5229200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3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圆角矩形 71"/>
          <p:cNvSpPr/>
          <p:nvPr/>
        </p:nvSpPr>
        <p:spPr bwMode="auto">
          <a:xfrm>
            <a:off x="3501308" y="5526758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2 downlink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圆角矩形 72"/>
          <p:cNvSpPr/>
          <p:nvPr/>
        </p:nvSpPr>
        <p:spPr bwMode="auto">
          <a:xfrm>
            <a:off x="3497212" y="5840051"/>
            <a:ext cx="2121733" cy="25770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200" b="1" i="1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BSS 2 uplink</a:t>
            </a:r>
            <a:endParaRPr kumimoji="0" lang="zh-CN" altLang="en-US" sz="1200" b="1" i="1" u="none" strike="noStrike" cap="none" normalizeH="0" baseline="0" dirty="0">
              <a:ln>
                <a:noFill/>
              </a:ln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264" name="直接连接符 11263"/>
          <p:cNvCxnSpPr/>
          <p:nvPr/>
        </p:nvCxnSpPr>
        <p:spPr bwMode="auto">
          <a:xfrm>
            <a:off x="685800" y="4869160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 bwMode="auto">
          <a:xfrm>
            <a:off x="685800" y="5203073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接连接符 77"/>
          <p:cNvCxnSpPr/>
          <p:nvPr/>
        </p:nvCxnSpPr>
        <p:spPr bwMode="auto">
          <a:xfrm>
            <a:off x="685800" y="5508523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接连接符 78"/>
          <p:cNvCxnSpPr/>
          <p:nvPr/>
        </p:nvCxnSpPr>
        <p:spPr bwMode="auto">
          <a:xfrm>
            <a:off x="685800" y="5805264"/>
            <a:ext cx="6977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7170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Joint Transmission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36607"/>
            <a:ext cx="7813534" cy="10763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AP1 and AP2 can transmit the same data frame, without precoding, to </a:t>
            </a:r>
            <a:r>
              <a:rPr lang="en-US" altLang="zh-CN" sz="2000" b="0" dirty="0"/>
              <a:t>edge user</a:t>
            </a:r>
            <a:r>
              <a:rPr lang="en-US" sz="2000" b="0" dirty="0"/>
              <a:t> to improve the signal quality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椭圆 5"/>
          <p:cNvSpPr/>
          <p:nvPr/>
        </p:nvSpPr>
        <p:spPr bwMode="auto">
          <a:xfrm>
            <a:off x="899592" y="4964620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501658" y="4964620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835696" y="3217969"/>
            <a:ext cx="532859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圆角矩形 8"/>
          <p:cNvSpPr/>
          <p:nvPr/>
        </p:nvSpPr>
        <p:spPr bwMode="auto">
          <a:xfrm>
            <a:off x="2627784" y="3526205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203848" y="3834438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等腰三角形 10"/>
          <p:cNvSpPr/>
          <p:nvPr/>
        </p:nvSpPr>
        <p:spPr bwMode="auto">
          <a:xfrm>
            <a:off x="3117617" y="3937183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29666" y="5067364"/>
            <a:ext cx="730419" cy="434088"/>
            <a:chOff x="3019583" y="5513104"/>
            <a:chExt cx="730419" cy="434088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等腰三角形 17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19" name="直接连接符 18"/>
          <p:cNvCxnSpPr/>
          <p:nvPr/>
        </p:nvCxnSpPr>
        <p:spPr bwMode="auto">
          <a:xfrm flipV="1">
            <a:off x="3178268" y="3217969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圆角矩形 19"/>
          <p:cNvSpPr/>
          <p:nvPr/>
        </p:nvSpPr>
        <p:spPr bwMode="auto">
          <a:xfrm>
            <a:off x="5220072" y="3526205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5776755" y="3834438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等腰三角形 23"/>
          <p:cNvSpPr/>
          <p:nvPr/>
        </p:nvSpPr>
        <p:spPr bwMode="auto">
          <a:xfrm>
            <a:off x="5705721" y="3937183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5770556" y="3217969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/>
          <p:cNvCxnSpPr>
            <a:stCxn id="11" idx="3"/>
            <a:endCxn id="18" idx="3"/>
          </p:cNvCxnSpPr>
          <p:nvPr/>
        </p:nvCxnSpPr>
        <p:spPr bwMode="auto">
          <a:xfrm>
            <a:off x="3188652" y="4039927"/>
            <a:ext cx="1304039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>
            <a:stCxn id="24" idx="3"/>
          </p:cNvCxnSpPr>
          <p:nvPr/>
        </p:nvCxnSpPr>
        <p:spPr bwMode="auto">
          <a:xfrm flipH="1">
            <a:off x="4499992" y="4039927"/>
            <a:ext cx="1276764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箭头连接符 43"/>
          <p:cNvCxnSpPr/>
          <p:nvPr/>
        </p:nvCxnSpPr>
        <p:spPr bwMode="auto">
          <a:xfrm>
            <a:off x="3635896" y="3356992"/>
            <a:ext cx="1656184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文本框 44"/>
          <p:cNvSpPr txBox="1"/>
          <p:nvPr/>
        </p:nvSpPr>
        <p:spPr>
          <a:xfrm>
            <a:off x="3951978" y="335044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 sharing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71582" y="3609488"/>
            <a:ext cx="1844167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AP1 shares STA1’s data frame to AP2 beforehand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60232" y="3468955"/>
            <a:ext cx="1839102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AP2 transmits the same data frame to STA1 at the same time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8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Handover </a:t>
            </a:r>
            <a:r>
              <a:rPr lang="en-US" altLang="zh-CN" dirty="0"/>
              <a:t>Coordination</a:t>
            </a:r>
            <a:endParaRPr lang="en-GB" dirty="0"/>
          </a:p>
        </p:txBody>
      </p:sp>
      <p:sp>
        <p:nvSpPr>
          <p:cNvPr id="54" name="椭圆 53"/>
          <p:cNvSpPr/>
          <p:nvPr/>
        </p:nvSpPr>
        <p:spPr bwMode="auto">
          <a:xfrm>
            <a:off x="1485434" y="5396668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2771800" y="5396668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2839185" y="3650017"/>
            <a:ext cx="342569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圆角矩形 62"/>
          <p:cNvSpPr/>
          <p:nvPr/>
        </p:nvSpPr>
        <p:spPr bwMode="auto">
          <a:xfrm>
            <a:off x="3072123" y="3972263"/>
            <a:ext cx="892562" cy="2802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>
            <a:off x="3523586" y="4266486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等腰三角形 67"/>
          <p:cNvSpPr/>
          <p:nvPr/>
        </p:nvSpPr>
        <p:spPr bwMode="auto">
          <a:xfrm>
            <a:off x="3452552" y="4369231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832720" y="5499412"/>
            <a:ext cx="730419" cy="434088"/>
            <a:chOff x="3019583" y="5513104"/>
            <a:chExt cx="730419" cy="434088"/>
          </a:xfrm>
        </p:grpSpPr>
        <p:sp>
          <p:nvSpPr>
            <p:cNvPr id="74" name="圆角矩形 73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76" name="直接连接符 75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" name="等腰三角形 79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81" name="直接连接符 80"/>
          <p:cNvCxnSpPr/>
          <p:nvPr/>
        </p:nvCxnSpPr>
        <p:spPr bwMode="auto">
          <a:xfrm flipV="1">
            <a:off x="3528888" y="3650017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圆角矩形 81"/>
          <p:cNvSpPr/>
          <p:nvPr/>
        </p:nvSpPr>
        <p:spPr bwMode="auto">
          <a:xfrm>
            <a:off x="4995985" y="3972263"/>
            <a:ext cx="892562" cy="28021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5" name="直接连接符 84"/>
          <p:cNvCxnSpPr/>
          <p:nvPr/>
        </p:nvCxnSpPr>
        <p:spPr bwMode="auto">
          <a:xfrm>
            <a:off x="5451355" y="4266486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等腰三角形 85"/>
          <p:cNvSpPr/>
          <p:nvPr/>
        </p:nvSpPr>
        <p:spPr bwMode="auto">
          <a:xfrm>
            <a:off x="5380321" y="4369231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7" name="直接连接符 86"/>
          <p:cNvCxnSpPr/>
          <p:nvPr/>
        </p:nvCxnSpPr>
        <p:spPr bwMode="auto">
          <a:xfrm flipV="1">
            <a:off x="5452750" y="3650017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93"/>
          <p:cNvCxnSpPr>
            <a:stCxn id="86" idx="3"/>
            <a:endCxn id="80" idx="3"/>
          </p:cNvCxnSpPr>
          <p:nvPr/>
        </p:nvCxnSpPr>
        <p:spPr bwMode="auto">
          <a:xfrm flipH="1">
            <a:off x="4195745" y="4471975"/>
            <a:ext cx="1255611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接连接符 97"/>
          <p:cNvCxnSpPr>
            <a:stCxn id="68" idx="3"/>
            <a:endCxn id="80" idx="3"/>
          </p:cNvCxnSpPr>
          <p:nvPr/>
        </p:nvCxnSpPr>
        <p:spPr bwMode="auto">
          <a:xfrm>
            <a:off x="3523587" y="4471975"/>
            <a:ext cx="672158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文本框 102"/>
          <p:cNvSpPr txBox="1"/>
          <p:nvPr/>
        </p:nvSpPr>
        <p:spPr>
          <a:xfrm>
            <a:off x="714349" y="1639833"/>
            <a:ext cx="7784986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Coordination between home AP and target AP can speed handover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Improves performance in, for example, warehouse and office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Example exchange: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Home AP and target AP exchange signal strength information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Target AP sends handover information to home AP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Home AP sends Target AP handover information to STA</a:t>
            </a:r>
          </a:p>
          <a:p>
            <a:pPr marL="1143000" lvl="1" indent="-400050">
              <a:buFont typeface="+mj-lt"/>
              <a:buAutoNum type="arabicParenR"/>
            </a:pPr>
            <a:r>
              <a:rPr lang="en-US" altLang="zh-CN" sz="1600" dirty="0">
                <a:solidFill>
                  <a:schemeClr val="tx1"/>
                </a:solidFill>
              </a:rPr>
              <a:t>STA uses Target AP handover information for speedy association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4594996" y="5805264"/>
            <a:ext cx="1401689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文本框 103"/>
          <p:cNvSpPr txBox="1"/>
          <p:nvPr/>
        </p:nvSpPr>
        <p:spPr>
          <a:xfrm>
            <a:off x="6084168" y="5668162"/>
            <a:ext cx="1872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moving towards AP 2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>
            <a:off x="4195744" y="4112369"/>
            <a:ext cx="62780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8004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Interference Nulling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92" y="1535460"/>
            <a:ext cx="7990656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</a:rPr>
              <a:t>AP gathers CSI information from unassociated clients and then pre-codes to null signal there.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chemeClr val="tx1"/>
                </a:solidFill>
              </a:rPr>
              <a:t>Downlink throughput can be improved significantly in typical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PHY technique, but does not </a:t>
            </a:r>
            <a:r>
              <a:rPr lang="en-US" altLang="zh-CN" sz="2000" b="0" dirty="0">
                <a:solidFill>
                  <a:schemeClr val="tx1"/>
                </a:solidFill>
              </a:rPr>
              <a:t>necessarily </a:t>
            </a:r>
            <a:r>
              <a:rPr lang="en-US" sz="2000" b="0" dirty="0">
                <a:solidFill>
                  <a:schemeClr val="tx1"/>
                </a:solidFill>
              </a:rPr>
              <a:t>require PHY information exchange between APs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endParaRPr lang="en-US" sz="2000" b="0" dirty="0"/>
          </a:p>
        </p:txBody>
      </p:sp>
      <p:sp>
        <p:nvSpPr>
          <p:cNvPr id="10" name="椭圆 9"/>
          <p:cNvSpPr/>
          <p:nvPr/>
        </p:nvSpPr>
        <p:spPr bwMode="auto">
          <a:xfrm>
            <a:off x="1485434" y="5319667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2771800" y="5319667"/>
            <a:ext cx="4526726" cy="912652"/>
          </a:xfrm>
          <a:prstGeom prst="ellipse">
            <a:avLst/>
          </a:prstGeom>
          <a:solidFill>
            <a:schemeClr val="bg1">
              <a:alpha val="60000"/>
            </a:schemeClr>
          </a:solidFill>
          <a:ln w="9525" cap="flat" cmpd="sng" algn="ctr">
            <a:solidFill>
              <a:srgbClr val="B3E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2839185" y="3573016"/>
            <a:ext cx="342569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圆角矩形 31"/>
          <p:cNvSpPr/>
          <p:nvPr/>
        </p:nvSpPr>
        <p:spPr bwMode="auto">
          <a:xfrm>
            <a:off x="2978404" y="3881252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1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3188651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等腰三角形 33"/>
          <p:cNvSpPr/>
          <p:nvPr/>
        </p:nvSpPr>
        <p:spPr bwMode="auto">
          <a:xfrm>
            <a:off x="3117617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3852893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等腰三角形 35"/>
          <p:cNvSpPr/>
          <p:nvPr/>
        </p:nvSpPr>
        <p:spPr bwMode="auto">
          <a:xfrm>
            <a:off x="3781859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019583" y="5422411"/>
            <a:ext cx="730419" cy="434088"/>
            <a:chOff x="3019583" y="5513104"/>
            <a:chExt cx="730419" cy="434088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729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1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39" name="直接连接符 38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等腰三角形 39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 bwMode="auto">
          <a:xfrm flipV="1">
            <a:off x="3528888" y="3573016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圆角矩形 48"/>
          <p:cNvSpPr/>
          <p:nvPr/>
        </p:nvSpPr>
        <p:spPr bwMode="auto">
          <a:xfrm>
            <a:off x="4902266" y="3881252"/>
            <a:ext cx="1080000" cy="30823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 2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5112513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等腰三角形 50"/>
          <p:cNvSpPr/>
          <p:nvPr/>
        </p:nvSpPr>
        <p:spPr bwMode="auto">
          <a:xfrm>
            <a:off x="5041479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5776755" y="4189485"/>
            <a:ext cx="0" cy="1027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等腰三角形 52"/>
          <p:cNvSpPr/>
          <p:nvPr/>
        </p:nvSpPr>
        <p:spPr bwMode="auto">
          <a:xfrm>
            <a:off x="5705721" y="4292230"/>
            <a:ext cx="142069" cy="102744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5452750" y="3573016"/>
            <a:ext cx="0" cy="30823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组合 61"/>
          <p:cNvGrpSpPr/>
          <p:nvPr/>
        </p:nvGrpSpPr>
        <p:grpSpPr>
          <a:xfrm>
            <a:off x="5041479" y="5422411"/>
            <a:ext cx="730419" cy="434088"/>
            <a:chOff x="3019583" y="5513104"/>
            <a:chExt cx="730419" cy="434088"/>
          </a:xfrm>
        </p:grpSpPr>
        <p:sp>
          <p:nvSpPr>
            <p:cNvPr id="63" name="圆角矩形 62"/>
            <p:cNvSpPr/>
            <p:nvPr/>
          </p:nvSpPr>
          <p:spPr bwMode="auto">
            <a:xfrm>
              <a:off x="3019583" y="5718592"/>
              <a:ext cx="730419" cy="228600"/>
            </a:xfrm>
            <a:prstGeom prst="roundRect">
              <a:avLst>
                <a:gd name="adj" fmla="val 5209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STA 2</a:t>
              </a:r>
              <a:endPara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 rot="10800000">
              <a:off x="3311574" y="5513104"/>
              <a:ext cx="142069" cy="205488"/>
              <a:chOff x="3117609" y="5238619"/>
              <a:chExt cx="142069" cy="205488"/>
            </a:xfrm>
            <a:solidFill>
              <a:srgbClr val="CCFFCC"/>
            </a:solidFill>
          </p:grpSpPr>
          <p:cxnSp>
            <p:nvCxnSpPr>
              <p:cNvPr id="65" name="直接连接符 64"/>
              <p:cNvCxnSpPr/>
              <p:nvPr/>
            </p:nvCxnSpPr>
            <p:spPr bwMode="auto">
              <a:xfrm>
                <a:off x="3188644" y="5238619"/>
                <a:ext cx="0" cy="102744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等腰三角形 65"/>
              <p:cNvSpPr/>
              <p:nvPr/>
            </p:nvSpPr>
            <p:spPr bwMode="auto">
              <a:xfrm>
                <a:off x="3117609" y="5341363"/>
                <a:ext cx="142069" cy="102744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cxnSp>
        <p:nvCxnSpPr>
          <p:cNvPr id="11264" name="直接连接符 11263"/>
          <p:cNvCxnSpPr>
            <a:stCxn id="51" idx="3"/>
            <a:endCxn id="40" idx="3"/>
          </p:cNvCxnSpPr>
          <p:nvPr/>
        </p:nvCxnSpPr>
        <p:spPr bwMode="auto">
          <a:xfrm flipH="1">
            <a:off x="3382608" y="4394974"/>
            <a:ext cx="172990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8" name="直接连接符 11267"/>
          <p:cNvCxnSpPr>
            <a:stCxn id="53" idx="3"/>
            <a:endCxn id="40" idx="3"/>
          </p:cNvCxnSpPr>
          <p:nvPr/>
        </p:nvCxnSpPr>
        <p:spPr bwMode="auto">
          <a:xfrm flipH="1">
            <a:off x="3382608" y="4394974"/>
            <a:ext cx="2394148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直接连接符 11269"/>
          <p:cNvCxnSpPr>
            <a:stCxn id="36" idx="3"/>
            <a:endCxn id="66" idx="3"/>
          </p:cNvCxnSpPr>
          <p:nvPr/>
        </p:nvCxnSpPr>
        <p:spPr bwMode="auto">
          <a:xfrm>
            <a:off x="3852894" y="4394974"/>
            <a:ext cx="1551610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接连接符 75"/>
          <p:cNvCxnSpPr>
            <a:stCxn id="34" idx="3"/>
            <a:endCxn id="66" idx="3"/>
          </p:cNvCxnSpPr>
          <p:nvPr/>
        </p:nvCxnSpPr>
        <p:spPr bwMode="auto">
          <a:xfrm>
            <a:off x="3188652" y="4394974"/>
            <a:ext cx="2215852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81"/>
          <p:cNvCxnSpPr>
            <a:stCxn id="34" idx="3"/>
            <a:endCxn id="40" idx="3"/>
          </p:cNvCxnSpPr>
          <p:nvPr/>
        </p:nvCxnSpPr>
        <p:spPr bwMode="auto">
          <a:xfrm>
            <a:off x="3188652" y="4394974"/>
            <a:ext cx="19395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接连接符 84"/>
          <p:cNvCxnSpPr>
            <a:stCxn id="36" idx="3"/>
            <a:endCxn id="40" idx="3"/>
          </p:cNvCxnSpPr>
          <p:nvPr/>
        </p:nvCxnSpPr>
        <p:spPr bwMode="auto">
          <a:xfrm flipH="1">
            <a:off x="3382608" y="4394974"/>
            <a:ext cx="470286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接连接符 87"/>
          <p:cNvCxnSpPr>
            <a:stCxn id="53" idx="3"/>
            <a:endCxn id="66" idx="3"/>
          </p:cNvCxnSpPr>
          <p:nvPr/>
        </p:nvCxnSpPr>
        <p:spPr bwMode="auto">
          <a:xfrm flipH="1">
            <a:off x="5404504" y="4394974"/>
            <a:ext cx="372252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90"/>
          <p:cNvCxnSpPr>
            <a:stCxn id="51" idx="3"/>
            <a:endCxn id="66" idx="3"/>
          </p:cNvCxnSpPr>
          <p:nvPr/>
        </p:nvCxnSpPr>
        <p:spPr bwMode="auto">
          <a:xfrm>
            <a:off x="5112514" y="4394974"/>
            <a:ext cx="291990" cy="1027437"/>
          </a:xfrm>
          <a:prstGeom prst="line">
            <a:avLst/>
          </a:prstGeom>
          <a:solidFill>
            <a:srgbClr val="00B8FF"/>
          </a:solidFill>
          <a:ln w="19050" cap="flat" cmpd="sng" algn="ctr">
            <a:gradFill>
              <a:gsLst>
                <a:gs pos="0">
                  <a:srgbClr val="00B0F0">
                    <a:alpha val="47000"/>
                  </a:srgbClr>
                </a:gs>
                <a:gs pos="100000">
                  <a:srgbClr val="00B0F0"/>
                </a:gs>
              </a:gsLst>
              <a:lin ang="162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86" name="文本框 11285"/>
          <p:cNvSpPr txBox="1"/>
          <p:nvPr/>
        </p:nvSpPr>
        <p:spPr>
          <a:xfrm>
            <a:off x="3765135" y="4799953"/>
            <a:ext cx="141841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mutual nulling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332335" y="3824002"/>
            <a:ext cx="216699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CSI from AP 2 to STA 1 is need to null interference for STA 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29572" y="3824002"/>
            <a:ext cx="216699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CSI from AP 1 to STA 2 is need to null interference for STA 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September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PHY Coordination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C5818C-A199-F040-BDC1-78410AC3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1808184"/>
            <a:ext cx="8134672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APs share data as well as control information.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Joint precoding (spatial mapping) codes data for every stream in the joint transmission.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Channel information exchange may be required, depending on precoding type,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Data could be shared by wired or wireless link.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Strict synchronization requirement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Transmission time must be precisely synchronized (may require nanosecond-level time synchronization).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Carrier frequency offset and Sampling Frequency Offset must be compensated precisely.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Phase synchronization is also needed for joint channel estimation and joint transmission.</a:t>
            </a:r>
          </a:p>
          <a:p>
            <a:pPr marL="28575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chemeClr val="tx1"/>
                </a:solidFill>
              </a:rPr>
              <a:t>Candidate technology</a:t>
            </a:r>
          </a:p>
          <a:p>
            <a:pPr marL="685800"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</a:rPr>
              <a:t>Distributed MIMO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568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5B9B-6215-E54D-9FE8-A897B8BA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MIMO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F92D-F1FA-0B45-9824-EC1DD0295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7F9D37-FB9F-344C-92BE-668E5A331F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err="1"/>
              <a:t>Septembew</a:t>
            </a:r>
            <a:r>
              <a:rPr lang="en-US" dirty="0"/>
              <a:t> 2018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714349" y="1639833"/>
            <a:ext cx="7784986" cy="20082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Distributed MIMO (D-MIMO) coordinates a variable number of transmitters to improve throughput in typical scenarios.</a:t>
            </a:r>
          </a:p>
          <a:p>
            <a:pPr marL="1028700" lvl="1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flexible number of spatial streams; for example, from 1 to 16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higher spectral efficiency than collocated MIMO (C-MIMO)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>
                <a:solidFill>
                  <a:schemeClr val="tx1"/>
                </a:solidFill>
              </a:rPr>
              <a:t>D-MIMO could be a signature differentiated feature in EHT, as is MU-MIMO in VHT and OFDMA in HE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757863"/>
            <a:ext cx="2677983" cy="21602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06" y="3940889"/>
            <a:ext cx="3631778" cy="2273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1978" y="6093296"/>
            <a:ext cx="330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/>
                </a:solidFill>
              </a:rPr>
              <a:t>Note: the 3-tuple (M, L, N) means</a:t>
            </a:r>
          </a:p>
          <a:p>
            <a:r>
              <a:rPr lang="en-US" altLang="zh-CN" sz="1000" dirty="0">
                <a:solidFill>
                  <a:schemeClr val="tx1"/>
                </a:solidFill>
              </a:rPr>
              <a:t>( number of </a:t>
            </a:r>
            <a:r>
              <a:rPr lang="en-US" altLang="zh-CN" sz="1000" dirty="0" err="1">
                <a:solidFill>
                  <a:schemeClr val="tx1"/>
                </a:solidFill>
              </a:rPr>
              <a:t>sta</a:t>
            </a:r>
            <a:r>
              <a:rPr lang="en-US" altLang="zh-CN" sz="1000" dirty="0">
                <a:solidFill>
                  <a:schemeClr val="tx1"/>
                </a:solidFill>
              </a:rPr>
              <a:t>, number of antennas per AP, number of AP )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7799" y="5877272"/>
            <a:ext cx="3302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Figure 2 [6]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9446" y="6207610"/>
            <a:ext cx="3302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Figure 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902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456033</TotalTime>
  <Words>1302</Words>
  <Application>Microsoft Macintosh PowerPoint</Application>
  <PresentationFormat>On-screen Show (4:3)</PresentationFormat>
  <Paragraphs>232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Unicode MS</vt:lpstr>
      <vt:lpstr>MS Gothic</vt:lpstr>
      <vt:lpstr>宋体</vt:lpstr>
      <vt:lpstr>Arial</vt:lpstr>
      <vt:lpstr>Times New Roman</vt:lpstr>
      <vt:lpstr>802-11-Submission</vt:lpstr>
      <vt:lpstr>Considerations on AP Coordination</vt:lpstr>
      <vt:lpstr>Introduction</vt:lpstr>
      <vt:lpstr>MAC Coordination</vt:lpstr>
      <vt:lpstr>Transmission Coordination</vt:lpstr>
      <vt:lpstr>Non-Coherent Joint Transmission</vt:lpstr>
      <vt:lpstr>Handover Coordination</vt:lpstr>
      <vt:lpstr>Interference Nulling</vt:lpstr>
      <vt:lpstr>PHY Coordination</vt:lpstr>
      <vt:lpstr>Distributed MIMO</vt:lpstr>
      <vt:lpstr>Distributed MIMO requirements</vt:lpstr>
      <vt:lpstr>Summary</vt:lpstr>
      <vt:lpstr>References</vt:lpstr>
      <vt:lpstr>Straw poll 1</vt:lpstr>
      <vt:lpstr>Straw poll 2</vt:lpstr>
      <vt:lpstr>Appendix:  Distributed MIMO Architecture</vt:lpstr>
      <vt:lpstr>Distributed MIMO Architecture</vt:lpstr>
      <vt:lpstr>Distributed MIMO Architecture: variations</vt:lpstr>
    </vt:vector>
  </TitlesOfParts>
  <Manager/>
  <Company>Huawei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AP coordination</dc:title>
  <dc:subject/>
  <dc:creator>Marks, et al., Huawei</dc:creator>
  <cp:keywords/>
  <dc:description/>
  <cp:lastModifiedBy>OfficeUser4564</cp:lastModifiedBy>
  <cp:revision>549</cp:revision>
  <cp:lastPrinted>1601-01-01T00:00:00Z</cp:lastPrinted>
  <dcterms:created xsi:type="dcterms:W3CDTF">2017-11-28T17:25:45Z</dcterms:created>
  <dcterms:modified xsi:type="dcterms:W3CDTF">2018-09-09T08:49:56Z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(3)f2OV1ythAJ5MuELVbec/CLGWNGZMVdgrwwo84XkjOsGKlBYdq0TGsEGxzcRD7LFzmd15GRrG
VSFYx1PzTXLeglbyy8HQKJqRCAU4/C1UB9pSekURzNcN2hESyup1Giobtw503Oqrc/s0I9Go
ggsdrpLTh0kIB4OdK9qpatT9vqZvgO3y2RkpXmqCG7z4KK/OcDvlPMy7J+HGM5Me9NBDAMoU
vmbAFjdM0JW0DNlqfk</vt:lpwstr>
  </property>
  <property fmtid="{D5CDD505-2E9C-101B-9397-08002B2CF9AE}" pid="3" name="_2015_ms_pID_7253431">
    <vt:lpwstr>95gr7+hvn0Oope9XcB3BfLUB6UM4eh/pshHVLrvQtpSC2/6ft7cNjK
MiG+yFC4rgWa+SSOP+dPfpPbXBxfS3Yzk46ZLa75WxVGCQGJqUr6UZNOcO479JReGWkbe2np
JHSggdUiHmgxPc1j4TC/Srs5yAvyWFNRelUvC47ElVHRV/+7bCLbL3keyt/gbvwY8uBDGuvp
ASWy+NmNrr2OGR6IDSLWKCi1ZhE+1xA0iVmM</vt:lpwstr>
  </property>
  <property fmtid="{D5CDD505-2E9C-101B-9397-08002B2CF9AE}" pid="4" name="_2015_ms_pID_7253432">
    <vt:lpwstr>fYAicKviQH9sgCBWUfE12ZU=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1533008875</vt:lpwstr>
  </property>
</Properties>
</file>