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92" r:id="rId3"/>
    <p:sldId id="304" r:id="rId4"/>
    <p:sldId id="293" r:id="rId5"/>
    <p:sldId id="298" r:id="rId6"/>
    <p:sldId id="294" r:id="rId7"/>
    <p:sldId id="300" r:id="rId8"/>
    <p:sldId id="295" r:id="rId9"/>
    <p:sldId id="305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802.11-17/1575r0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8113" y="6475413"/>
            <a:ext cx="1325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Tianyu Wu, Samsung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Further study on potential EHT features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544"/>
              </p:ext>
            </p:extLst>
          </p:nvPr>
        </p:nvGraphicFramePr>
        <p:xfrm>
          <a:off x="522288" y="2751138"/>
          <a:ext cx="8256587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5" imgW="9502119" imgH="4424254" progId="Word.Document.8">
                  <p:embed/>
                </p:oleObj>
              </mc:Choice>
              <mc:Fallback>
                <p:oleObj name="Document" r:id="rId5" imgW="9502119" imgH="4424254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256587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</a:t>
            </a:r>
            <a:r>
              <a:rPr lang="en-US" dirty="0"/>
              <a:t> </a:t>
            </a:r>
            <a:r>
              <a:rPr lang="en-US" dirty="0" smtClean="0"/>
              <a:t>11-18-0857-00-0wng-beyond-802-11ax-throughput-enhancement-utilizing-multi-bands-across-2-4-5-6ghz-bands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[2</a:t>
            </a:r>
            <a:r>
              <a:rPr lang="en-US" dirty="0" smtClean="0"/>
              <a:t>] 11-18-1184-01-0EHT-followup-discussions-throughput-enhancement</a:t>
            </a:r>
          </a:p>
          <a:p>
            <a:pPr marL="0" indent="0">
              <a:buNone/>
            </a:pPr>
            <a:r>
              <a:rPr lang="en-US" dirty="0" smtClean="0"/>
              <a:t>[3] 11-18-1509r0-Features </a:t>
            </a:r>
            <a:r>
              <a:rPr lang="en-US" dirty="0"/>
              <a:t>for Multi-AP Coordination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have discussed a number of candidate features in [1,2].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some further study and preliminary results on the following features: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16 spatial stream throughput gain and sounding feedback overhead reduction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Logic RU/distributed logic RU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 AP coordination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16 </a:t>
            </a:r>
            <a:r>
              <a:rPr lang="en-US" altLang="zh-CN" dirty="0"/>
              <a:t>Spatial </a:t>
            </a:r>
            <a:r>
              <a:rPr lang="en-US" altLang="zh-CN" dirty="0" smtClean="0"/>
              <a:t>Stream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MU-MIMO</a:t>
            </a:r>
          </a:p>
          <a:p>
            <a:pPr lvl="1"/>
            <a:r>
              <a:rPr lang="en-US" sz="1800" dirty="0"/>
              <a:t>16 antenna AP vs 8 antenna AP</a:t>
            </a:r>
          </a:p>
          <a:p>
            <a:pPr lvl="1"/>
            <a:r>
              <a:rPr lang="en-US" sz="1800" dirty="0"/>
              <a:t>10 STAs each STA has 2 antenna</a:t>
            </a:r>
          </a:p>
          <a:p>
            <a:pPr lvl="1"/>
            <a:r>
              <a:rPr lang="en-US" sz="1800" dirty="0"/>
              <a:t>16 antennas AP almost double the</a:t>
            </a:r>
          </a:p>
          <a:p>
            <a:pPr marL="457200" lvl="1" indent="0">
              <a:buNone/>
            </a:pPr>
            <a:r>
              <a:rPr lang="en-US" sz="1800" dirty="0"/>
              <a:t>     throughput of 8 antenna </a:t>
            </a:r>
            <a:r>
              <a:rPr lang="en-US" sz="1800" dirty="0" smtClean="0"/>
              <a:t>AP</a:t>
            </a:r>
            <a:endParaRPr lang="en-GB" sz="2000" dirty="0"/>
          </a:p>
          <a:p>
            <a:r>
              <a:rPr lang="en-GB" sz="2000" dirty="0" smtClean="0"/>
              <a:t>16ss support is a promising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feature to significantly increase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peak throughput</a:t>
            </a:r>
          </a:p>
          <a:p>
            <a:r>
              <a:rPr lang="en-GB" sz="2000" dirty="0" smtClean="0"/>
              <a:t>Sounding feedback overhead is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the challenging problem. 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049" y="2286000"/>
            <a:ext cx="4614751" cy="346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54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Supporting 320MHz BW and 16 spatial streams will lead to very large sounding feedback overhead.</a:t>
            </a:r>
          </a:p>
          <a:p>
            <a:pPr lvl="1"/>
            <a:r>
              <a:rPr lang="en-US" sz="1600" dirty="0" smtClean="0"/>
              <a:t>In particular, we are interested in overhead reduction for 16x1 and 16x2 cases. </a:t>
            </a:r>
          </a:p>
          <a:p>
            <a:pPr lvl="1"/>
            <a:r>
              <a:rPr lang="en-GB" sz="1600" dirty="0" smtClean="0"/>
              <a:t>80MHz </a:t>
            </a:r>
            <a:r>
              <a:rPr lang="en-GB" sz="1600" dirty="0"/>
              <a:t>16x1 feedback </a:t>
            </a:r>
            <a:r>
              <a:rPr lang="en-GB" sz="1600" dirty="0" smtClean="0"/>
              <a:t>using </a:t>
            </a:r>
            <a:r>
              <a:rPr lang="en-GB" sz="1600" dirty="0"/>
              <a:t>MCS0 UL 20MHz HE PPDU requires 4.4ms air time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00647"/>
              </p:ext>
            </p:extLst>
          </p:nvPr>
        </p:nvGraphicFramePr>
        <p:xfrm>
          <a:off x="320676" y="3429000"/>
          <a:ext cx="851852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754"/>
                <a:gridCol w="1419754"/>
                <a:gridCol w="1419754"/>
                <a:gridCol w="1419754"/>
                <a:gridCol w="1419754"/>
                <a:gridCol w="1419754"/>
              </a:tblGrid>
              <a:tr h="5305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Size</a:t>
                      </a:r>
                      <a:r>
                        <a:rPr lang="en-US" sz="1200" baseline="0" dirty="0" smtClean="0"/>
                        <a:t> of V 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(</a:t>
                      </a:r>
                      <a:r>
                        <a:rPr lang="en-US" sz="1200" baseline="0" dirty="0" err="1" smtClean="0"/>
                        <a:t>Nr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baseline="0" dirty="0" err="1" smtClean="0"/>
                        <a:t>Nc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 angles (Na)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 feedback bits (80MHz, CB Info. = 1, Ng=4)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 of feedback bits (80MHz, CB Info. = 0, Ng=16)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feedback bits for (320MHz</a:t>
                      </a:r>
                      <a:r>
                        <a:rPr lang="en-US" sz="1200" dirty="0" smtClean="0"/>
                        <a:t>, CB Info. = 1, Ng=4)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feedback bits for (320MHz</a:t>
                      </a:r>
                      <a:r>
                        <a:rPr lang="en-US" sz="1200" dirty="0" smtClean="0"/>
                        <a:t>, CB Info. = 0, Ng=16)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2x1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2,508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10,008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1,544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8X1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17,508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2,696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70,008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10,760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8x2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32,516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5,008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130,016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19,984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56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70,064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10,816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280,064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43,072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16x1</a:t>
                      </a: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37,508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5,768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150,008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23,048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16x2</a:t>
                      </a: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58</a:t>
                      </a: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72,516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11,152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290,016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44,560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4141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16x8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184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230,064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35,392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920,064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141,376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390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4141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16x16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240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300,128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46,208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1,200,128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184,448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feedback overhead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encourage the group to working on solutions for this problem.</a:t>
            </a:r>
          </a:p>
          <a:p>
            <a:r>
              <a:rPr lang="en-US" sz="2000" dirty="0" smtClean="0"/>
              <a:t>One possible way to save feedback overhead is to reduce the feedback dimension for feedback subcarriers. </a:t>
            </a:r>
            <a:endParaRPr lang="en-US" sz="1600" dirty="0" smtClean="0"/>
          </a:p>
          <a:p>
            <a:pPr lvl="1"/>
            <a:r>
              <a:rPr lang="en-US" sz="1600" dirty="0" smtClean="0"/>
              <a:t>Potential method: Hybrid beamforming – Wideband/sub band beamforming feedback combined with subcarrier beamforming feedback with reduced dimension</a:t>
            </a:r>
          </a:p>
          <a:p>
            <a:pPr lvl="2"/>
            <a:r>
              <a:rPr lang="en-US" sz="1400" dirty="0"/>
              <a:t>Wideband/sub band beamforming </a:t>
            </a:r>
            <a:r>
              <a:rPr lang="en-US" sz="1400" dirty="0" smtClean="0"/>
              <a:t>matrix could has dimension </a:t>
            </a:r>
            <a:r>
              <a:rPr lang="en-GB" sz="1400" dirty="0"/>
              <a:t>N</a:t>
            </a:r>
            <a:r>
              <a:rPr lang="en-GB" sz="1400" baseline="-25000" dirty="0"/>
              <a:t>TX</a:t>
            </a:r>
            <a:r>
              <a:rPr lang="en-GB" sz="1400" dirty="0"/>
              <a:t> </a:t>
            </a:r>
            <a:r>
              <a:rPr lang="en-GB" sz="1400" dirty="0" smtClean="0"/>
              <a:t>× </a:t>
            </a:r>
            <a:r>
              <a:rPr lang="en-GB" sz="1400" dirty="0"/>
              <a:t>K where N</a:t>
            </a:r>
            <a:r>
              <a:rPr lang="en-GB" sz="1400" baseline="-25000" dirty="0"/>
              <a:t>TX</a:t>
            </a:r>
            <a:r>
              <a:rPr lang="en-GB" sz="1400" dirty="0"/>
              <a:t> is Number of transmit antennas and K is design parameter for dimension </a:t>
            </a:r>
            <a:r>
              <a:rPr lang="en-GB" sz="1400" dirty="0" smtClean="0"/>
              <a:t>reduction. This is to project the space of channel H to its K dimensional principal subspace. </a:t>
            </a:r>
          </a:p>
          <a:p>
            <a:pPr lvl="2"/>
            <a:r>
              <a:rPr lang="en-GB" sz="1400" dirty="0" smtClean="0"/>
              <a:t>Subcarrier beamforming feedback will have reduced dimension N</a:t>
            </a:r>
            <a:r>
              <a:rPr lang="en-GB" sz="1400" baseline="-25000" dirty="0" smtClean="0"/>
              <a:t>RX</a:t>
            </a:r>
            <a:r>
              <a:rPr lang="en-GB" sz="1400" dirty="0"/>
              <a:t> ×</a:t>
            </a:r>
            <a:r>
              <a:rPr lang="en-GB" sz="1400" dirty="0" smtClean="0"/>
              <a:t> 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53" name="Group 52"/>
          <p:cNvGrpSpPr/>
          <p:nvPr/>
        </p:nvGrpSpPr>
        <p:grpSpPr>
          <a:xfrm>
            <a:off x="1828800" y="4724400"/>
            <a:ext cx="5715000" cy="1447800"/>
            <a:chOff x="1752600" y="4876800"/>
            <a:chExt cx="5715000" cy="1447800"/>
          </a:xfrm>
        </p:grpSpPr>
        <p:sp>
          <p:nvSpPr>
            <p:cNvPr id="9" name="Round Same Side Corner Rectangle 8"/>
            <p:cNvSpPr/>
            <p:nvPr/>
          </p:nvSpPr>
          <p:spPr bwMode="auto">
            <a:xfrm>
              <a:off x="1905000" y="5334000"/>
              <a:ext cx="5562600" cy="228600"/>
            </a:xfrm>
            <a:prstGeom prst="round2Same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V="1">
              <a:off x="203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218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flipV="1">
              <a:off x="233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48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V="1">
              <a:off x="264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9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94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09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325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340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355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3709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3861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4013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166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4318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471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4623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4775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928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5080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5233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385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5537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5690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842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5995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147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299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452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6604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7570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9094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70618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72142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7366686" y="5334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Left Brace 47"/>
            <p:cNvSpPr/>
            <p:nvPr/>
          </p:nvSpPr>
          <p:spPr bwMode="auto">
            <a:xfrm rot="5400000">
              <a:off x="4610100" y="2400300"/>
              <a:ext cx="152400" cy="5562600"/>
            </a:xfrm>
            <a:prstGeom prst="leftBrace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Feedback Wideband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WB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</a:t>
                  </a:r>
                  <a:r>
                    <a:rPr lang="en-GB" dirty="0"/>
                    <a:t>N</a:t>
                  </a:r>
                  <a:r>
                    <a:rPr lang="en-GB" baseline="-25000" dirty="0"/>
                    <a:t>TX</a:t>
                  </a:r>
                  <a:r>
                    <a:rPr lang="en-GB" dirty="0"/>
                    <a:t> × K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9400" y="4876800"/>
                  <a:ext cx="384432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2222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For each sub carrier/group of subcarriers, </a:t>
                  </a:r>
                </a:p>
                <a:p>
                  <a:r>
                    <a:rPr lang="en-US" dirty="0"/>
                    <a:t>f</a:t>
                  </a:r>
                  <a:r>
                    <a:rPr lang="en-US" dirty="0" smtClean="0"/>
                    <a:t>eedback beamforming matrix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sc</m:t>
                          </m:r>
                        </m:sub>
                      </m:sSub>
                    </m:oMath>
                  </a14:m>
                  <a:r>
                    <a:rPr lang="en-US" dirty="0" smtClean="0"/>
                    <a:t> of  </a:t>
                  </a:r>
                  <a:r>
                    <a:rPr lang="en-GB" dirty="0" smtClean="0"/>
                    <a:t>N</a:t>
                  </a:r>
                  <a:r>
                    <a:rPr lang="en-GB" baseline="-25000" dirty="0" smtClean="0"/>
                    <a:t>RX</a:t>
                  </a:r>
                  <a:r>
                    <a:rPr lang="en-GB" dirty="0" smtClean="0"/>
                    <a:t> </a:t>
                  </a:r>
                  <a:r>
                    <a:rPr lang="en-GB" dirty="0"/>
                    <a:t>× K</a:t>
                  </a: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600" y="5862935"/>
                  <a:ext cx="307096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1316"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/>
            <p:cNvCxnSpPr/>
            <p:nvPr/>
          </p:nvCxnSpPr>
          <p:spPr bwMode="auto">
            <a:xfrm flipV="1">
              <a:off x="3015996" y="5562600"/>
              <a:ext cx="368808" cy="3810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014329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logic 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WLAN frequency selective channel</a:t>
            </a:r>
          </a:p>
          <a:p>
            <a:pPr lvl="1"/>
            <a:r>
              <a:rPr lang="en-US" sz="1600" dirty="0"/>
              <a:t>Coherence </a:t>
            </a:r>
            <a:r>
              <a:rPr lang="en-US" sz="1600" dirty="0" smtClean="0"/>
              <a:t>BW:</a:t>
            </a:r>
            <a:endParaRPr lang="en-US" sz="1600" dirty="0"/>
          </a:p>
          <a:p>
            <a:pPr lvl="2"/>
            <a:r>
              <a:rPr lang="en-US" sz="1400" dirty="0"/>
              <a:t>Channel B: RMS delay spread </a:t>
            </a:r>
            <a:r>
              <a:rPr lang="en-US" sz="1400" dirty="0" smtClean="0"/>
              <a:t>15ns, </a:t>
            </a:r>
          </a:p>
          <a:p>
            <a:pPr marL="914400" lvl="2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 Coherence BW ~ 13.3MHz</a:t>
            </a:r>
          </a:p>
          <a:p>
            <a:pPr lvl="2"/>
            <a:r>
              <a:rPr lang="en-US" sz="1400" dirty="0" smtClean="0"/>
              <a:t>Channel </a:t>
            </a:r>
            <a:r>
              <a:rPr lang="en-US" sz="1400" dirty="0"/>
              <a:t>D: RMS delay spread 50ns, </a:t>
            </a:r>
            <a:endParaRPr lang="en-US" sz="1400" dirty="0" smtClean="0"/>
          </a:p>
          <a:p>
            <a:pPr marL="914400" lvl="2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 Coherence BW ~ 4MHz</a:t>
            </a:r>
          </a:p>
          <a:p>
            <a:pPr lvl="1"/>
            <a:r>
              <a:rPr lang="en-US" sz="1600" dirty="0" smtClean="0"/>
              <a:t>For small RUs (RU106/52), performance </a:t>
            </a:r>
          </a:p>
          <a:p>
            <a:pPr marL="457200" lvl="1" indent="0">
              <a:buNone/>
            </a:pPr>
            <a:r>
              <a:rPr lang="en-US" sz="1600" dirty="0" smtClean="0"/>
              <a:t>      highly </a:t>
            </a:r>
            <a:r>
              <a:rPr lang="en-US" sz="1600" dirty="0"/>
              <a:t>rely on good scheduling based on accurate channel state information(CSI). </a:t>
            </a:r>
          </a:p>
          <a:p>
            <a:pPr lvl="2"/>
            <a:r>
              <a:rPr lang="en-US" sz="1600" dirty="0"/>
              <a:t>Scheduling algorithm optimized based on CSI could be complicate. </a:t>
            </a:r>
          </a:p>
          <a:p>
            <a:pPr lvl="2"/>
            <a:r>
              <a:rPr lang="en-US" sz="1600" dirty="0"/>
              <a:t>CSI could be outdated. Sounding </a:t>
            </a:r>
            <a:r>
              <a:rPr lang="en-US" sz="1600" dirty="0" smtClean="0"/>
              <a:t>may </a:t>
            </a:r>
            <a:r>
              <a:rPr lang="en-US" sz="1600" dirty="0"/>
              <a:t>not be very often. </a:t>
            </a:r>
            <a:endParaRPr lang="en-US" sz="1600" dirty="0" smtClean="0"/>
          </a:p>
          <a:p>
            <a:pPr marL="85725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Sounding </a:t>
            </a:r>
            <a:r>
              <a:rPr lang="en-US" sz="1600" dirty="0"/>
              <a:t>is not likely to happen before sending small packets. </a:t>
            </a:r>
          </a:p>
          <a:p>
            <a:pPr lvl="2"/>
            <a:r>
              <a:rPr lang="en-US" sz="1600" dirty="0"/>
              <a:t>Random RU allocation or RU allocation optimized based on </a:t>
            </a:r>
            <a:endParaRPr lang="en-US" sz="1600" dirty="0" smtClean="0"/>
          </a:p>
          <a:p>
            <a:pPr marL="85725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outdated </a:t>
            </a:r>
            <a:r>
              <a:rPr lang="en-US" sz="1600" dirty="0"/>
              <a:t>CSI may lead to severe performance loss. </a:t>
            </a:r>
          </a:p>
          <a:p>
            <a:r>
              <a:rPr lang="en-US" sz="2000" dirty="0" smtClean="0"/>
              <a:t>Distributed logic RU will benefit from diversity gain. </a:t>
            </a:r>
          </a:p>
          <a:p>
            <a:pPr lvl="1"/>
            <a:r>
              <a:rPr lang="en-US" sz="1600" dirty="0" smtClean="0"/>
              <a:t>Logic RU distributed over a </a:t>
            </a:r>
            <a:r>
              <a:rPr lang="en-US" sz="1600" smtClean="0"/>
              <a:t>wider bandwidth.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413" y="1800968"/>
            <a:ext cx="3581400" cy="2161432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7315200" y="4569247"/>
            <a:ext cx="1549680" cy="1757412"/>
            <a:chOff x="6934200" y="3930519"/>
            <a:chExt cx="1549680" cy="1757412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934200" y="4343400"/>
              <a:ext cx="1524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0866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7239000" y="4343400"/>
              <a:ext cx="1524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3914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543800" y="4343400"/>
              <a:ext cx="1524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6962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848600" y="4343400"/>
              <a:ext cx="1524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0010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153400" y="4343400"/>
              <a:ext cx="152400" cy="838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0400" y="3930519"/>
              <a:ext cx="14734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Combine 26 tone RU </a:t>
              </a:r>
            </a:p>
            <a:p>
              <a:r>
                <a:rPr lang="en-US" sz="1000" dirty="0" smtClean="0"/>
                <a:t>1,3,5,7,9 as logic RU 1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16742" y="5287821"/>
              <a:ext cx="14109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Combine 26 tone RU </a:t>
              </a:r>
            </a:p>
            <a:p>
              <a:r>
                <a:rPr lang="en-US" sz="1000" dirty="0" smtClean="0"/>
                <a:t>2,4,6,8 </a:t>
              </a:r>
              <a:r>
                <a:rPr lang="en-US" sz="1000" dirty="0"/>
                <a:t>as logic RU 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7010400" y="4267200"/>
              <a:ext cx="304800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7291419" y="4287381"/>
              <a:ext cx="214281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7594949" y="4267200"/>
              <a:ext cx="26037" cy="2977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 flipV="1">
              <a:off x="7830820" y="4267200"/>
              <a:ext cx="92994" cy="25640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 flipV="1">
              <a:off x="7975687" y="4281309"/>
              <a:ext cx="304539" cy="25485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H="1" flipV="1">
              <a:off x="7187851" y="5044440"/>
              <a:ext cx="203549" cy="30346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 flipV="1">
              <a:off x="7442025" y="5044440"/>
              <a:ext cx="73518" cy="2819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7732697" y="5052060"/>
              <a:ext cx="49515" cy="25841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7914988" y="5030540"/>
              <a:ext cx="162213" cy="2799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835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Distributed RU defined on wider operation BW will achieve larger diversity gain. </a:t>
            </a:r>
          </a:p>
          <a:p>
            <a:r>
              <a:rPr lang="en-US" sz="1600" dirty="0" smtClean="0"/>
              <a:t>&gt; 1.5dB gain for 1Tx 2Rx with low MCSs </a:t>
            </a:r>
          </a:p>
          <a:p>
            <a:pPr lvl="1"/>
            <a:r>
              <a:rPr lang="en-US" sz="1600" dirty="0" smtClean="0"/>
              <a:t>More beneficial in uplink transmission.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2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674435"/>
              </p:ext>
            </p:extLst>
          </p:nvPr>
        </p:nvGraphicFramePr>
        <p:xfrm>
          <a:off x="235868" y="3352800"/>
          <a:ext cx="8748463" cy="30061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28400"/>
                <a:gridCol w="1693703"/>
                <a:gridCol w="921060"/>
                <a:gridCol w="921060"/>
                <a:gridCol w="921060"/>
                <a:gridCol w="921060"/>
                <a:gridCol w="921060"/>
                <a:gridCol w="921060"/>
              </a:tblGrid>
              <a:tr h="446823"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dB gain at 1% </a:t>
                      </a:r>
                      <a:r>
                        <a:rPr lang="en-US" sz="1200" kern="100" dirty="0" smtClean="0">
                          <a:effectLst/>
                        </a:rPr>
                        <a:t>BLER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1Tx 2Rx Channel D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2Tx 2Rx Channel D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4Tx 2Rx Channel D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1Tx 2Rx Channel B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2Tx 2Rx Channel B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4Tx 2Rx Channel B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rowSpan="3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80MHz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MCS1, 106RU vs 4x26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2.3882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1.6114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0.5665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3.5547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2.195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0.6413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MCS3, 106RU vs 4x26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2.4029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1.7022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0.4928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3.5916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2.2707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0.7486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MCS6, 106RU vs 4x26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2.1091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1.5016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0.4425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2.8277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1.9353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0.7882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rowSpan="3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40MHz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MCS1, 52RU vs 2x26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1.8739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1.2613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0.2175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2.0726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1.3356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0.0499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MCS3, 52RU vs 2x26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1.9401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1.2741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0.1907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2.2512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1.43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0.0184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MCS6, 52RU vs 2x26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1.3051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1.0765</a:t>
                      </a:r>
                      <a:endParaRPr lang="en-US" sz="12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0.1774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1.1423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1.091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0.0066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3279">
                <a:tc rowSpan="6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20MHz</a:t>
                      </a: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MCS1, 106RU vs 4x26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1.2202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0.7818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1.1517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0.5684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MCS3, 106RU vs 4x26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1.3089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0.8362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1.1366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0.6168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MCS6, 106RU vs 4x26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1.1645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0.8164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0.8428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0.4973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MCS1, 52RU vs 2x26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1.5679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1.0997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1.6626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MCS3, 52RU vs 2x26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1.6918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1.0741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1.7404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0.9463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3279">
                <a:tc vMerge="1"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MCS6, 52RU vs 2x26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1.1901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0.9327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latinLnBrk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0.874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0.7794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98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AP coordination – Virtual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are many categories/levels of multi AP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coordination[3]. </a:t>
            </a:r>
            <a:endParaRPr lang="en-US" sz="2000" dirty="0"/>
          </a:p>
          <a:p>
            <a:pPr lvl="1"/>
            <a:r>
              <a:rPr lang="en-US" sz="1600" dirty="0" smtClean="0"/>
              <a:t>A simple way of multi AP coordination will be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optimal AP selection</a:t>
            </a:r>
          </a:p>
          <a:p>
            <a:pPr lvl="1"/>
            <a:r>
              <a:rPr lang="en-US" sz="1600" dirty="0" smtClean="0"/>
              <a:t>Also seamless roaming among APs is an 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important feature for multi AP coordination.</a:t>
            </a:r>
          </a:p>
          <a:p>
            <a:r>
              <a:rPr lang="en-US" sz="2000" dirty="0" smtClean="0"/>
              <a:t>Virtual BSS concept</a:t>
            </a:r>
          </a:p>
          <a:p>
            <a:pPr lvl="1"/>
            <a:r>
              <a:rPr lang="en-US" sz="1600" dirty="0" smtClean="0"/>
              <a:t>A group of coordinated APs may form a 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virtual BSS</a:t>
            </a:r>
            <a:endParaRPr lang="en-US" sz="1600" dirty="0"/>
          </a:p>
          <a:p>
            <a:pPr lvl="1"/>
            <a:r>
              <a:rPr lang="en-US" sz="1600" dirty="0" smtClean="0"/>
              <a:t>In a virtual BSS, all member APs share</a:t>
            </a:r>
          </a:p>
          <a:p>
            <a:pPr lvl="2"/>
            <a:r>
              <a:rPr lang="en-US" sz="1400" dirty="0" smtClean="0"/>
              <a:t>SSID and maybe BSSID</a:t>
            </a:r>
          </a:p>
          <a:p>
            <a:pPr lvl="2"/>
            <a:r>
              <a:rPr lang="en-US" sz="1400" dirty="0" smtClean="0"/>
              <a:t>One time association/authentication for STAs</a:t>
            </a:r>
          </a:p>
          <a:p>
            <a:pPr marL="857250" lvl="2" indent="0">
              <a:buNone/>
            </a:pPr>
            <a:r>
              <a:rPr lang="en-US" sz="1400" dirty="0" smtClean="0"/>
              <a:t>     roaming within the virtual BSS </a:t>
            </a:r>
            <a:endParaRPr lang="en-US" sz="1400" dirty="0"/>
          </a:p>
          <a:p>
            <a:pPr lvl="2"/>
            <a:r>
              <a:rPr lang="en-US" sz="1400" dirty="0" smtClean="0"/>
              <a:t>Each STA may have one or more anchor AP(s) in the </a:t>
            </a:r>
          </a:p>
          <a:p>
            <a:pPr marL="857250" lvl="2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virtual BSS. Anchor AP defines the routing of data path.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5105400" y="1981200"/>
            <a:ext cx="3914620" cy="4187858"/>
            <a:chOff x="4557450" y="1700808"/>
            <a:chExt cx="4462570" cy="4849250"/>
          </a:xfrm>
        </p:grpSpPr>
        <p:sp>
          <p:nvSpPr>
            <p:cNvPr id="8" name="Oval 7"/>
            <p:cNvSpPr/>
            <p:nvPr/>
          </p:nvSpPr>
          <p:spPr>
            <a:xfrm>
              <a:off x="4557450" y="1700808"/>
              <a:ext cx="4462570" cy="4849250"/>
            </a:xfrm>
            <a:prstGeom prst="ellipse">
              <a:avLst/>
            </a:prstGeom>
            <a:solidFill>
              <a:srgbClr val="92D050">
                <a:alpha val="9000"/>
              </a:srgbClr>
            </a:solidFill>
            <a:ln w="6350">
              <a:solidFill>
                <a:srgbClr val="92D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Virtual BSS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5288072" y="3492037"/>
              <a:ext cx="216024" cy="64807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8253304" y="3973586"/>
              <a:ext cx="216024" cy="64807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84216" y="5652277"/>
              <a:ext cx="72008" cy="2160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11" idx="0"/>
            </p:cNvCxnSpPr>
            <p:nvPr/>
          </p:nvCxnSpPr>
          <p:spPr>
            <a:xfrm flipV="1">
              <a:off x="6620220" y="550826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600692" y="550826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639748" y="550826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5558838" y="4233894"/>
              <a:ext cx="667264" cy="1293341"/>
            </a:xfrm>
            <a:custGeom>
              <a:avLst/>
              <a:gdLst>
                <a:gd name="connsiteX0" fmla="*/ 0 w 667264"/>
                <a:gd name="connsiteY0" fmla="*/ 0 h 1293341"/>
                <a:gd name="connsiteX1" fmla="*/ 395416 w 667264"/>
                <a:gd name="connsiteY1" fmla="*/ 263611 h 1293341"/>
                <a:gd name="connsiteX2" fmla="*/ 354227 w 667264"/>
                <a:gd name="connsiteY2" fmla="*/ 1021492 h 1293341"/>
                <a:gd name="connsiteX3" fmla="*/ 667264 w 667264"/>
                <a:gd name="connsiteY3" fmla="*/ 1293341 h 1293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264" h="1293341">
                  <a:moveTo>
                    <a:pt x="0" y="0"/>
                  </a:moveTo>
                  <a:cubicBezTo>
                    <a:pt x="168189" y="46681"/>
                    <a:pt x="336378" y="93362"/>
                    <a:pt x="395416" y="263611"/>
                  </a:cubicBezTo>
                  <a:cubicBezTo>
                    <a:pt x="454454" y="433860"/>
                    <a:pt x="308919" y="849870"/>
                    <a:pt x="354227" y="1021492"/>
                  </a:cubicBezTo>
                  <a:cubicBezTo>
                    <a:pt x="399535" y="1193114"/>
                    <a:pt x="533399" y="1243227"/>
                    <a:pt x="667264" y="1293341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4865603">
              <a:off x="7229144" y="4427224"/>
              <a:ext cx="667264" cy="1293341"/>
            </a:xfrm>
            <a:custGeom>
              <a:avLst/>
              <a:gdLst>
                <a:gd name="connsiteX0" fmla="*/ 0 w 667264"/>
                <a:gd name="connsiteY0" fmla="*/ 0 h 1293341"/>
                <a:gd name="connsiteX1" fmla="*/ 395416 w 667264"/>
                <a:gd name="connsiteY1" fmla="*/ 263611 h 1293341"/>
                <a:gd name="connsiteX2" fmla="*/ 354227 w 667264"/>
                <a:gd name="connsiteY2" fmla="*/ 1021492 h 1293341"/>
                <a:gd name="connsiteX3" fmla="*/ 667264 w 667264"/>
                <a:gd name="connsiteY3" fmla="*/ 1293341 h 1293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264" h="1293341">
                  <a:moveTo>
                    <a:pt x="0" y="0"/>
                  </a:moveTo>
                  <a:cubicBezTo>
                    <a:pt x="168189" y="46681"/>
                    <a:pt x="336378" y="93362"/>
                    <a:pt x="395416" y="263611"/>
                  </a:cubicBezTo>
                  <a:cubicBezTo>
                    <a:pt x="454454" y="433860"/>
                    <a:pt x="308919" y="849870"/>
                    <a:pt x="354227" y="1021492"/>
                  </a:cubicBezTo>
                  <a:cubicBezTo>
                    <a:pt x="399535" y="1193114"/>
                    <a:pt x="533399" y="1243227"/>
                    <a:pt x="667264" y="1293341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28032" y="4644165"/>
              <a:ext cx="9509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Link quality</a:t>
              </a:r>
            </a:p>
            <a:p>
              <a:r>
                <a:rPr lang="en-US" sz="1200" dirty="0" smtClean="0"/>
                <a:t>metric.</a:t>
              </a:r>
            </a:p>
            <a:p>
              <a:r>
                <a:rPr lang="en-US" sz="1200" dirty="0" smtClean="0"/>
                <a:t>Example:</a:t>
              </a:r>
            </a:p>
            <a:p>
              <a:r>
                <a:rPr lang="en-US" sz="1200" dirty="0" smtClean="0"/>
                <a:t>RSSI.  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02321" y="5146315"/>
              <a:ext cx="96372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Link quality</a:t>
              </a:r>
            </a:p>
            <a:p>
              <a:r>
                <a:rPr lang="en-US" sz="1200" dirty="0"/>
                <a:t>m</a:t>
              </a:r>
              <a:r>
                <a:rPr lang="en-US" sz="1200" dirty="0" smtClean="0"/>
                <a:t>etric.</a:t>
              </a:r>
            </a:p>
            <a:p>
              <a:r>
                <a:rPr lang="en-US" sz="1200" dirty="0" smtClean="0"/>
                <a:t>Example:</a:t>
              </a:r>
            </a:p>
            <a:p>
              <a:r>
                <a:rPr lang="en-US" sz="1200" dirty="0" smtClean="0"/>
                <a:t>RSSI.  </a:t>
              </a:r>
              <a:endParaRPr lang="en-US" sz="1200" dirty="0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7016264" y="2335172"/>
              <a:ext cx="216024" cy="64807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15602" y="2253590"/>
              <a:ext cx="8943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Master AP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56024" y="3234683"/>
              <a:ext cx="9332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Slave AP 1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83195" y="3719094"/>
              <a:ext cx="9332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Slave AP 2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64184" y="5895695"/>
              <a:ext cx="4730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</a:t>
              </a:r>
              <a:endParaRPr lang="en-US" sz="1200" dirty="0"/>
            </a:p>
          </p:txBody>
        </p:sp>
        <p:sp>
          <p:nvSpPr>
            <p:cNvPr id="24" name="Freeform 23"/>
            <p:cNvSpPr/>
            <p:nvPr/>
          </p:nvSpPr>
          <p:spPr>
            <a:xfrm rot="5203809">
              <a:off x="5956443" y="2670438"/>
              <a:ext cx="667264" cy="1293341"/>
            </a:xfrm>
            <a:custGeom>
              <a:avLst/>
              <a:gdLst>
                <a:gd name="connsiteX0" fmla="*/ 0 w 667264"/>
                <a:gd name="connsiteY0" fmla="*/ 0 h 1293341"/>
                <a:gd name="connsiteX1" fmla="*/ 395416 w 667264"/>
                <a:gd name="connsiteY1" fmla="*/ 263611 h 1293341"/>
                <a:gd name="connsiteX2" fmla="*/ 354227 w 667264"/>
                <a:gd name="connsiteY2" fmla="*/ 1021492 h 1293341"/>
                <a:gd name="connsiteX3" fmla="*/ 667264 w 667264"/>
                <a:gd name="connsiteY3" fmla="*/ 1293341 h 1293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264" h="1293341">
                  <a:moveTo>
                    <a:pt x="0" y="0"/>
                  </a:moveTo>
                  <a:cubicBezTo>
                    <a:pt x="168189" y="46681"/>
                    <a:pt x="336378" y="93362"/>
                    <a:pt x="395416" y="263611"/>
                  </a:cubicBezTo>
                  <a:cubicBezTo>
                    <a:pt x="454454" y="433860"/>
                    <a:pt x="308919" y="849870"/>
                    <a:pt x="354227" y="1021492"/>
                  </a:cubicBezTo>
                  <a:cubicBezTo>
                    <a:pt x="399535" y="1193114"/>
                    <a:pt x="533399" y="1243227"/>
                    <a:pt x="667264" y="1293341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 rot="21382858">
              <a:off x="7481171" y="2800345"/>
              <a:ext cx="667264" cy="1293341"/>
            </a:xfrm>
            <a:custGeom>
              <a:avLst/>
              <a:gdLst>
                <a:gd name="connsiteX0" fmla="*/ 0 w 667264"/>
                <a:gd name="connsiteY0" fmla="*/ 0 h 1293341"/>
                <a:gd name="connsiteX1" fmla="*/ 395416 w 667264"/>
                <a:gd name="connsiteY1" fmla="*/ 263611 h 1293341"/>
                <a:gd name="connsiteX2" fmla="*/ 354227 w 667264"/>
                <a:gd name="connsiteY2" fmla="*/ 1021492 h 1293341"/>
                <a:gd name="connsiteX3" fmla="*/ 667264 w 667264"/>
                <a:gd name="connsiteY3" fmla="*/ 1293341 h 1293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7264" h="1293341">
                  <a:moveTo>
                    <a:pt x="0" y="0"/>
                  </a:moveTo>
                  <a:cubicBezTo>
                    <a:pt x="168189" y="46681"/>
                    <a:pt x="336378" y="93362"/>
                    <a:pt x="395416" y="263611"/>
                  </a:cubicBezTo>
                  <a:cubicBezTo>
                    <a:pt x="454454" y="433860"/>
                    <a:pt x="308919" y="849870"/>
                    <a:pt x="354227" y="1021492"/>
                  </a:cubicBezTo>
                  <a:cubicBezTo>
                    <a:pt x="399535" y="1193114"/>
                    <a:pt x="533399" y="1243227"/>
                    <a:pt x="667264" y="1293341"/>
                  </a:cubicBez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668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Seamless roaming in the virtual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Sharing association/authentication in the virtual BSS will fasten the handover procedure between member APs. </a:t>
            </a:r>
          </a:p>
          <a:p>
            <a:r>
              <a:rPr lang="en-US" sz="2000" dirty="0" smtClean="0"/>
              <a:t>STA </a:t>
            </a:r>
            <a:r>
              <a:rPr lang="en-US" sz="2000" dirty="0"/>
              <a:t>driven anchor AP </a:t>
            </a:r>
            <a:r>
              <a:rPr lang="en-US" sz="2000" dirty="0" smtClean="0"/>
              <a:t>selection will make handover seamless</a:t>
            </a:r>
            <a:endParaRPr lang="en-US" sz="2000" dirty="0"/>
          </a:p>
          <a:p>
            <a:pPr lvl="1"/>
            <a:r>
              <a:rPr lang="en-US" sz="1600" dirty="0"/>
              <a:t>STA has better knowledge on link </a:t>
            </a:r>
            <a:r>
              <a:rPr lang="en-US" sz="1600" dirty="0" smtClean="0"/>
              <a:t>quality to </a:t>
            </a:r>
            <a:r>
              <a:rPr lang="en-US" sz="1600" dirty="0"/>
              <a:t>neighboring member APs. </a:t>
            </a:r>
          </a:p>
          <a:p>
            <a:pPr lvl="1"/>
            <a:r>
              <a:rPr lang="en-US" sz="1600" dirty="0"/>
              <a:t>STA can select/update its anchor AP in </a:t>
            </a:r>
            <a:r>
              <a:rPr lang="en-US" sz="1600" dirty="0" smtClean="0"/>
              <a:t>the virtual </a:t>
            </a:r>
            <a:r>
              <a:rPr lang="en-US" sz="1600" dirty="0"/>
              <a:t>BSS based on its own measurements. </a:t>
            </a:r>
          </a:p>
          <a:p>
            <a:pPr lvl="1"/>
            <a:r>
              <a:rPr lang="en-US" sz="1600" dirty="0" smtClean="0"/>
              <a:t>Member APs </a:t>
            </a:r>
            <a:r>
              <a:rPr lang="en-US" sz="1600" dirty="0"/>
              <a:t>may also send some information in the beacon </a:t>
            </a:r>
            <a:r>
              <a:rPr lang="en-US" sz="1600" dirty="0" smtClean="0"/>
              <a:t>to assist STA </a:t>
            </a:r>
            <a:r>
              <a:rPr lang="en-US" sz="1600" dirty="0"/>
              <a:t>on anchor </a:t>
            </a:r>
            <a:r>
              <a:rPr lang="en-US" sz="1600" dirty="0" smtClean="0"/>
              <a:t>AP selection. </a:t>
            </a:r>
          </a:p>
          <a:p>
            <a:pPr lvl="1"/>
            <a:r>
              <a:rPr lang="en-US" sz="1600" dirty="0" smtClean="0"/>
              <a:t>When </a:t>
            </a:r>
            <a:r>
              <a:rPr lang="en-US" sz="1600" smtClean="0"/>
              <a:t>STA decides </a:t>
            </a:r>
            <a:r>
              <a:rPr lang="en-US" sz="1600" dirty="0" smtClean="0"/>
              <a:t>to switch to a new anchor AP, it can directly send UL frame to the new anchor AP with 4 MAC address frame format</a:t>
            </a:r>
            <a:r>
              <a:rPr lang="en-US" sz="1600" smtClean="0"/>
              <a:t>. </a:t>
            </a:r>
          </a:p>
          <a:p>
            <a:pPr lvl="1"/>
            <a:r>
              <a:rPr lang="en-US" sz="1600" smtClean="0"/>
              <a:t>Master </a:t>
            </a:r>
            <a:r>
              <a:rPr lang="en-US" sz="1600" dirty="0" smtClean="0"/>
              <a:t>AP will update the routing to the STA when it received the UL frame forwarded by the new anchor AP.  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654862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100882</TotalTime>
  <Words>1088</Words>
  <Application>Microsoft Office PowerPoint</Application>
  <PresentationFormat>On-screen Show (4:3)</PresentationFormat>
  <Paragraphs>268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Arial</vt:lpstr>
      <vt:lpstr>Calibri</vt:lpstr>
      <vt:lpstr>Cambria Math</vt:lpstr>
      <vt:lpstr>Times New Roman</vt:lpstr>
      <vt:lpstr>802-11-Submission</vt:lpstr>
      <vt:lpstr>Document</vt:lpstr>
      <vt:lpstr>Further study on potential EHT features</vt:lpstr>
      <vt:lpstr>Abstract</vt:lpstr>
      <vt:lpstr>16 Spatial Stream support</vt:lpstr>
      <vt:lpstr>Sounding feedback overhead</vt:lpstr>
      <vt:lpstr>Sounding feedback overhead reduction</vt:lpstr>
      <vt:lpstr>Distributed logic RU</vt:lpstr>
      <vt:lpstr>Preliminary results</vt:lpstr>
      <vt:lpstr>Multi AP coordination – Virtual BSS</vt:lpstr>
      <vt:lpstr>Seamless roaming in the virtual BSS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Tianyu Wu</cp:lastModifiedBy>
  <cp:revision>1863</cp:revision>
  <cp:lastPrinted>1998-02-10T13:28:06Z</cp:lastPrinted>
  <dcterms:created xsi:type="dcterms:W3CDTF">2007-05-21T21:00:37Z</dcterms:created>
  <dcterms:modified xsi:type="dcterms:W3CDTF">2018-09-12T10:45:24Z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