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60" r:id="rId5"/>
    <p:sldId id="276" r:id="rId6"/>
    <p:sldId id="277" r:id="rId7"/>
    <p:sldId id="278" r:id="rId8"/>
    <p:sldId id="261" r:id="rId9"/>
    <p:sldId id="263" r:id="rId10"/>
    <p:sldId id="273" r:id="rId11"/>
    <p:sldId id="274" r:id="rId12"/>
    <p:sldId id="275" r:id="rId13"/>
    <p:sldId id="264" r:id="rId14"/>
    <p:sldId id="271" r:id="rId15"/>
    <p:sldId id="272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6" autoAdjust="0"/>
    <p:restoredTop sz="94660"/>
  </p:normalViewPr>
  <p:slideViewPr>
    <p:cSldViewPr>
      <p:cViewPr varScale="1">
        <p:scale>
          <a:sx n="114" d="100"/>
          <a:sy n="114" d="100"/>
        </p:scale>
        <p:origin x="475" y="91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60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92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58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de-DE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de-DE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de-DE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de-DE"/>
              <a:t>Page </a:t>
            </a:r>
            <a:fld id="{0BC4AE09-E200-4477-8472-D8130831B232}" type="slidenum">
              <a:rPr lang="en-US" altLang="de-DE"/>
              <a:pPr/>
              <a:t>10</a:t>
            </a:fld>
            <a:endParaRPr lang="en-US" altLang="de-DE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060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62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802.11-18/1574r5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hyperlink" Target="https://de.mathworks.com/help/signal/ref/zp2sos.htm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Digital_biquad_filter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LC Frontend Models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2018-11-14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817813"/>
              </p:ext>
            </p:extLst>
          </p:nvPr>
        </p:nvGraphicFramePr>
        <p:xfrm>
          <a:off x="508000" y="2725738"/>
          <a:ext cx="83312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0" name="Document" r:id="rId4" imgW="7978911" imgH="2044297" progId="Word.Document.8">
                  <p:embed/>
                </p:oleObj>
              </mc:Choice>
              <mc:Fallback>
                <p:oleObj name="Document" r:id="rId4" imgW="7978911" imgH="204429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725738"/>
                        <a:ext cx="8331200" cy="2133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de-DE"/>
              <a:t>Slide </a:t>
            </a:r>
            <a:fld id="{7D401116-7108-44F7-BC8B-9A5689CFAD10}" type="slidenum">
              <a:rPr lang="en-US" altLang="de-DE"/>
              <a:pPr/>
              <a:t>10</a:t>
            </a:fld>
            <a:endParaRPr lang="en-US" altLang="de-DE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de-DE" sz="3200" dirty="0" err="1"/>
              <a:t>R</a:t>
            </a:r>
            <a:r>
              <a:rPr lang="de-DE" sz="3200" dirty="0" err="1" smtClean="0"/>
              <a:t>x</a:t>
            </a:r>
            <a:r>
              <a:rPr lang="de-DE" sz="3200" dirty="0" smtClean="0"/>
              <a:t> </a:t>
            </a:r>
            <a:r>
              <a:rPr lang="de-DE" sz="3200" dirty="0" err="1" smtClean="0"/>
              <a:t>filter</a:t>
            </a:r>
            <a:r>
              <a:rPr lang="de-DE" sz="3200" dirty="0" smtClean="0"/>
              <a:t> </a:t>
            </a:r>
            <a:r>
              <a:rPr lang="de-DE" sz="3200" dirty="0" err="1" smtClean="0"/>
              <a:t>model</a:t>
            </a:r>
            <a:r>
              <a:rPr lang="de-DE" sz="3200" dirty="0" smtClean="0"/>
              <a:t> </a:t>
            </a:r>
            <a:r>
              <a:rPr lang="de-DE" sz="3200" dirty="0" err="1" smtClean="0"/>
              <a:t>generation</a:t>
            </a:r>
            <a:endParaRPr lang="de-DE" altLang="de-DE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189413" cy="4114800"/>
          </a:xfrm>
          <a:ln/>
        </p:spPr>
        <p:txBody>
          <a:bodyPr/>
          <a:lstStyle/>
          <a:p>
            <a:pPr marL="0" indent="0">
              <a:buNone/>
            </a:pPr>
            <a:r>
              <a:rPr lang="de-DE" sz="1600" dirty="0" err="1" smtClean="0"/>
              <a:t>Steps</a:t>
            </a:r>
            <a:r>
              <a:rPr lang="de-DE" sz="1600" dirty="0" smtClean="0"/>
              <a:t> (</a:t>
            </a:r>
            <a:r>
              <a:rPr lang="de-DE" sz="1600" dirty="0" err="1" smtClean="0"/>
              <a:t>see</a:t>
            </a:r>
            <a:r>
              <a:rPr lang="de-DE" sz="1600" dirty="0" smtClean="0"/>
              <a:t> MATLAB </a:t>
            </a:r>
            <a:r>
              <a:rPr lang="de-DE" sz="1600" dirty="0" err="1" smtClean="0"/>
              <a:t>code</a:t>
            </a:r>
            <a:r>
              <a:rPr lang="de-DE" sz="1600" dirty="0" smtClean="0"/>
              <a:t> on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right</a:t>
            </a:r>
            <a:r>
              <a:rPr lang="de-DE" sz="1600" dirty="0" smtClean="0"/>
              <a:t>):</a:t>
            </a:r>
          </a:p>
          <a:p>
            <a:r>
              <a:rPr lang="de-DE" sz="1600" dirty="0" err="1" smtClean="0"/>
              <a:t>Generate</a:t>
            </a:r>
            <a:r>
              <a:rPr lang="de-DE" sz="1600" dirty="0" smtClean="0"/>
              <a:t> </a:t>
            </a:r>
            <a:r>
              <a:rPr lang="de-DE" sz="1600" dirty="0" err="1" smtClean="0"/>
              <a:t>Butterworth</a:t>
            </a:r>
            <a:r>
              <a:rPr lang="de-DE" sz="1600" dirty="0" smtClean="0"/>
              <a:t> </a:t>
            </a:r>
            <a:r>
              <a:rPr lang="de-DE" sz="1600" dirty="0" err="1" smtClean="0"/>
              <a:t>highpass</a:t>
            </a:r>
            <a:r>
              <a:rPr lang="de-DE" sz="1600" dirty="0" smtClean="0"/>
              <a:t> IIR </a:t>
            </a:r>
            <a:r>
              <a:rPr lang="de-DE" sz="1600" dirty="0" err="1" smtClean="0"/>
              <a:t>filter</a:t>
            </a:r>
            <a:r>
              <a:rPr lang="de-DE" sz="1600" dirty="0" smtClean="0"/>
              <a:t/>
            </a:r>
            <a:br>
              <a:rPr lang="de-DE" sz="1600" dirty="0" smtClean="0"/>
            </a:br>
            <a:r>
              <a:rPr lang="de-DE" sz="1600" dirty="0" smtClean="0"/>
              <a:t>n = 4, </a:t>
            </a:r>
            <a:r>
              <a:rPr lang="de-DE" sz="1600" dirty="0" err="1" smtClean="0"/>
              <a:t>f</a:t>
            </a:r>
            <a:r>
              <a:rPr lang="de-DE" sz="1600" baseline="-25000" dirty="0" err="1" smtClean="0"/>
              <a:t>c</a:t>
            </a:r>
            <a:r>
              <a:rPr lang="de-DE" sz="1600" dirty="0" smtClean="0"/>
              <a:t> = 48 kHz, </a:t>
            </a:r>
            <a:r>
              <a:rPr lang="de-DE" sz="1600" dirty="0" err="1" smtClean="0"/>
              <a:t>f</a:t>
            </a:r>
            <a:r>
              <a:rPr lang="de-DE" sz="1600" baseline="-25000" dirty="0" err="1" smtClean="0"/>
              <a:t>bw</a:t>
            </a:r>
            <a:r>
              <a:rPr lang="de-DE" sz="1600" dirty="0" smtClean="0"/>
              <a:t> = 0.5 GHz</a:t>
            </a:r>
          </a:p>
          <a:p>
            <a:r>
              <a:rPr lang="de-DE" sz="1600" dirty="0" err="1" smtClean="0"/>
              <a:t>Generate</a:t>
            </a:r>
            <a:r>
              <a:rPr lang="de-DE" sz="1600" dirty="0" smtClean="0"/>
              <a:t> </a:t>
            </a:r>
            <a:r>
              <a:rPr lang="de-DE" sz="1600" dirty="0" err="1" smtClean="0"/>
              <a:t>Butterworth</a:t>
            </a:r>
            <a:r>
              <a:rPr lang="de-DE" sz="1600" dirty="0" smtClean="0"/>
              <a:t> </a:t>
            </a:r>
            <a:r>
              <a:rPr lang="de-DE" sz="1600" dirty="0" err="1" smtClean="0"/>
              <a:t>lowpass</a:t>
            </a:r>
            <a:r>
              <a:rPr lang="de-DE" sz="1600" dirty="0" smtClean="0"/>
              <a:t> IIR </a:t>
            </a:r>
            <a:r>
              <a:rPr lang="de-DE" sz="1600" dirty="0" err="1" smtClean="0"/>
              <a:t>filter</a:t>
            </a:r>
            <a:r>
              <a:rPr lang="de-DE" sz="1600" dirty="0" smtClean="0"/>
              <a:t/>
            </a:r>
            <a:br>
              <a:rPr lang="de-DE" sz="1600" dirty="0" smtClean="0"/>
            </a:br>
            <a:r>
              <a:rPr lang="de-DE" sz="1600" dirty="0" smtClean="0"/>
              <a:t>n = 4, </a:t>
            </a:r>
            <a:r>
              <a:rPr lang="de-DE" sz="1600" dirty="0" err="1" smtClean="0"/>
              <a:t>f</a:t>
            </a:r>
            <a:r>
              <a:rPr lang="de-DE" sz="1600" baseline="-25000" dirty="0" err="1" smtClean="0"/>
              <a:t>c</a:t>
            </a:r>
            <a:r>
              <a:rPr lang="de-DE" sz="1600" dirty="0" smtClean="0"/>
              <a:t> = 258 MHz, </a:t>
            </a:r>
            <a:r>
              <a:rPr lang="de-DE" sz="1600" dirty="0" err="1" smtClean="0"/>
              <a:t>f</a:t>
            </a:r>
            <a:r>
              <a:rPr lang="de-DE" sz="1600" baseline="-25000" dirty="0" err="1" smtClean="0"/>
              <a:t>bw</a:t>
            </a:r>
            <a:r>
              <a:rPr lang="de-DE" sz="1600" dirty="0" smtClean="0"/>
              <a:t> = 0.5 GHz</a:t>
            </a:r>
          </a:p>
          <a:p>
            <a:r>
              <a:rPr lang="de-DE" sz="1600" dirty="0" smtClean="0"/>
              <a:t>Transform </a:t>
            </a:r>
            <a:r>
              <a:rPr lang="de-DE" sz="1600" dirty="0" err="1" smtClean="0"/>
              <a:t>Butterworth</a:t>
            </a:r>
            <a:r>
              <a:rPr lang="de-DE" sz="1600" dirty="0" smtClean="0"/>
              <a:t> </a:t>
            </a:r>
            <a:r>
              <a:rPr lang="de-DE" sz="1600" dirty="0" err="1" smtClean="0"/>
              <a:t>filters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second</a:t>
            </a:r>
            <a:r>
              <a:rPr lang="de-DE" sz="1600" dirty="0" smtClean="0"/>
              <a:t>-order </a:t>
            </a:r>
            <a:r>
              <a:rPr lang="de-DE" sz="1600" dirty="0" err="1" smtClean="0"/>
              <a:t>sections</a:t>
            </a:r>
            <a:r>
              <a:rPr lang="de-DE" sz="1600" dirty="0" smtClean="0"/>
              <a:t> form</a:t>
            </a:r>
          </a:p>
          <a:p>
            <a:r>
              <a:rPr lang="de-DE" sz="1600" dirty="0" smtClean="0"/>
              <a:t>Combine </a:t>
            </a:r>
            <a:r>
              <a:rPr lang="de-DE" sz="1600" dirty="0" err="1" smtClean="0"/>
              <a:t>highpass</a:t>
            </a:r>
            <a:r>
              <a:rPr lang="de-DE" sz="1600" dirty="0" smtClean="0"/>
              <a:t> </a:t>
            </a:r>
            <a:r>
              <a:rPr lang="de-DE" sz="1600" dirty="0" err="1" smtClean="0"/>
              <a:t>and</a:t>
            </a:r>
            <a:r>
              <a:rPr lang="de-DE" sz="1600" dirty="0" smtClean="0"/>
              <a:t> </a:t>
            </a:r>
            <a:r>
              <a:rPr lang="de-DE" sz="1600" dirty="0" err="1" smtClean="0"/>
              <a:t>lowpass</a:t>
            </a:r>
            <a:r>
              <a:rPr lang="de-DE" sz="1600" dirty="0" smtClean="0"/>
              <a:t> </a:t>
            </a:r>
            <a:r>
              <a:rPr lang="de-DE" sz="1600" dirty="0" err="1" smtClean="0"/>
              <a:t>filters</a:t>
            </a:r>
            <a:endParaRPr lang="de-DE" sz="1600" dirty="0" smtClean="0"/>
          </a:p>
          <a:p>
            <a:endParaRPr lang="de-DE" sz="1600" dirty="0" smtClean="0"/>
          </a:p>
          <a:p>
            <a:pPr marL="0" indent="0">
              <a:buNone/>
            </a:pPr>
            <a:r>
              <a:rPr lang="de-DE" sz="1600" dirty="0" smtClean="0"/>
              <a:t>Output:</a:t>
            </a:r>
          </a:p>
          <a:p>
            <a:r>
              <a:rPr lang="de-D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sos</a:t>
            </a:r>
            <a:r>
              <a:rPr lang="de-DE" sz="1600" dirty="0" smtClean="0"/>
              <a:t>: Second-order </a:t>
            </a:r>
            <a:r>
              <a:rPr lang="de-DE" sz="1600" dirty="0" err="1" smtClean="0"/>
              <a:t>sections</a:t>
            </a:r>
            <a:r>
              <a:rPr lang="de-DE" sz="1600" dirty="0" smtClean="0"/>
              <a:t> </a:t>
            </a:r>
            <a:r>
              <a:rPr lang="de-DE" sz="1600" dirty="0" err="1" smtClean="0"/>
              <a:t>parameter</a:t>
            </a:r>
            <a:r>
              <a:rPr lang="de-DE" sz="1600" dirty="0" smtClean="0"/>
              <a:t> </a:t>
            </a:r>
            <a:r>
              <a:rPr lang="de-DE" sz="1600" dirty="0" err="1" smtClean="0"/>
              <a:t>matrix</a:t>
            </a:r>
            <a:r>
              <a:rPr lang="de-DE" sz="1600" dirty="0" smtClean="0"/>
              <a:t> (</a:t>
            </a:r>
            <a:r>
              <a:rPr lang="de-DE" sz="1600" dirty="0" err="1" smtClean="0"/>
              <a:t>see</a:t>
            </a:r>
            <a:r>
              <a:rPr lang="de-DE" sz="1600" dirty="0" smtClean="0"/>
              <a:t> </a:t>
            </a:r>
            <a:r>
              <a:rPr lang="de-DE" sz="1600" dirty="0" err="1" smtClean="0"/>
              <a:t>next</a:t>
            </a:r>
            <a:r>
              <a:rPr lang="de-DE" sz="1600" dirty="0" smtClean="0"/>
              <a:t> </a:t>
            </a:r>
            <a:r>
              <a:rPr lang="de-DE" sz="1600" dirty="0" err="1" smtClean="0"/>
              <a:t>slide</a:t>
            </a:r>
            <a:r>
              <a:rPr lang="de-DE" sz="1600" dirty="0" smtClean="0"/>
              <a:t>)</a:t>
            </a:r>
          </a:p>
          <a:p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de-DE" sz="1600" dirty="0" smtClean="0"/>
              <a:t>: </a:t>
            </a:r>
            <a:r>
              <a:rPr lang="de-DE" sz="1600" dirty="0" err="1" smtClean="0"/>
              <a:t>Gain</a:t>
            </a:r>
            <a:r>
              <a:rPr lang="de-DE" sz="1600" dirty="0" smtClean="0"/>
              <a:t> </a:t>
            </a:r>
            <a:r>
              <a:rPr lang="de-DE" sz="1600" dirty="0" err="1" smtClean="0"/>
              <a:t>factor</a:t>
            </a:r>
            <a:r>
              <a:rPr lang="de-DE" sz="1600" dirty="0" smtClean="0"/>
              <a:t> (</a:t>
            </a:r>
            <a:r>
              <a:rPr lang="de-DE" sz="1600" dirty="0" err="1" smtClean="0"/>
              <a:t>see</a:t>
            </a:r>
            <a:r>
              <a:rPr lang="de-DE" sz="1600" dirty="0" smtClean="0"/>
              <a:t> </a:t>
            </a:r>
            <a:r>
              <a:rPr lang="de-DE" sz="1600" dirty="0" err="1" smtClean="0"/>
              <a:t>next</a:t>
            </a:r>
            <a:r>
              <a:rPr lang="de-DE" sz="1600" dirty="0" smtClean="0"/>
              <a:t> </a:t>
            </a:r>
            <a:r>
              <a:rPr lang="de-DE" sz="1600" dirty="0" err="1" smtClean="0"/>
              <a:t>slide</a:t>
            </a:r>
            <a:r>
              <a:rPr lang="de-DE" sz="1600" dirty="0" smtClean="0"/>
              <a:t>)</a:t>
            </a:r>
          </a:p>
          <a:p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de-DE" sz="1600" dirty="0" smtClean="0"/>
              <a:t>: </a:t>
            </a:r>
            <a:r>
              <a:rPr lang="de-DE" sz="1600" dirty="0" err="1" smtClean="0"/>
              <a:t>Matlab</a:t>
            </a:r>
            <a:r>
              <a:rPr lang="de-DE" sz="1600" dirty="0" smtClean="0"/>
              <a:t> </a:t>
            </a:r>
            <a:r>
              <a:rPr lang="de-DE" sz="1600" dirty="0" err="1" smtClean="0"/>
              <a:t>filter</a:t>
            </a:r>
            <a:r>
              <a:rPr lang="de-DE" sz="1600" dirty="0" smtClean="0"/>
              <a:t> </a:t>
            </a:r>
            <a:r>
              <a:rPr lang="de-DE" sz="1600" dirty="0" err="1" smtClean="0"/>
              <a:t>object</a:t>
            </a:r>
            <a:endParaRPr lang="de-DE" sz="1600" dirty="0" smtClean="0"/>
          </a:p>
          <a:p>
            <a:endParaRPr lang="de-DE" altLang="de-DE" sz="1600" dirty="0"/>
          </a:p>
        </p:txBody>
      </p:sp>
      <p:sp>
        <p:nvSpPr>
          <p:cNvPr id="2" name="Rechteck 1"/>
          <p:cNvSpPr/>
          <p:nvPr/>
        </p:nvSpPr>
        <p:spPr>
          <a:xfrm>
            <a:off x="4875213" y="1981200"/>
            <a:ext cx="3735387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f_bw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5e8; 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Reference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bandwidth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(Hz)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Highpass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filter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4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Filter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order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Highpass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cut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-off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frequency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(Hz)</a:t>
            </a: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4.8e4;</a:t>
            </a:r>
            <a:endParaRPr lang="de-DE" sz="11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1100" dirty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butter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n_hi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/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f_bw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>
                <a:solidFill>
                  <a:srgbClr val="A020F0"/>
                </a:solidFill>
                <a:latin typeface="Courier New" panose="02070309020205020404" pitchFamily="49" charset="0"/>
              </a:rPr>
              <a:t>'high'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de-DE" sz="1100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  <a:endParaRPr lang="de-DE" sz="11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zp2sos(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z_hi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Lowpass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filter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4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Filter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order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Lowpass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cut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-off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frequency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(Hz)</a:t>
            </a: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2.58e8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1100" dirty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butter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n_lo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/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f_bw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1100" dirty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zp2sos(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z_lo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Combined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bandpass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filter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passband_gain</a:t>
            </a:r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4.6; </a:t>
            </a:r>
            <a:r>
              <a:rPr lang="en-US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en-US" sz="1100" dirty="0" err="1" smtClean="0">
                <a:solidFill>
                  <a:srgbClr val="228B22"/>
                </a:solidFill>
                <a:latin typeface="Courier New" panose="02070309020205020404" pitchFamily="49" charset="0"/>
              </a:rPr>
              <a:t>Passb</a:t>
            </a:r>
            <a:r>
              <a:rPr lang="en-US" sz="1100" dirty="0" smtClean="0">
                <a:solidFill>
                  <a:srgbClr val="228B22"/>
                </a:solidFill>
                <a:latin typeface="Courier New" panose="02070309020205020404" pitchFamily="49" charset="0"/>
              </a:rPr>
              <a:t>. </a:t>
            </a:r>
            <a:r>
              <a:rPr lang="en-US" sz="1100" dirty="0">
                <a:solidFill>
                  <a:srgbClr val="228B22"/>
                </a:solidFill>
                <a:latin typeface="Courier New" panose="02070309020205020404" pitchFamily="49" charset="0"/>
              </a:rPr>
              <a:t>gain </a:t>
            </a:r>
            <a:r>
              <a:rPr lang="en-US" sz="1100" dirty="0" smtClean="0">
                <a:solidFill>
                  <a:srgbClr val="228B22"/>
                </a:solidFill>
                <a:latin typeface="Courier New" panose="02070309020205020404" pitchFamily="49" charset="0"/>
              </a:rPr>
              <a:t>(dB)</a:t>
            </a:r>
            <a:endParaRPr lang="en-US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g =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*10^(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passband_gain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/20);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H = dfilt.df2sos(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g);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816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Rx</a:t>
            </a:r>
            <a:r>
              <a:rPr lang="de-DE" dirty="0" smtClean="0"/>
              <a:t> </a:t>
            </a:r>
            <a:r>
              <a:rPr lang="de-DE" dirty="0" err="1" smtClean="0"/>
              <a:t>filter</a:t>
            </a:r>
            <a:r>
              <a:rPr lang="de-DE" dirty="0" smtClean="0"/>
              <a:t> </a:t>
            </a:r>
            <a:r>
              <a:rPr lang="de-DE" dirty="0" err="1" smtClean="0"/>
              <a:t>parameters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000" dirty="0" smtClean="0"/>
              <a:t>Parameter </a:t>
            </a:r>
            <a:r>
              <a:rPr lang="de-DE" sz="2000" dirty="0" err="1" smtClean="0"/>
              <a:t>matrix</a:t>
            </a:r>
            <a:r>
              <a:rPr lang="de-DE" sz="2000" dirty="0" smtClean="0"/>
              <a:t> </a:t>
            </a:r>
            <a:r>
              <a:rPr lang="de-D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sos</a:t>
            </a:r>
            <a:r>
              <a:rPr lang="de-DE" sz="2000" dirty="0" smtClean="0"/>
              <a:t>:</a:t>
            </a:r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 smtClean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 smtClean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de-DE" sz="2000" dirty="0" err="1" smtClean="0"/>
              <a:t>Gain</a:t>
            </a:r>
            <a:r>
              <a:rPr lang="de-DE" sz="2000" dirty="0" smtClean="0"/>
              <a:t> </a:t>
            </a:r>
            <a:r>
              <a:rPr lang="de-DE" sz="2000" dirty="0" err="1" smtClean="0"/>
              <a:t>factor</a:t>
            </a:r>
            <a:r>
              <a:rPr lang="de-DE" sz="2000" dirty="0" smtClean="0"/>
              <a:t> </a:t>
            </a:r>
            <a:r>
              <a:rPr lang="de-D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de-DE" sz="2000" dirty="0" smtClean="0"/>
              <a:t>: 		</a:t>
            </a:r>
            <a:r>
              <a:rPr lang="de-DE" sz="1600" b="0" kern="1200" dirty="0">
                <a:latin typeface="Courier New" panose="02070309020205020404" pitchFamily="49" charset="0"/>
                <a:cs typeface="Courier New" panose="02070309020205020404" pitchFamily="49" charset="0"/>
              </a:rPr>
              <a:t>0,17614254246107400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1600" b="0" kern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1600" b="0" kern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de-DE" smtClean="0"/>
              <a:t>Slide </a:t>
            </a:r>
            <a:fld id="{A03AECF7-7C37-411A-83BC-D91DCD2647F5}" type="slidenum">
              <a:rPr lang="en-US" altLang="de-DE" smtClean="0"/>
              <a:pPr/>
              <a:t>11</a:t>
            </a:fld>
            <a:endParaRPr lang="en-US" altLang="de-DE"/>
          </a:p>
        </p:txBody>
      </p:sp>
      <p:graphicFrame>
        <p:nvGraphicFramePr>
          <p:cNvPr id="7" name="Inhaltsplatzhalt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2246488"/>
              </p:ext>
            </p:extLst>
          </p:nvPr>
        </p:nvGraphicFramePr>
        <p:xfrm>
          <a:off x="774033" y="2369467"/>
          <a:ext cx="7684167" cy="1363409"/>
        </p:xfrm>
        <a:graphic>
          <a:graphicData uri="http://schemas.openxmlformats.org/drawingml/2006/table">
            <a:tbl>
              <a:tblPr firstRow="1" bandRow="1"/>
              <a:tblGrid>
                <a:gridCol w="588809">
                  <a:extLst>
                    <a:ext uri="{9D8B030D-6E8A-4147-A177-3AD203B41FA5}">
                      <a16:colId xmlns:a16="http://schemas.microsoft.com/office/drawing/2014/main" val="1827763619"/>
                    </a:ext>
                  </a:extLst>
                </a:gridCol>
                <a:gridCol w="588809">
                  <a:extLst>
                    <a:ext uri="{9D8B030D-6E8A-4147-A177-3AD203B41FA5}">
                      <a16:colId xmlns:a16="http://schemas.microsoft.com/office/drawing/2014/main" val="1923974955"/>
                    </a:ext>
                  </a:extLst>
                </a:gridCol>
                <a:gridCol w="651766">
                  <a:extLst>
                    <a:ext uri="{9D8B030D-6E8A-4147-A177-3AD203B41FA5}">
                      <a16:colId xmlns:a16="http://schemas.microsoft.com/office/drawing/2014/main" val="732453528"/>
                    </a:ext>
                  </a:extLst>
                </a:gridCol>
                <a:gridCol w="636952">
                  <a:extLst>
                    <a:ext uri="{9D8B030D-6E8A-4147-A177-3AD203B41FA5}">
                      <a16:colId xmlns:a16="http://schemas.microsoft.com/office/drawing/2014/main" val="2280729191"/>
                    </a:ext>
                  </a:extLst>
                </a:gridCol>
                <a:gridCol w="636953">
                  <a:extLst>
                    <a:ext uri="{9D8B030D-6E8A-4147-A177-3AD203B41FA5}">
                      <a16:colId xmlns:a16="http://schemas.microsoft.com/office/drawing/2014/main" val="1699209486"/>
                    </a:ext>
                  </a:extLst>
                </a:gridCol>
                <a:gridCol w="2392277">
                  <a:extLst>
                    <a:ext uri="{9D8B030D-6E8A-4147-A177-3AD203B41FA5}">
                      <a16:colId xmlns:a16="http://schemas.microsoft.com/office/drawing/2014/main" val="2567634597"/>
                    </a:ext>
                  </a:extLst>
                </a:gridCol>
                <a:gridCol w="2188601">
                  <a:extLst>
                    <a:ext uri="{9D8B030D-6E8A-4147-A177-3AD203B41FA5}">
                      <a16:colId xmlns:a16="http://schemas.microsoft.com/office/drawing/2014/main" val="2595943545"/>
                    </a:ext>
                  </a:extLst>
                </a:gridCol>
              </a:tblGrid>
              <a:tr h="32374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0k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1k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2k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1k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2k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394480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-2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-1,999442793302530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0,999442884235466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4713497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-2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-1,999769106485430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0,999769197433208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10777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0,052263991330401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0,040197045632214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229235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0,072701946219595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0,446968510140276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7732363"/>
                  </a:ext>
                </a:extLst>
              </a:tr>
            </a:tbl>
          </a:graphicData>
        </a:graphic>
      </p:graphicFrame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9380" y="1519285"/>
            <a:ext cx="3671220" cy="857351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729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Rx filter graphical representation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de-DE" smtClean="0"/>
              <a:t>Slide </a:t>
            </a:r>
            <a:fld id="{A03AECF7-7C37-411A-83BC-D91DCD2647F5}" type="slidenum">
              <a:rPr lang="en-US" altLang="de-DE" smtClean="0"/>
              <a:pPr/>
              <a:t>12</a:t>
            </a:fld>
            <a:endParaRPr lang="en-US" altLang="de-DE"/>
          </a:p>
        </p:txBody>
      </p:sp>
      <p:pic>
        <p:nvPicPr>
          <p:cNvPr id="7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601" y="1997400"/>
            <a:ext cx="5342797" cy="4082399"/>
          </a:xfrm>
        </p:spPr>
      </p:pic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3566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 smtClean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6488"/>
            <a:ext cx="7918648" cy="4114800"/>
          </a:xfrm>
          <a:ln/>
        </p:spPr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 smtClean="0"/>
              <a:t>Realistic models for LC frontends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and Rx have been proposed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 smtClean="0"/>
              <a:t>Models </a:t>
            </a:r>
            <a:r>
              <a:rPr lang="en-US" altLang="zh-CN" dirty="0"/>
              <a:t>include major optical frontend effects considered relevant for evaluating the performance of physical layer proposals in </a:t>
            </a:r>
            <a:r>
              <a:rPr lang="en-US" altLang="zh-CN" dirty="0" err="1"/>
              <a:t>TGbb</a:t>
            </a:r>
            <a:endParaRPr lang="en-US" altLang="zh-CN" dirty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 smtClean="0"/>
              <a:t>It has been shown how to simulate LC frontends in </a:t>
            </a:r>
            <a:r>
              <a:rPr lang="en-US" altLang="zh-CN" dirty="0" err="1" smtClean="0"/>
              <a:t>Matlab</a:t>
            </a:r>
            <a:r>
              <a:rPr lang="en-US" altLang="zh-CN" dirty="0" smtClean="0"/>
              <a:t> using standard filters for </a:t>
            </a:r>
            <a:r>
              <a:rPr lang="en-US" altLang="zh-CN" dirty="0" err="1"/>
              <a:t>Tx</a:t>
            </a:r>
            <a:r>
              <a:rPr lang="en-US" altLang="zh-CN" dirty="0"/>
              <a:t> and </a:t>
            </a:r>
            <a:r>
              <a:rPr lang="en-US" altLang="zh-CN" dirty="0" smtClean="0"/>
              <a:t>Rx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/>
              <a:t>Parametrization </a:t>
            </a:r>
            <a:r>
              <a:rPr lang="en-US" altLang="zh-CN" dirty="0" smtClean="0"/>
              <a:t>of filters matches </a:t>
            </a:r>
            <a:r>
              <a:rPr lang="en-US" altLang="zh-CN" dirty="0"/>
              <a:t>to measurements on real LC frontends, manufactured in our lab. 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 smtClean="0"/>
              <a:t>Check the appendix and reference for more details</a:t>
            </a:r>
            <a:endParaRPr lang="en-US" altLang="zh-CN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4366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Appendix: Filter </a:t>
            </a:r>
            <a:r>
              <a:rPr lang="de-DE" dirty="0" err="1" smtClean="0"/>
              <a:t>model</a:t>
            </a:r>
            <a:r>
              <a:rPr lang="de-DE" dirty="0" smtClean="0"/>
              <a:t> </a:t>
            </a:r>
            <a:r>
              <a:rPr lang="de-DE" dirty="0" err="1" smtClean="0"/>
              <a:t>structure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72816"/>
                <a:ext cx="7770813" cy="4113213"/>
              </a:xfrm>
            </p:spPr>
            <p:txBody>
              <a:bodyPr/>
              <a:lstStyle/>
              <a:p>
                <a:r>
                  <a:rPr lang="de-DE" sz="1600" dirty="0" smtClean="0"/>
                  <a:t>Serial </a:t>
                </a:r>
                <a:r>
                  <a:rPr lang="de-DE" sz="1600" dirty="0" err="1" smtClean="0"/>
                  <a:t>cascade</a:t>
                </a:r>
                <a:r>
                  <a:rPr lang="de-DE" sz="1600" dirty="0" smtClean="0"/>
                  <a:t> </a:t>
                </a:r>
                <a:r>
                  <a:rPr lang="de-DE" sz="1600" dirty="0" err="1" smtClean="0"/>
                  <a:t>of</a:t>
                </a:r>
                <a:r>
                  <a:rPr lang="de-DE" sz="1600" dirty="0" smtClean="0"/>
                  <a:t> </a:t>
                </a:r>
                <a:r>
                  <a:rPr lang="de-DE" sz="1600" dirty="0" err="1" smtClean="0"/>
                  <a:t>biquadratic</a:t>
                </a:r>
                <a:r>
                  <a:rPr lang="de-DE" sz="1600" dirty="0" smtClean="0"/>
                  <a:t> IIR </a:t>
                </a:r>
                <a:r>
                  <a:rPr lang="de-DE" sz="1600" dirty="0" err="1" smtClean="0"/>
                  <a:t>filters</a:t>
                </a:r>
                <a:r>
                  <a:rPr lang="de-DE" sz="1600" dirty="0" smtClean="0"/>
                  <a:t> („Second-order </a:t>
                </a:r>
                <a:r>
                  <a:rPr lang="de-DE" sz="1600" dirty="0" err="1" smtClean="0"/>
                  <a:t>sections</a:t>
                </a:r>
                <a:r>
                  <a:rPr lang="de-DE" sz="1600" dirty="0" smtClean="0"/>
                  <a:t>“)</a:t>
                </a:r>
              </a:p>
              <a:p>
                <a:endParaRPr lang="de-DE" sz="1600" dirty="0" smtClean="0"/>
              </a:p>
              <a:p>
                <a:r>
                  <a:rPr lang="de-DE" sz="1600" dirty="0" smtClean="0"/>
                  <a:t>Transfer </a:t>
                </a:r>
                <a:r>
                  <a:rPr lang="de-DE" sz="1600" dirty="0" err="1" smtClean="0"/>
                  <a:t>function</a:t>
                </a:r>
                <a:r>
                  <a:rPr lang="de-DE" sz="1600" dirty="0" smtClean="0"/>
                  <a:t> (per </a:t>
                </a:r>
                <a:r>
                  <a:rPr lang="de-DE" sz="1600" dirty="0" err="1" smtClean="0"/>
                  <a:t>section</a:t>
                </a:r>
                <a:r>
                  <a:rPr lang="de-DE" sz="1600" dirty="0" smtClean="0"/>
                  <a:t>):</a:t>
                </a:r>
              </a:p>
              <a:p>
                <a:endParaRPr lang="de-DE" sz="1600" dirty="0"/>
              </a:p>
              <a:p>
                <a:r>
                  <a:rPr lang="de-DE" sz="1600" dirty="0" smtClean="0"/>
                  <a:t>Implementation (e.g. </a:t>
                </a:r>
                <a:r>
                  <a:rPr lang="de-DE" sz="1600" dirty="0" err="1" smtClean="0"/>
                  <a:t>Direct</a:t>
                </a:r>
                <a:r>
                  <a:rPr lang="de-DE" sz="1600" dirty="0" smtClean="0"/>
                  <a:t> form 2):</a:t>
                </a:r>
              </a:p>
              <a:p>
                <a:endParaRPr lang="de-DE" sz="1600" dirty="0" smtClean="0"/>
              </a:p>
              <a:p>
                <a:endParaRPr lang="de-DE" sz="1600" dirty="0"/>
              </a:p>
              <a:p>
                <a:endParaRPr lang="de-DE" sz="1600" dirty="0" smtClean="0"/>
              </a:p>
              <a:p>
                <a:endParaRPr lang="de-DE" sz="1600" dirty="0"/>
              </a:p>
              <a:p>
                <a:endParaRPr lang="de-DE" sz="1600" dirty="0" smtClean="0"/>
              </a:p>
              <a:p>
                <a:r>
                  <a:rPr lang="de-DE" sz="1600" dirty="0" smtClean="0"/>
                  <a:t>Transfer </a:t>
                </a:r>
                <a:r>
                  <a:rPr lang="de-DE" sz="1600" dirty="0" err="1" smtClean="0"/>
                  <a:t>function</a:t>
                </a:r>
                <a:r>
                  <a:rPr lang="de-DE" sz="1600" dirty="0" smtClean="0"/>
                  <a:t> (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de-DE" sz="1600" dirty="0" smtClean="0"/>
                  <a:t> </a:t>
                </a:r>
                <a:r>
                  <a:rPr lang="de-DE" sz="1600" dirty="0" err="1" smtClean="0"/>
                  <a:t>sections</a:t>
                </a:r>
                <a:r>
                  <a:rPr lang="de-DE" sz="1600" dirty="0" smtClean="0"/>
                  <a:t>):                                                                         ,</a:t>
                </a:r>
                <a:br>
                  <a:rPr lang="de-DE" sz="1600" dirty="0" smtClean="0"/>
                </a:b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de-DE" sz="1600" dirty="0" smtClean="0"/>
                  <a:t>: </a:t>
                </a:r>
                <a:r>
                  <a:rPr lang="de-DE" sz="1600" dirty="0" err="1" smtClean="0"/>
                  <a:t>gain</a:t>
                </a:r>
                <a:r>
                  <a:rPr lang="de-DE" sz="1600" dirty="0" smtClean="0"/>
                  <a:t> </a:t>
                </a:r>
                <a:r>
                  <a:rPr lang="de-DE" sz="1600" dirty="0" err="1" smtClean="0"/>
                  <a:t>factor</a:t>
                </a:r>
                <a:endParaRPr lang="de-DE" sz="1600" dirty="0" smtClean="0"/>
              </a:p>
              <a:p>
                <a:endParaRPr lang="de-DE" sz="1600" dirty="0"/>
              </a:p>
              <a:p>
                <a:endParaRPr lang="de-DE" sz="1600" dirty="0" smtClean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72816"/>
                <a:ext cx="7770813" cy="4113213"/>
              </a:xfrm>
              <a:blipFill>
                <a:blip r:embed="rId2"/>
                <a:stretch>
                  <a:fillRect l="-471" t="-44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de-DE" smtClean="0"/>
              <a:t>Slide </a:t>
            </a:r>
            <a:fld id="{A03AECF7-7C37-411A-83BC-D91DCD2647F5}" type="slidenum">
              <a:rPr lang="en-US" altLang="de-DE" smtClean="0"/>
              <a:pPr/>
              <a:t>14</a:t>
            </a:fld>
            <a:endParaRPr lang="en-US" altLang="de-DE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881" y="2972426"/>
            <a:ext cx="2745301" cy="1427557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7426" y="3470660"/>
            <a:ext cx="3170913" cy="224403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 rotWithShape="1">
          <a:blip r:embed="rId5"/>
          <a:srcRect r="2021"/>
          <a:stretch/>
        </p:blipFill>
        <p:spPr>
          <a:xfrm>
            <a:off x="1497426" y="3831804"/>
            <a:ext cx="2913117" cy="209986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1032537" y="5570841"/>
            <a:ext cx="70789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 smtClean="0"/>
              <a:t>See:</a:t>
            </a:r>
            <a:r>
              <a:rPr lang="de-DE" dirty="0">
                <a:solidFill>
                  <a:schemeClr val="accent2"/>
                </a:solidFill>
                <a:hlinkClick r:id="rId6"/>
              </a:rPr>
              <a:t> </a:t>
            </a:r>
            <a:r>
              <a:rPr lang="de-DE" dirty="0">
                <a:solidFill>
                  <a:schemeClr val="tx1"/>
                </a:solidFill>
                <a:hlinkClick r:id="rId6"/>
              </a:rPr>
              <a:t>https://en.wikipedia.org/wiki/Digital_biquad_filter</a:t>
            </a:r>
            <a:r>
              <a:rPr lang="de-DE" dirty="0">
                <a:solidFill>
                  <a:schemeClr val="tx1"/>
                </a:solidFill>
              </a:rPr>
              <a:t>,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  <a:hlinkClick r:id="rId7"/>
              </a:rPr>
              <a:t>https://de.mathworks.com/help/signal/ref/zp2sos.html</a:t>
            </a:r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44547" y="2291981"/>
            <a:ext cx="2382962" cy="544677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51920" y="4553732"/>
            <a:ext cx="4104456" cy="709611"/>
          </a:xfrm>
          <a:prstGeom prst="rect">
            <a:avLst/>
          </a:prstGeom>
        </p:spPr>
      </p:pic>
      <p:sp>
        <p:nvSpPr>
          <p:cNvPr id="1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8934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Further </a:t>
            </a:r>
            <a:r>
              <a:rPr lang="de-DE" dirty="0" err="1" smtClean="0"/>
              <a:t>reading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de-DE" smtClean="0"/>
              <a:t>Slide </a:t>
            </a:r>
            <a:fld id="{A03AECF7-7C37-411A-83BC-D91DCD2647F5}" type="slidenum">
              <a:rPr lang="en-US" altLang="de-DE" smtClean="0"/>
              <a:pPr/>
              <a:t>15</a:t>
            </a:fld>
            <a:endParaRPr lang="en-US" altLang="de-DE"/>
          </a:p>
        </p:txBody>
      </p:sp>
      <p:sp>
        <p:nvSpPr>
          <p:cNvPr id="9" name="Rechteck 8"/>
          <p:cNvSpPr/>
          <p:nvPr/>
        </p:nvSpPr>
        <p:spPr>
          <a:xfrm>
            <a:off x="467544" y="1988840"/>
            <a:ext cx="84249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L. Grobe, V. Jungnickel, K. Langer, M. Haardt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and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M. Wolf, "On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the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impact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of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highpass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filtering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when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using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PAM-FDE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for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visible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light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</a:t>
            </a:r>
            <a:r>
              <a:rPr lang="de-DE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ommunication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," </a:t>
            </a:r>
            <a:endParaRPr lang="de-DE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de-DE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2016 </a:t>
            </a:r>
            <a:r>
              <a:rPr lang="de-DE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IEEE Wireless Communications </a:t>
            </a:r>
            <a:r>
              <a:rPr lang="de-DE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and</a:t>
            </a:r>
            <a:r>
              <a:rPr lang="de-DE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Networking Conference Workshops (WCNCW)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Doha, 2016, pp. 239-245.</a:t>
            </a:r>
            <a:endParaRPr lang="de-DE" sz="2000" dirty="0"/>
          </a:p>
        </p:txBody>
      </p:sp>
      <p:sp>
        <p:nvSpPr>
          <p:cNvPr id="1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537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/>
              <a:t>To support the </a:t>
            </a:r>
            <a:r>
              <a:rPr lang="en-US" altLang="zh-CN" dirty="0" smtClean="0"/>
              <a:t>channel modeling work of TG 11bb, </a:t>
            </a:r>
            <a:r>
              <a:rPr lang="en-US" altLang="zh-CN" dirty="0"/>
              <a:t>this document </a:t>
            </a:r>
            <a:r>
              <a:rPr lang="en-US" altLang="zh-CN" dirty="0" smtClean="0"/>
              <a:t>proposes wideband 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and Rx frontend models based on real measurements. </a:t>
            </a:r>
            <a:endParaRPr lang="en-US" altLang="zh-CN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frontend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LC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comprises sophisticated driver electronics and LED/laser diode.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DSP has single-ended or differential 50 </a:t>
            </a:r>
            <a:r>
              <a:rPr lang="en-US" sz="2000" b="0" kern="0" dirty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 interface to the driver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Driver does impedance matching (from 50 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 to few 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 at LED)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Aims at wide bandwidth through sophisticated circuit design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Bandwidth of high-power LEDs is limited by large area of active zone, radiative/non-radiative recombination effects play a minor role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Driver is </a:t>
            </a:r>
            <a:r>
              <a:rPr lang="en-US" sz="2000" b="0" kern="0" dirty="0" smtClean="0"/>
              <a:t>custom-designed for </a:t>
            </a:r>
            <a:r>
              <a:rPr lang="en-US" sz="2000" b="0" kern="0" dirty="0"/>
              <a:t>each LED </a:t>
            </a:r>
            <a:r>
              <a:rPr lang="en-US" sz="2000" b="0" kern="0" dirty="0" smtClean="0"/>
              <a:t>(e.g. infrared</a:t>
            </a:r>
            <a:r>
              <a:rPr lang="en-US" sz="2000" b="0" kern="0" dirty="0"/>
              <a:t>, visible</a:t>
            </a:r>
            <a:r>
              <a:rPr lang="en-US" sz="2000" b="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Modulation and bias currents can be changed in the driver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Modulation current has an impact on the reach of the LC link </a:t>
            </a:r>
            <a:endParaRPr lang="en-US" sz="2000" b="0" kern="0" dirty="0"/>
          </a:p>
        </p:txBody>
      </p:sp>
      <p:sp>
        <p:nvSpPr>
          <p:cNvPr id="2" name="Rechteck 1"/>
          <p:cNvSpPr/>
          <p:nvPr/>
        </p:nvSpPr>
        <p:spPr bwMode="auto">
          <a:xfrm>
            <a:off x="4472236" y="2625040"/>
            <a:ext cx="1152128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driver</a:t>
            </a: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2816052" y="2625040"/>
            <a:ext cx="1150462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Tx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DSP</a:t>
            </a:r>
          </a:p>
        </p:txBody>
      </p:sp>
      <p:cxnSp>
        <p:nvCxnSpPr>
          <p:cNvPr id="7" name="Gerader Verbinder 6"/>
          <p:cNvCxnSpPr/>
          <p:nvPr/>
        </p:nvCxnSpPr>
        <p:spPr bwMode="auto">
          <a:xfrm>
            <a:off x="2456012" y="2852936"/>
            <a:ext cx="360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Gerader Verbinder 11"/>
          <p:cNvCxnSpPr/>
          <p:nvPr/>
        </p:nvCxnSpPr>
        <p:spPr bwMode="auto">
          <a:xfrm>
            <a:off x="3968180" y="2841064"/>
            <a:ext cx="504056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Gerader Verbinder 13"/>
          <p:cNvCxnSpPr/>
          <p:nvPr/>
        </p:nvCxnSpPr>
        <p:spPr bwMode="auto">
          <a:xfrm>
            <a:off x="5624364" y="2841064"/>
            <a:ext cx="504056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Gerader Verbinder 14"/>
          <p:cNvCxnSpPr/>
          <p:nvPr/>
        </p:nvCxnSpPr>
        <p:spPr bwMode="auto">
          <a:xfrm>
            <a:off x="6128420" y="2852936"/>
            <a:ext cx="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Gerader Verbinder 19"/>
          <p:cNvCxnSpPr/>
          <p:nvPr/>
        </p:nvCxnSpPr>
        <p:spPr bwMode="auto">
          <a:xfrm>
            <a:off x="5973416" y="3356992"/>
            <a:ext cx="3074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Gleichschenkliges Dreieck 20"/>
          <p:cNvSpPr/>
          <p:nvPr/>
        </p:nvSpPr>
        <p:spPr bwMode="auto">
          <a:xfrm flipV="1">
            <a:off x="5992788" y="2997483"/>
            <a:ext cx="288032" cy="216024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Gerader Verbinder 23"/>
          <p:cNvCxnSpPr/>
          <p:nvPr/>
        </p:nvCxnSpPr>
        <p:spPr bwMode="auto">
          <a:xfrm>
            <a:off x="5992788" y="3212976"/>
            <a:ext cx="3074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frontend model</a:t>
            </a:r>
            <a:endParaRPr lang="en-GB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38502" y="3573016"/>
            <a:ext cx="7992888" cy="27035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Variable gain [V/A</a:t>
            </a:r>
            <a:r>
              <a:rPr lang="en-US" sz="2000" b="0" kern="0" dirty="0"/>
              <a:t>] amplifier to </a:t>
            </a:r>
            <a:r>
              <a:rPr lang="en-US" sz="2000" b="0" kern="0" dirty="0" smtClean="0"/>
              <a:t>set RMS modulation current [A]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N</a:t>
            </a:r>
            <a:r>
              <a:rPr lang="en-US" sz="2000" b="0" kern="0" baseline="30000" dirty="0"/>
              <a:t>th</a:t>
            </a:r>
            <a:r>
              <a:rPr lang="en-US" sz="2000" b="0" kern="0" dirty="0"/>
              <a:t> order low-pass with variable </a:t>
            </a:r>
            <a:r>
              <a:rPr lang="en-US" sz="2000" b="0" kern="0" dirty="0" smtClean="0"/>
              <a:t>cut-off e.g. </a:t>
            </a:r>
            <a:r>
              <a:rPr lang="en-US" sz="2000" b="0" kern="0" dirty="0" err="1" smtClean="0"/>
              <a:t>f</a:t>
            </a:r>
            <a:r>
              <a:rPr lang="en-US" sz="2000" b="0" kern="0" baseline="-25000" dirty="0" err="1" smtClean="0"/>
              <a:t>g</a:t>
            </a:r>
            <a:r>
              <a:rPr lang="en-US" sz="2000" b="0" kern="0" dirty="0" smtClean="0"/>
              <a:t> </a:t>
            </a:r>
            <a:r>
              <a:rPr lang="en-US" sz="2000" b="0" kern="0" dirty="0"/>
              <a:t>= 20, 100, 200 MHz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May be matched </a:t>
            </a:r>
            <a:r>
              <a:rPr lang="en-US" sz="2000" b="0" kern="0" dirty="0"/>
              <a:t>to </a:t>
            </a:r>
            <a:r>
              <a:rPr lang="en-US" sz="2000" b="0" kern="0" dirty="0" smtClean="0"/>
              <a:t>the highest </a:t>
            </a:r>
            <a:r>
              <a:rPr lang="en-US" sz="2000" b="0" kern="0" dirty="0" err="1"/>
              <a:t>Tx</a:t>
            </a:r>
            <a:r>
              <a:rPr lang="en-US" sz="2000" b="0" kern="0" dirty="0"/>
              <a:t> signal bandwidth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High-pass </a:t>
            </a:r>
            <a:r>
              <a:rPr lang="en-US" sz="2000" b="0" kern="0" dirty="0" err="1"/>
              <a:t>f</a:t>
            </a:r>
            <a:r>
              <a:rPr lang="en-US" sz="2000" b="0" kern="0" baseline="-25000" dirty="0" err="1"/>
              <a:t>g</a:t>
            </a:r>
            <a:r>
              <a:rPr lang="en-US" sz="2000" b="0" kern="0" dirty="0"/>
              <a:t> = 1</a:t>
            </a:r>
            <a:r>
              <a:rPr lang="en-US" sz="2000" b="0" kern="0" dirty="0" smtClean="0"/>
              <a:t>00 </a:t>
            </a:r>
            <a:r>
              <a:rPr lang="en-US" sz="2000" b="0" kern="0" dirty="0"/>
              <a:t>kHz </a:t>
            </a:r>
            <a:r>
              <a:rPr lang="en-US" sz="2000" b="0" kern="0" dirty="0">
                <a:sym typeface="Wingdings" panose="05000000000000000000" pitchFamily="2" charset="2"/>
              </a:rPr>
              <a:t> </a:t>
            </a:r>
            <a:r>
              <a:rPr lang="en-US" sz="2000" b="0" kern="0" dirty="0" smtClean="0">
                <a:sym typeface="Wingdings" panose="05000000000000000000" pitchFamily="2" charset="2"/>
              </a:rPr>
              <a:t>may cause baseline wander effects!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Added constant bias current [A]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e/o converter with infinite BW and conversion efficiency </a:t>
            </a:r>
            <a:r>
              <a:rPr lang="en-US" sz="2000" b="0" kern="0" dirty="0" err="1" smtClean="0">
                <a:latin typeface="Symbol" panose="05050102010706020507" pitchFamily="18" charset="2"/>
              </a:rPr>
              <a:t>h</a:t>
            </a:r>
            <a:r>
              <a:rPr lang="en-US" sz="2000" b="0" kern="0" baseline="-25000" dirty="0" err="1" smtClean="0"/>
              <a:t>Tx</a:t>
            </a:r>
            <a:r>
              <a:rPr lang="en-US" sz="2000" b="0" kern="0" dirty="0" smtClean="0"/>
              <a:t> [W/A]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Any non-linear effects are ignored for now, may be included later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2412688" y="2420888"/>
            <a:ext cx="1332148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N</a:t>
            </a:r>
            <a:r>
              <a:rPr kumimoji="0" lang="de-DE" sz="2000" b="0" i="0" u="none" strike="noStrike" cap="none" normalizeH="0" baseline="3000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th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order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 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low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-pass</a:t>
            </a:r>
          </a:p>
        </p:txBody>
      </p:sp>
      <p:sp>
        <p:nvSpPr>
          <p:cNvPr id="9" name="Rechteck 8"/>
          <p:cNvSpPr/>
          <p:nvPr/>
        </p:nvSpPr>
        <p:spPr bwMode="auto">
          <a:xfrm>
            <a:off x="4250464" y="2420888"/>
            <a:ext cx="1329648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de-DE" sz="2000" b="0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st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order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  high-pass</a:t>
            </a:r>
          </a:p>
        </p:txBody>
      </p:sp>
      <p:cxnSp>
        <p:nvCxnSpPr>
          <p:cNvPr id="10" name="Gerader Verbinder 9"/>
          <p:cNvCxnSpPr/>
          <p:nvPr/>
        </p:nvCxnSpPr>
        <p:spPr bwMode="auto">
          <a:xfrm>
            <a:off x="3710404" y="2780928"/>
            <a:ext cx="5400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Gleichschenkliges Dreieck 13"/>
          <p:cNvSpPr/>
          <p:nvPr/>
        </p:nvSpPr>
        <p:spPr bwMode="auto">
          <a:xfrm rot="5400000">
            <a:off x="1188552" y="2411596"/>
            <a:ext cx="720080" cy="720080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VG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Gerader Verbinder 17"/>
          <p:cNvCxnSpPr/>
          <p:nvPr/>
        </p:nvCxnSpPr>
        <p:spPr bwMode="auto">
          <a:xfrm>
            <a:off x="5635885" y="2769056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feld 16"/>
          <p:cNvSpPr txBox="1"/>
          <p:nvPr/>
        </p:nvSpPr>
        <p:spPr>
          <a:xfrm>
            <a:off x="1116544" y="2555612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solidFill>
                  <a:schemeClr val="tx1"/>
                </a:solidFill>
              </a:rPr>
              <a:t>VGA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6211681" y="2564904"/>
            <a:ext cx="396044" cy="3693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247685" y="256490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solidFill>
                  <a:schemeClr val="tx1"/>
                </a:solidFill>
              </a:rPr>
              <a:t>+</a:t>
            </a:r>
            <a:endParaRPr lang="de-DE" sz="1800" dirty="0">
              <a:solidFill>
                <a:schemeClr val="tx1"/>
              </a:solidFill>
            </a:endParaRPr>
          </a:p>
        </p:txBody>
      </p:sp>
      <p:cxnSp>
        <p:nvCxnSpPr>
          <p:cNvPr id="23" name="Gerader Verbinder 22"/>
          <p:cNvCxnSpPr/>
          <p:nvPr/>
        </p:nvCxnSpPr>
        <p:spPr bwMode="auto">
          <a:xfrm>
            <a:off x="6588224" y="2771636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Gerader Verbinder 23"/>
          <p:cNvCxnSpPr/>
          <p:nvPr/>
        </p:nvCxnSpPr>
        <p:spPr bwMode="auto">
          <a:xfrm flipV="1">
            <a:off x="6428633" y="2934236"/>
            <a:ext cx="0" cy="2685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feld 26"/>
          <p:cNvSpPr txBox="1"/>
          <p:nvPr/>
        </p:nvSpPr>
        <p:spPr>
          <a:xfrm>
            <a:off x="6103669" y="3140968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err="1" smtClean="0">
                <a:solidFill>
                  <a:schemeClr val="tx1"/>
                </a:solidFill>
              </a:rPr>
              <a:t>bias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7058508" y="2483604"/>
            <a:ext cx="825860" cy="51334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e/o</a:t>
            </a:r>
          </a:p>
        </p:txBody>
      </p:sp>
      <p:cxnSp>
        <p:nvCxnSpPr>
          <p:cNvPr id="32" name="Gerader Verbinder 31"/>
          <p:cNvCxnSpPr/>
          <p:nvPr/>
        </p:nvCxnSpPr>
        <p:spPr bwMode="auto">
          <a:xfrm>
            <a:off x="1840052" y="2759764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268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r>
              <a:rPr lang="de-DE" sz="3200" dirty="0" err="1" smtClean="0"/>
              <a:t>Tx</a:t>
            </a:r>
            <a:r>
              <a:rPr lang="de-DE" sz="3200" dirty="0" smtClean="0"/>
              <a:t> </a:t>
            </a:r>
            <a:r>
              <a:rPr lang="de-DE" sz="3200" dirty="0" err="1" smtClean="0"/>
              <a:t>filter</a:t>
            </a:r>
            <a:r>
              <a:rPr lang="de-DE" sz="3200" dirty="0" smtClean="0"/>
              <a:t> </a:t>
            </a:r>
            <a:r>
              <a:rPr lang="de-DE" sz="3200" dirty="0" err="1" smtClean="0"/>
              <a:t>model</a:t>
            </a:r>
            <a:r>
              <a:rPr lang="de-DE" sz="3200" dirty="0" smtClean="0"/>
              <a:t> </a:t>
            </a:r>
            <a:r>
              <a:rPr lang="de-DE" sz="3200" dirty="0" err="1" smtClean="0"/>
              <a:t>generation</a:t>
            </a:r>
            <a:endParaRPr lang="de-DE" altLang="de-DE" sz="32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4189413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de-DE" sz="1600" kern="0" dirty="0" err="1" smtClean="0"/>
              <a:t>Steps</a:t>
            </a:r>
            <a:r>
              <a:rPr lang="de-DE" sz="1600" kern="0" dirty="0" smtClean="0"/>
              <a:t> (</a:t>
            </a:r>
            <a:r>
              <a:rPr lang="de-DE" sz="1600" kern="0" dirty="0" err="1" smtClean="0"/>
              <a:t>see</a:t>
            </a:r>
            <a:r>
              <a:rPr lang="de-DE" sz="1600" kern="0" dirty="0" smtClean="0"/>
              <a:t> MATLAB </a:t>
            </a:r>
            <a:r>
              <a:rPr lang="de-DE" sz="1600" kern="0" dirty="0" err="1" smtClean="0"/>
              <a:t>code</a:t>
            </a:r>
            <a:r>
              <a:rPr lang="de-DE" sz="1600" kern="0" dirty="0" smtClean="0"/>
              <a:t> on </a:t>
            </a:r>
            <a:r>
              <a:rPr lang="de-DE" sz="1600" kern="0" dirty="0" err="1" smtClean="0"/>
              <a:t>the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right</a:t>
            </a:r>
            <a:r>
              <a:rPr lang="de-DE" sz="1600" kern="0" dirty="0" smtClean="0"/>
              <a:t>):</a:t>
            </a:r>
          </a:p>
          <a:p>
            <a:r>
              <a:rPr lang="de-DE" sz="1600" kern="0" dirty="0" err="1" smtClean="0"/>
              <a:t>Generate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Butterworth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highpass</a:t>
            </a:r>
            <a:r>
              <a:rPr lang="de-DE" sz="1600" kern="0" dirty="0" smtClean="0"/>
              <a:t> IIR </a:t>
            </a:r>
            <a:r>
              <a:rPr lang="de-DE" sz="1600" kern="0" dirty="0" err="1" smtClean="0"/>
              <a:t>filter</a:t>
            </a:r>
            <a:r>
              <a:rPr lang="de-DE" sz="1600" kern="0" dirty="0" smtClean="0"/>
              <a:t/>
            </a:r>
            <a:br>
              <a:rPr lang="de-DE" sz="1600" kern="0" dirty="0" smtClean="0"/>
            </a:br>
            <a:r>
              <a:rPr lang="de-DE" sz="1600" kern="0" dirty="0" smtClean="0"/>
              <a:t>n = 2, </a:t>
            </a:r>
            <a:r>
              <a:rPr lang="de-DE" sz="1600" kern="0" dirty="0" err="1" smtClean="0"/>
              <a:t>f</a:t>
            </a:r>
            <a:r>
              <a:rPr lang="de-DE" sz="1600" kern="0" baseline="-25000" dirty="0" err="1" smtClean="0"/>
              <a:t>c</a:t>
            </a:r>
            <a:r>
              <a:rPr lang="de-DE" sz="1600" kern="0" dirty="0" smtClean="0"/>
              <a:t> = 260 kHz, </a:t>
            </a:r>
            <a:r>
              <a:rPr lang="de-DE" sz="1600" kern="0" dirty="0" err="1" smtClean="0"/>
              <a:t>f</a:t>
            </a:r>
            <a:r>
              <a:rPr lang="de-DE" sz="1600" kern="0" baseline="-25000" dirty="0" err="1" smtClean="0"/>
              <a:t>bw</a:t>
            </a:r>
            <a:r>
              <a:rPr lang="de-DE" sz="1600" kern="0" dirty="0" smtClean="0"/>
              <a:t> = 0.5 GHz</a:t>
            </a:r>
          </a:p>
          <a:p>
            <a:r>
              <a:rPr lang="de-DE" sz="1600" kern="0" dirty="0" err="1" smtClean="0"/>
              <a:t>Generate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Butterworth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lowpass</a:t>
            </a:r>
            <a:r>
              <a:rPr lang="de-DE" sz="1600" kern="0" dirty="0" smtClean="0"/>
              <a:t> IIR </a:t>
            </a:r>
            <a:r>
              <a:rPr lang="de-DE" sz="1600" kern="0" dirty="0" err="1" smtClean="0"/>
              <a:t>filter</a:t>
            </a:r>
            <a:r>
              <a:rPr lang="de-DE" sz="1600" kern="0" dirty="0" smtClean="0"/>
              <a:t/>
            </a:r>
            <a:br>
              <a:rPr lang="de-DE" sz="1600" kern="0" dirty="0" smtClean="0"/>
            </a:br>
            <a:r>
              <a:rPr lang="de-DE" sz="1600" kern="0" dirty="0" smtClean="0"/>
              <a:t>n = 8, </a:t>
            </a:r>
            <a:r>
              <a:rPr lang="de-DE" sz="1600" kern="0" dirty="0" err="1" smtClean="0"/>
              <a:t>f</a:t>
            </a:r>
            <a:r>
              <a:rPr lang="de-DE" sz="1600" kern="0" baseline="-25000" dirty="0" err="1" smtClean="0"/>
              <a:t>c</a:t>
            </a:r>
            <a:r>
              <a:rPr lang="de-DE" sz="1600" kern="0" dirty="0" smtClean="0"/>
              <a:t> = 234 MHz, </a:t>
            </a:r>
            <a:r>
              <a:rPr lang="de-DE" sz="1600" kern="0" dirty="0" err="1" smtClean="0"/>
              <a:t>f</a:t>
            </a:r>
            <a:r>
              <a:rPr lang="de-DE" sz="1600" kern="0" baseline="-25000" dirty="0" err="1" smtClean="0"/>
              <a:t>bw</a:t>
            </a:r>
            <a:r>
              <a:rPr lang="de-DE" sz="1600" kern="0" dirty="0" smtClean="0"/>
              <a:t> = 0.5 GHz</a:t>
            </a:r>
          </a:p>
          <a:p>
            <a:r>
              <a:rPr lang="de-DE" sz="1600" kern="0" dirty="0" smtClean="0"/>
              <a:t>Transform </a:t>
            </a:r>
            <a:r>
              <a:rPr lang="de-DE" sz="1600" kern="0" dirty="0" err="1" smtClean="0"/>
              <a:t>Butterworth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filters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to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second</a:t>
            </a:r>
            <a:r>
              <a:rPr lang="de-DE" sz="1600" kern="0" dirty="0" smtClean="0"/>
              <a:t>-order </a:t>
            </a:r>
            <a:r>
              <a:rPr lang="de-DE" sz="1600" kern="0" dirty="0" err="1" smtClean="0"/>
              <a:t>sections</a:t>
            </a:r>
            <a:r>
              <a:rPr lang="de-DE" sz="1600" kern="0" dirty="0" smtClean="0"/>
              <a:t> form</a:t>
            </a:r>
          </a:p>
          <a:p>
            <a:r>
              <a:rPr lang="de-DE" sz="1600" kern="0" dirty="0" smtClean="0"/>
              <a:t>Combine </a:t>
            </a:r>
            <a:r>
              <a:rPr lang="de-DE" sz="1600" kern="0" dirty="0" err="1" smtClean="0"/>
              <a:t>highpass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and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lowpass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filters</a:t>
            </a:r>
            <a:endParaRPr lang="de-DE" sz="1600" kern="0" dirty="0" smtClean="0"/>
          </a:p>
          <a:p>
            <a:endParaRPr lang="de-DE" sz="1600" kern="0" dirty="0" smtClean="0"/>
          </a:p>
          <a:p>
            <a:pPr marL="0" indent="0"/>
            <a:r>
              <a:rPr lang="de-DE" sz="1600" kern="0" dirty="0" smtClean="0"/>
              <a:t>Output:</a:t>
            </a:r>
          </a:p>
          <a:p>
            <a:r>
              <a:rPr lang="de-DE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sos</a:t>
            </a:r>
            <a:r>
              <a:rPr lang="de-DE" sz="1600" kern="0" dirty="0" smtClean="0"/>
              <a:t>: Second-order </a:t>
            </a:r>
            <a:r>
              <a:rPr lang="de-DE" sz="1600" kern="0" dirty="0" err="1" smtClean="0"/>
              <a:t>sections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parameter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matrix</a:t>
            </a:r>
            <a:r>
              <a:rPr lang="de-DE" sz="1600" kern="0" dirty="0" smtClean="0"/>
              <a:t> (</a:t>
            </a:r>
            <a:r>
              <a:rPr lang="de-DE" sz="1600" kern="0" dirty="0" err="1" smtClean="0"/>
              <a:t>see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next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slide</a:t>
            </a:r>
            <a:r>
              <a:rPr lang="de-DE" sz="1600" kern="0" dirty="0" smtClean="0"/>
              <a:t>)</a:t>
            </a:r>
          </a:p>
          <a:p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de-DE" sz="1600" kern="0" dirty="0" smtClean="0"/>
              <a:t>: </a:t>
            </a:r>
            <a:r>
              <a:rPr lang="de-DE" sz="1600" kern="0" dirty="0" err="1" smtClean="0"/>
              <a:t>Gain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factor</a:t>
            </a:r>
            <a:r>
              <a:rPr lang="de-DE" sz="1600" kern="0" dirty="0" smtClean="0"/>
              <a:t> (</a:t>
            </a:r>
            <a:r>
              <a:rPr lang="de-DE" sz="1600" kern="0" dirty="0" err="1" smtClean="0"/>
              <a:t>see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next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slide</a:t>
            </a:r>
            <a:r>
              <a:rPr lang="de-DE" sz="1600" kern="0" dirty="0" smtClean="0"/>
              <a:t>)</a:t>
            </a:r>
          </a:p>
          <a:p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de-DE" sz="1600" kern="0" dirty="0" smtClean="0"/>
              <a:t>: </a:t>
            </a:r>
            <a:r>
              <a:rPr lang="de-DE" sz="1600" kern="0" dirty="0" err="1" smtClean="0"/>
              <a:t>Matlab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filter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object</a:t>
            </a:r>
            <a:endParaRPr lang="de-DE" sz="1600" kern="0" dirty="0" smtClean="0"/>
          </a:p>
          <a:p>
            <a:endParaRPr lang="de-DE" altLang="de-DE" sz="1600" kern="0" dirty="0"/>
          </a:p>
        </p:txBody>
      </p:sp>
      <p:sp>
        <p:nvSpPr>
          <p:cNvPr id="9" name="Rechteck 8"/>
          <p:cNvSpPr/>
          <p:nvPr/>
        </p:nvSpPr>
        <p:spPr>
          <a:xfrm>
            <a:off x="4875213" y="1981200"/>
            <a:ext cx="3735387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f_bw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5e8; 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Reference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bandwidth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(Hz)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Highpass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filter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2; 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Filter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order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Highpass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cut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-off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frequency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(Hz)</a:t>
            </a: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2.6e5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1100" dirty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butter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n_hi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/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f_bw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>
                <a:solidFill>
                  <a:srgbClr val="A020F0"/>
                </a:solidFill>
                <a:latin typeface="Courier New" panose="02070309020205020404" pitchFamily="49" charset="0"/>
              </a:rPr>
              <a:t>'high'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de-DE" sz="1100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  <a:endParaRPr lang="de-DE" sz="11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zp2sos(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z_hi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Lowpass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filter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8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Filter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order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Lowpass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cut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-off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frequency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(Hz)</a:t>
            </a: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2.34e8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1100" dirty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butter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n_lo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/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f_bw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1100" dirty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zp2sos(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z_lo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Combined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bandpass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filter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passband_gain</a:t>
            </a:r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-23.17; </a:t>
            </a:r>
            <a:r>
              <a:rPr lang="en-US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en-US" sz="1100" dirty="0" err="1" smtClean="0">
                <a:solidFill>
                  <a:srgbClr val="228B22"/>
                </a:solidFill>
                <a:latin typeface="Courier New" panose="02070309020205020404" pitchFamily="49" charset="0"/>
              </a:rPr>
              <a:t>Passb</a:t>
            </a:r>
            <a:r>
              <a:rPr lang="en-US" sz="1100" dirty="0" smtClean="0">
                <a:solidFill>
                  <a:srgbClr val="228B22"/>
                </a:solidFill>
                <a:latin typeface="Courier New" panose="02070309020205020404" pitchFamily="49" charset="0"/>
              </a:rPr>
              <a:t>. </a:t>
            </a:r>
            <a:r>
              <a:rPr lang="en-US" sz="1100" dirty="0">
                <a:solidFill>
                  <a:srgbClr val="228B22"/>
                </a:solidFill>
                <a:latin typeface="Courier New" panose="02070309020205020404" pitchFamily="49" charset="0"/>
              </a:rPr>
              <a:t>gain </a:t>
            </a:r>
            <a:r>
              <a:rPr lang="en-US" sz="1100" dirty="0" smtClean="0">
                <a:solidFill>
                  <a:srgbClr val="228B22"/>
                </a:solidFill>
                <a:latin typeface="Courier New" panose="02070309020205020404" pitchFamily="49" charset="0"/>
              </a:rPr>
              <a:t>(dB)</a:t>
            </a:r>
            <a:endParaRPr lang="en-US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g =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*10^(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passband_gain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/20);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H = dfilt.df2sos(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g);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680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de-DE" dirty="0" err="1" smtClean="0"/>
              <a:t>Tx</a:t>
            </a:r>
            <a:r>
              <a:rPr lang="de-DE" dirty="0" smtClean="0"/>
              <a:t> </a:t>
            </a:r>
            <a:r>
              <a:rPr lang="de-DE" dirty="0" err="1" smtClean="0"/>
              <a:t>filter</a:t>
            </a:r>
            <a:r>
              <a:rPr lang="de-DE" dirty="0" smtClean="0"/>
              <a:t> </a:t>
            </a:r>
            <a:r>
              <a:rPr lang="de-DE" dirty="0" err="1" smtClean="0"/>
              <a:t>parameters</a:t>
            </a:r>
            <a:endParaRPr lang="de-DE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de-DE" sz="2000" dirty="0" smtClean="0"/>
              <a:t>Parameter </a:t>
            </a:r>
            <a:r>
              <a:rPr lang="de-DE" sz="2000" dirty="0" err="1" smtClean="0"/>
              <a:t>matrix</a:t>
            </a:r>
            <a:r>
              <a:rPr lang="de-DE" sz="2000" dirty="0" smtClean="0"/>
              <a:t> </a:t>
            </a:r>
            <a:r>
              <a:rPr lang="de-D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sos</a:t>
            </a:r>
            <a:r>
              <a:rPr lang="de-DE" sz="2000" dirty="0" smtClean="0"/>
              <a:t>:</a:t>
            </a:r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 smtClean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 smtClean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de-DE" sz="2000" dirty="0" err="1" smtClean="0"/>
              <a:t>Gain</a:t>
            </a:r>
            <a:r>
              <a:rPr lang="de-DE" sz="2000" dirty="0" smtClean="0"/>
              <a:t> </a:t>
            </a:r>
            <a:r>
              <a:rPr lang="de-DE" sz="2000" dirty="0" err="1" smtClean="0"/>
              <a:t>factor</a:t>
            </a:r>
            <a:r>
              <a:rPr lang="de-DE" sz="2000" dirty="0" smtClean="0"/>
              <a:t> </a:t>
            </a:r>
            <a:r>
              <a:rPr lang="de-D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de-DE" sz="2000" dirty="0" smtClean="0"/>
              <a:t>: 		</a:t>
            </a:r>
            <a:r>
              <a:rPr lang="de-DE" sz="1600" b="0" kern="1200" dirty="0">
                <a:latin typeface="Courier New" panose="02070309020205020404" pitchFamily="49" charset="0"/>
                <a:cs typeface="Courier New" panose="02070309020205020404" pitchFamily="49" charset="0"/>
              </a:rPr>
              <a:t>4,24080452365586E-04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1600" b="0" kern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1600" b="0" kern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de-DE" sz="1600" dirty="0" smtClean="0"/>
          </a:p>
          <a:p>
            <a:endParaRPr lang="de-DE" sz="2000" dirty="0"/>
          </a:p>
        </p:txBody>
      </p:sp>
      <p:graphicFrame>
        <p:nvGraphicFramePr>
          <p:cNvPr id="9" name="Inhaltsplatzhalt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0891876"/>
              </p:ext>
            </p:extLst>
          </p:nvPr>
        </p:nvGraphicFramePr>
        <p:xfrm>
          <a:off x="774033" y="2369467"/>
          <a:ext cx="7684167" cy="1623325"/>
        </p:xfrm>
        <a:graphic>
          <a:graphicData uri="http://schemas.openxmlformats.org/drawingml/2006/table">
            <a:tbl>
              <a:tblPr firstRow="1" bandRow="1"/>
              <a:tblGrid>
                <a:gridCol w="588809">
                  <a:extLst>
                    <a:ext uri="{9D8B030D-6E8A-4147-A177-3AD203B41FA5}">
                      <a16:colId xmlns:a16="http://schemas.microsoft.com/office/drawing/2014/main" val="1635545982"/>
                    </a:ext>
                  </a:extLst>
                </a:gridCol>
                <a:gridCol w="588809">
                  <a:extLst>
                    <a:ext uri="{9D8B030D-6E8A-4147-A177-3AD203B41FA5}">
                      <a16:colId xmlns:a16="http://schemas.microsoft.com/office/drawing/2014/main" val="1923974955"/>
                    </a:ext>
                  </a:extLst>
                </a:gridCol>
                <a:gridCol w="651766">
                  <a:extLst>
                    <a:ext uri="{9D8B030D-6E8A-4147-A177-3AD203B41FA5}">
                      <a16:colId xmlns:a16="http://schemas.microsoft.com/office/drawing/2014/main" val="732453528"/>
                    </a:ext>
                  </a:extLst>
                </a:gridCol>
                <a:gridCol w="636952">
                  <a:extLst>
                    <a:ext uri="{9D8B030D-6E8A-4147-A177-3AD203B41FA5}">
                      <a16:colId xmlns:a16="http://schemas.microsoft.com/office/drawing/2014/main" val="2280729191"/>
                    </a:ext>
                  </a:extLst>
                </a:gridCol>
                <a:gridCol w="636953">
                  <a:extLst>
                    <a:ext uri="{9D8B030D-6E8A-4147-A177-3AD203B41FA5}">
                      <a16:colId xmlns:a16="http://schemas.microsoft.com/office/drawing/2014/main" val="1699209486"/>
                    </a:ext>
                  </a:extLst>
                </a:gridCol>
                <a:gridCol w="2392277">
                  <a:extLst>
                    <a:ext uri="{9D8B030D-6E8A-4147-A177-3AD203B41FA5}">
                      <a16:colId xmlns:a16="http://schemas.microsoft.com/office/drawing/2014/main" val="2567634597"/>
                    </a:ext>
                  </a:extLst>
                </a:gridCol>
                <a:gridCol w="2188601">
                  <a:extLst>
                    <a:ext uri="{9D8B030D-6E8A-4147-A177-3AD203B41FA5}">
                      <a16:colId xmlns:a16="http://schemas.microsoft.com/office/drawing/2014/main" val="2595943545"/>
                    </a:ext>
                  </a:extLst>
                </a:gridCol>
              </a:tblGrid>
              <a:tr h="32374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394480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-2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-1,997689701897980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0,997692367559178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4713497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-0,101589252729636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0,012231136945395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10777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-0,109848714714527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0,094528076541712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229235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-0,129268374764007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0,288024770756935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7732363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-0,168095248634957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0,674894145483214</a:t>
                      </a:r>
                    </a:p>
                  </a:txBody>
                  <a:tcPr marL="6350" marR="6350" marT="635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6191521"/>
                  </a:ext>
                </a:extLst>
              </a:tr>
            </a:tbl>
          </a:graphicData>
        </a:graphic>
      </p:graphicFrame>
      <p:pic>
        <p:nvPicPr>
          <p:cNvPr id="10" name="Grafi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9380" y="1519285"/>
            <a:ext cx="3671220" cy="857351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789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err="1" smtClean="0"/>
              <a:t>Tx</a:t>
            </a:r>
            <a:r>
              <a:rPr lang="en-US" dirty="0" smtClean="0"/>
              <a:t> filter graphical representation</a:t>
            </a:r>
            <a:endParaRPr lang="de-DE" dirty="0"/>
          </a:p>
        </p:txBody>
      </p:sp>
      <p:pic>
        <p:nvPicPr>
          <p:cNvPr id="8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601" y="1997400"/>
            <a:ext cx="5342797" cy="4082399"/>
          </a:xfrm>
        </p:spPr>
      </p:pic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51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</a:t>
            </a:r>
            <a:r>
              <a:rPr lang="en-US" altLang="zh-CN" dirty="0"/>
              <a:t>R</a:t>
            </a:r>
            <a:r>
              <a:rPr lang="en-US" altLang="zh-CN" dirty="0" smtClean="0"/>
              <a:t>x frontend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2148016"/>
            <a:ext cx="7990656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LC </a:t>
            </a:r>
            <a:r>
              <a:rPr lang="en-US" sz="2000" b="0" kern="0" dirty="0"/>
              <a:t>R</a:t>
            </a:r>
            <a:r>
              <a:rPr lang="en-US" sz="2000" b="0" kern="0" dirty="0" smtClean="0"/>
              <a:t>x comprises </a:t>
            </a:r>
            <a:r>
              <a:rPr lang="en-US" sz="2000" b="0" kern="0" dirty="0"/>
              <a:t>of </a:t>
            </a:r>
            <a:r>
              <a:rPr lang="en-US" sz="2000" b="0" kern="0" dirty="0" smtClean="0"/>
              <a:t>PD + sophisticated </a:t>
            </a:r>
            <a:r>
              <a:rPr lang="en-US" sz="2000" b="0" kern="0" dirty="0" err="1" smtClean="0"/>
              <a:t>transimpedance</a:t>
            </a:r>
            <a:r>
              <a:rPr lang="en-US" sz="2000" b="0" kern="0" dirty="0" smtClean="0"/>
              <a:t> amplifier (TIA).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TIA does the impedance matching (from M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s at PD to 50 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)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Bandwidth limitation of PDs comes from large </a:t>
            </a:r>
            <a:r>
              <a:rPr lang="en-US" sz="2000" b="0" kern="0" dirty="0" smtClean="0"/>
              <a:t>area mostly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TIA aims at wider bandwidth through sophisticated “bootstrap” design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Compensates the capacitance of large-area PD at the cost of more noise 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Bootstrap TIA </a:t>
            </a:r>
            <a:r>
              <a:rPr lang="en-US" sz="2000" b="0" kern="0" dirty="0"/>
              <a:t>is </a:t>
            </a:r>
            <a:r>
              <a:rPr lang="en-US" sz="2000" b="0" kern="0" dirty="0" smtClean="0"/>
              <a:t>custom-designed </a:t>
            </a:r>
            <a:r>
              <a:rPr lang="en-US" sz="2000" b="0" kern="0" dirty="0"/>
              <a:t>for </a:t>
            </a:r>
            <a:r>
              <a:rPr lang="en-US" sz="2000" b="0" kern="0" dirty="0" smtClean="0"/>
              <a:t>a given PD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TIA has single-ended </a:t>
            </a:r>
            <a:r>
              <a:rPr lang="en-US" sz="2000" b="0" kern="0" dirty="0"/>
              <a:t>or differential 50 </a:t>
            </a:r>
            <a:r>
              <a:rPr lang="en-US" sz="2000" b="0" kern="0" dirty="0">
                <a:latin typeface="Symbol" panose="05050102010706020507" pitchFamily="18" charset="2"/>
              </a:rPr>
              <a:t>W</a:t>
            </a:r>
            <a:r>
              <a:rPr lang="en-US" sz="2000" b="0" kern="0" dirty="0"/>
              <a:t> interface to </a:t>
            </a:r>
            <a:r>
              <a:rPr lang="en-US" sz="2000" b="0" kern="0" dirty="0" smtClean="0"/>
              <a:t>the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DSP</a:t>
            </a:r>
            <a:endParaRPr lang="en-US" sz="2000" b="0" kern="0" dirty="0"/>
          </a:p>
        </p:txBody>
      </p:sp>
      <p:sp>
        <p:nvSpPr>
          <p:cNvPr id="2" name="Rechteck 1"/>
          <p:cNvSpPr/>
          <p:nvPr/>
        </p:nvSpPr>
        <p:spPr bwMode="auto">
          <a:xfrm flipH="1">
            <a:off x="3026625" y="2841064"/>
            <a:ext cx="1714711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Bootstrap TIA</a:t>
            </a:r>
          </a:p>
        </p:txBody>
      </p:sp>
      <p:sp>
        <p:nvSpPr>
          <p:cNvPr id="9" name="Rechteck 8"/>
          <p:cNvSpPr/>
          <p:nvPr/>
        </p:nvSpPr>
        <p:spPr bwMode="auto">
          <a:xfrm flipH="1">
            <a:off x="5220809" y="2841064"/>
            <a:ext cx="1090749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2000" dirty="0" err="1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R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x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DSP</a:t>
            </a:r>
          </a:p>
        </p:txBody>
      </p:sp>
      <p:cxnSp>
        <p:nvCxnSpPr>
          <p:cNvPr id="7" name="Gerader Verbinder 6"/>
          <p:cNvCxnSpPr/>
          <p:nvPr/>
        </p:nvCxnSpPr>
        <p:spPr bwMode="auto">
          <a:xfrm flipH="1">
            <a:off x="6311557" y="3068960"/>
            <a:ext cx="34135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Gerader Verbinder 11"/>
          <p:cNvCxnSpPr/>
          <p:nvPr/>
        </p:nvCxnSpPr>
        <p:spPr bwMode="auto">
          <a:xfrm flipH="1">
            <a:off x="4741336" y="3057088"/>
            <a:ext cx="477894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Gerader Verbinder 13"/>
          <p:cNvCxnSpPr/>
          <p:nvPr/>
        </p:nvCxnSpPr>
        <p:spPr bwMode="auto">
          <a:xfrm flipH="1">
            <a:off x="2574616" y="3057088"/>
            <a:ext cx="477894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Gerader Verbinder 14"/>
          <p:cNvCxnSpPr/>
          <p:nvPr/>
        </p:nvCxnSpPr>
        <p:spPr bwMode="auto">
          <a:xfrm flipH="1">
            <a:off x="2574616" y="3068960"/>
            <a:ext cx="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Gerader Verbinder 19"/>
          <p:cNvCxnSpPr/>
          <p:nvPr/>
        </p:nvCxnSpPr>
        <p:spPr bwMode="auto">
          <a:xfrm flipH="1">
            <a:off x="2430127" y="3573016"/>
            <a:ext cx="29144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Gleichschenkliges Dreieck 20"/>
          <p:cNvSpPr/>
          <p:nvPr/>
        </p:nvSpPr>
        <p:spPr bwMode="auto">
          <a:xfrm flipH="1" flipV="1">
            <a:off x="2430127" y="3213507"/>
            <a:ext cx="273082" cy="216024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Gerader Verbinder 23"/>
          <p:cNvCxnSpPr/>
          <p:nvPr/>
        </p:nvCxnSpPr>
        <p:spPr bwMode="auto">
          <a:xfrm flipH="1">
            <a:off x="2411760" y="3429000"/>
            <a:ext cx="29144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526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Rx frontend model</a:t>
            </a:r>
            <a:endParaRPr lang="en-GB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38502" y="3356992"/>
            <a:ext cx="8225986" cy="27035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o/e </a:t>
            </a:r>
            <a:r>
              <a:rPr lang="en-US" sz="2000" b="0" kern="0" dirty="0"/>
              <a:t>converter for </a:t>
            </a:r>
            <a:r>
              <a:rPr lang="en-US" sz="2000" b="0" kern="0" dirty="0" smtClean="0"/>
              <a:t>PD with infinite BW and conversion efficiency </a:t>
            </a:r>
            <a:r>
              <a:rPr lang="en-US" sz="2000" b="0" kern="0" dirty="0" err="1" smtClean="0">
                <a:latin typeface="Symbol" panose="05050102010706020507" pitchFamily="18" charset="2"/>
              </a:rPr>
              <a:t>h</a:t>
            </a:r>
            <a:r>
              <a:rPr lang="en-US" sz="2000" b="0" kern="0" baseline="-25000" dirty="0" err="1" smtClean="0"/>
              <a:t>Rx</a:t>
            </a:r>
            <a:r>
              <a:rPr lang="en-US" sz="2000" b="0" kern="0" dirty="0" smtClean="0"/>
              <a:t> [A/W]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For PD, ignore the shot noise, while it is to be added directly after APD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Add AWGN </a:t>
            </a:r>
            <a:r>
              <a:rPr lang="en-US" sz="2000" b="0" kern="0" dirty="0" smtClean="0"/>
              <a:t>for shot </a:t>
            </a:r>
            <a:r>
              <a:rPr lang="en-US" sz="2000" b="0" kern="0" dirty="0"/>
              <a:t>noise RMS </a:t>
            </a:r>
            <a:r>
              <a:rPr lang="en-US" sz="2000" b="0" i="1" kern="0" dirty="0" err="1" smtClean="0"/>
              <a:t>i</a:t>
            </a:r>
            <a:r>
              <a:rPr lang="en-US" sz="2000" b="0" kern="0" baseline="-25000" dirty="0" err="1" smtClean="0"/>
              <a:t>thermal</a:t>
            </a:r>
            <a:r>
              <a:rPr lang="en-US" sz="2000" b="0" kern="0" dirty="0" smtClean="0"/>
              <a:t> </a:t>
            </a:r>
            <a:r>
              <a:rPr lang="en-US" sz="2000" b="0" kern="0" dirty="0"/>
              <a:t>[A] </a:t>
            </a:r>
            <a:r>
              <a:rPr lang="en-US" sz="2000" b="0" kern="0" dirty="0" smtClean="0"/>
              <a:t>after the APD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High-pass filter </a:t>
            </a:r>
            <a:r>
              <a:rPr lang="en-US" sz="2000" b="0" kern="0" dirty="0" err="1" smtClean="0"/>
              <a:t>f</a:t>
            </a:r>
            <a:r>
              <a:rPr lang="en-US" sz="2000" b="0" kern="0" baseline="-25000" dirty="0" err="1" smtClean="0"/>
              <a:t>g</a:t>
            </a:r>
            <a:r>
              <a:rPr lang="en-US" sz="2000" b="0" kern="0" dirty="0" smtClean="0"/>
              <a:t> = 100 kHz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Add AWGN for thermal noise RMS </a:t>
            </a:r>
            <a:r>
              <a:rPr lang="en-US" sz="2000" b="0" i="1" kern="0" dirty="0" err="1" smtClean="0"/>
              <a:t>i</a:t>
            </a:r>
            <a:r>
              <a:rPr lang="en-US" sz="2000" b="0" kern="0" baseline="-25000" dirty="0" err="1" smtClean="0"/>
              <a:t>thermal</a:t>
            </a:r>
            <a:r>
              <a:rPr lang="en-US" sz="2000" b="0" kern="0" dirty="0" smtClean="0"/>
              <a:t> [A] before the TIA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AGC [V/A] to compensate overall attenuation in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+ channel + Rx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Low-pass </a:t>
            </a:r>
            <a:r>
              <a:rPr lang="en-US" sz="2000" b="0" kern="0" dirty="0"/>
              <a:t>with variable </a:t>
            </a:r>
            <a:r>
              <a:rPr lang="en-US" sz="2000" b="0" kern="0" dirty="0" smtClean="0"/>
              <a:t>cut-off frequency e.g. </a:t>
            </a:r>
            <a:r>
              <a:rPr lang="en-US" sz="2000" b="0" kern="0" dirty="0" err="1" smtClean="0"/>
              <a:t>f</a:t>
            </a:r>
            <a:r>
              <a:rPr lang="en-US" sz="2000" b="0" kern="0" baseline="-25000" dirty="0" err="1" smtClean="0"/>
              <a:t>g</a:t>
            </a:r>
            <a:r>
              <a:rPr lang="en-US" sz="2000" b="0" kern="0" dirty="0" smtClean="0"/>
              <a:t> </a:t>
            </a:r>
            <a:r>
              <a:rPr lang="en-US" sz="2000" b="0" kern="0" dirty="0"/>
              <a:t>= 20, 100, 200 </a:t>
            </a:r>
            <a:r>
              <a:rPr lang="en-US" sz="2000" b="0" kern="0" dirty="0" smtClean="0"/>
              <a:t>MHz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Could be matched </a:t>
            </a:r>
            <a:r>
              <a:rPr lang="en-US" sz="2000" b="0" kern="0" dirty="0"/>
              <a:t>to the </a:t>
            </a:r>
            <a:r>
              <a:rPr lang="en-US" sz="2000" b="0" kern="0" dirty="0" smtClean="0"/>
              <a:t>required </a:t>
            </a:r>
            <a:r>
              <a:rPr lang="en-US" sz="2000" b="0" kern="0" dirty="0"/>
              <a:t>Rx signal </a:t>
            </a:r>
            <a:r>
              <a:rPr lang="en-US" sz="2000" b="0" kern="0" dirty="0" smtClean="0"/>
              <a:t>bandwidth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kern="0" dirty="0"/>
          </a:p>
        </p:txBody>
      </p:sp>
      <p:sp>
        <p:nvSpPr>
          <p:cNvPr id="2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30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1190124" y="1844824"/>
            <a:ext cx="7414324" cy="1366411"/>
            <a:chOff x="1118116" y="1988840"/>
            <a:chExt cx="7414324" cy="1366411"/>
          </a:xfrm>
        </p:grpSpPr>
        <p:sp>
          <p:nvSpPr>
            <p:cNvPr id="8" name="Rechteck 7"/>
            <p:cNvSpPr/>
            <p:nvPr/>
          </p:nvSpPr>
          <p:spPr bwMode="auto">
            <a:xfrm>
              <a:off x="7200292" y="1988840"/>
              <a:ext cx="1332148" cy="7200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de-DE" sz="2000" dirty="0">
                  <a:solidFill>
                    <a:sysClr val="windowText" lastClr="000000"/>
                  </a:solidFill>
                  <a:latin typeface="Times New Roman" pitchFamily="16" charset="0"/>
                  <a:ea typeface="MS Gothic" charset="-128"/>
                </a:rPr>
                <a:t>1</a:t>
              </a:r>
              <a:r>
                <a:rPr kumimoji="0" lang="de-DE" sz="2000" b="0" i="0" u="none" strike="noStrike" cap="none" normalizeH="0" baseline="3000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th</a:t>
              </a: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  <a:r>
                <a:rPr kumimoji="0" lang="de-DE" sz="2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order</a:t>
              </a: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   </a:t>
              </a:r>
              <a:r>
                <a:rPr kumimoji="0" lang="de-DE" sz="2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low</a:t>
              </a: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-pass</a:t>
              </a:r>
            </a:p>
          </p:txBody>
        </p:sp>
        <p:sp>
          <p:nvSpPr>
            <p:cNvPr id="9" name="Rechteck 8"/>
            <p:cNvSpPr/>
            <p:nvPr/>
          </p:nvSpPr>
          <p:spPr bwMode="auto">
            <a:xfrm>
              <a:off x="3247352" y="1988840"/>
              <a:ext cx="1329648" cy="7200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  <a:r>
                <a:rPr kumimoji="0" lang="de-DE" sz="2000" b="0" i="0" u="none" strike="noStrike" cap="none" normalizeH="0" baseline="3000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st</a:t>
              </a: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  <a:r>
                <a:rPr kumimoji="0" lang="de-DE" sz="2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order</a:t>
              </a: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   high-pass</a:t>
              </a:r>
            </a:p>
          </p:txBody>
        </p:sp>
        <p:cxnSp>
          <p:nvCxnSpPr>
            <p:cNvPr id="11" name="Gerader Verbinder 10"/>
            <p:cNvCxnSpPr/>
            <p:nvPr/>
          </p:nvCxnSpPr>
          <p:spPr bwMode="auto">
            <a:xfrm>
              <a:off x="4579500" y="2337008"/>
              <a:ext cx="537560" cy="118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Gleichschenkliges Dreieck 13"/>
            <p:cNvSpPr/>
            <p:nvPr/>
          </p:nvSpPr>
          <p:spPr bwMode="auto">
            <a:xfrm rot="5400000">
              <a:off x="6012160" y="1988840"/>
              <a:ext cx="720080" cy="72008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VG</a:t>
              </a:r>
              <a:endPara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8" name="Gerader Verbinder 17"/>
            <p:cNvCxnSpPr/>
            <p:nvPr/>
          </p:nvCxnSpPr>
          <p:spPr bwMode="auto">
            <a:xfrm>
              <a:off x="4577000" y="2337008"/>
              <a:ext cx="537560" cy="118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Textfeld 16"/>
            <p:cNvSpPr txBox="1"/>
            <p:nvPr/>
          </p:nvSpPr>
          <p:spPr>
            <a:xfrm>
              <a:off x="5940152" y="2132856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800" dirty="0" smtClean="0">
                  <a:solidFill>
                    <a:schemeClr val="tx1"/>
                  </a:solidFill>
                </a:rPr>
                <a:t>AGC</a:t>
              </a:r>
              <a:endParaRPr lang="de-DE" sz="1800" dirty="0">
                <a:solidFill>
                  <a:schemeClr val="tx1"/>
                </a:solidFill>
              </a:endParaRPr>
            </a:p>
          </p:txBody>
        </p:sp>
        <p:sp>
          <p:nvSpPr>
            <p:cNvPr id="19" name="Ellipse 18"/>
            <p:cNvSpPr/>
            <p:nvPr/>
          </p:nvSpPr>
          <p:spPr bwMode="auto">
            <a:xfrm>
              <a:off x="5078556" y="2132856"/>
              <a:ext cx="396044" cy="369332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5114560" y="2132856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800" dirty="0" smtClean="0">
                  <a:solidFill>
                    <a:schemeClr val="tx1"/>
                  </a:solidFill>
                </a:rPr>
                <a:t>+</a:t>
              </a:r>
              <a:endParaRPr lang="de-DE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23" name="Gerader Verbinder 22"/>
            <p:cNvCxnSpPr/>
            <p:nvPr/>
          </p:nvCxnSpPr>
          <p:spPr bwMode="auto">
            <a:xfrm>
              <a:off x="5474600" y="2337008"/>
              <a:ext cx="537560" cy="118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Gerader Verbinder 23"/>
            <p:cNvCxnSpPr>
              <a:endCxn id="22" idx="2"/>
            </p:cNvCxnSpPr>
            <p:nvPr/>
          </p:nvCxnSpPr>
          <p:spPr bwMode="auto">
            <a:xfrm flipV="1">
              <a:off x="5271815" y="2502188"/>
              <a:ext cx="0" cy="26854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Textfeld 26"/>
            <p:cNvSpPr txBox="1"/>
            <p:nvPr/>
          </p:nvSpPr>
          <p:spPr>
            <a:xfrm>
              <a:off x="4848441" y="2708920"/>
              <a:ext cx="94769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800" dirty="0" smtClean="0">
                  <a:solidFill>
                    <a:schemeClr val="tx1"/>
                  </a:solidFill>
                </a:rPr>
                <a:t>thermal </a:t>
              </a:r>
            </a:p>
            <a:p>
              <a:pPr algn="ctr"/>
              <a:r>
                <a:rPr lang="de-DE" sz="1800" dirty="0" err="1" smtClean="0">
                  <a:solidFill>
                    <a:schemeClr val="tx1"/>
                  </a:solidFill>
                </a:rPr>
                <a:t>noise</a:t>
              </a:r>
              <a:endParaRPr lang="de-DE" sz="1800" dirty="0">
                <a:solidFill>
                  <a:schemeClr val="tx1"/>
                </a:solidFill>
              </a:endParaRPr>
            </a:p>
          </p:txBody>
        </p:sp>
        <p:sp>
          <p:nvSpPr>
            <p:cNvPr id="28" name="Rechteck 27"/>
            <p:cNvSpPr/>
            <p:nvPr/>
          </p:nvSpPr>
          <p:spPr bwMode="auto">
            <a:xfrm>
              <a:off x="1118116" y="2060848"/>
              <a:ext cx="825860" cy="5133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de-DE" sz="2000" dirty="0" smtClean="0">
                  <a:solidFill>
                    <a:sysClr val="windowText" lastClr="000000"/>
                  </a:solidFill>
                  <a:latin typeface="Times New Roman" pitchFamily="16" charset="0"/>
                  <a:ea typeface="MS Gothic" charset="-128"/>
                </a:rPr>
                <a:t>o</a:t>
              </a: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/e</a:t>
              </a:r>
            </a:p>
          </p:txBody>
        </p:sp>
        <p:cxnSp>
          <p:nvCxnSpPr>
            <p:cNvPr id="29" name="Gerader Verbinder 28"/>
            <p:cNvCxnSpPr>
              <a:endCxn id="9" idx="1"/>
            </p:cNvCxnSpPr>
            <p:nvPr/>
          </p:nvCxnSpPr>
          <p:spPr bwMode="auto">
            <a:xfrm>
              <a:off x="2879812" y="2337008"/>
              <a:ext cx="367540" cy="118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Gerader Verbinder 31"/>
            <p:cNvCxnSpPr/>
            <p:nvPr/>
          </p:nvCxnSpPr>
          <p:spPr bwMode="auto">
            <a:xfrm>
              <a:off x="6698736" y="2337008"/>
              <a:ext cx="537560" cy="118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Ellipse 30"/>
            <p:cNvSpPr/>
            <p:nvPr/>
          </p:nvSpPr>
          <p:spPr bwMode="auto">
            <a:xfrm>
              <a:off x="2495865" y="2132856"/>
              <a:ext cx="396044" cy="369332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3" name="Textfeld 32"/>
            <p:cNvSpPr txBox="1"/>
            <p:nvPr/>
          </p:nvSpPr>
          <p:spPr>
            <a:xfrm>
              <a:off x="2531869" y="2132856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800" dirty="0" smtClean="0">
                  <a:solidFill>
                    <a:schemeClr val="tx1"/>
                  </a:solidFill>
                </a:rPr>
                <a:t>+</a:t>
              </a:r>
              <a:endParaRPr lang="de-DE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Gerader Verbinder 33"/>
            <p:cNvCxnSpPr>
              <a:endCxn id="33" idx="2"/>
            </p:cNvCxnSpPr>
            <p:nvPr/>
          </p:nvCxnSpPr>
          <p:spPr bwMode="auto">
            <a:xfrm flipV="1">
              <a:off x="2689124" y="2502188"/>
              <a:ext cx="0" cy="26854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feld 34"/>
            <p:cNvSpPr txBox="1"/>
            <p:nvPr/>
          </p:nvSpPr>
          <p:spPr>
            <a:xfrm>
              <a:off x="2387853" y="2708920"/>
              <a:ext cx="6719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800" dirty="0" err="1" smtClean="0">
                  <a:solidFill>
                    <a:schemeClr val="tx1"/>
                  </a:solidFill>
                </a:rPr>
                <a:t>shot</a:t>
              </a:r>
              <a:r>
                <a:rPr lang="de-DE" sz="1800" dirty="0" smtClean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de-DE" sz="1800" dirty="0" err="1" smtClean="0">
                  <a:solidFill>
                    <a:schemeClr val="tx1"/>
                  </a:solidFill>
                </a:rPr>
                <a:t>noise</a:t>
              </a:r>
              <a:endParaRPr lang="de-DE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Gerader Verbinder 36"/>
            <p:cNvCxnSpPr/>
            <p:nvPr/>
          </p:nvCxnSpPr>
          <p:spPr bwMode="auto">
            <a:xfrm>
              <a:off x="1907704" y="2358172"/>
              <a:ext cx="54006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329419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1330</Words>
  <Application>Microsoft Office PowerPoint</Application>
  <PresentationFormat>Bildschirmpräsentation (4:3)</PresentationFormat>
  <Paragraphs>341</Paragraphs>
  <Slides>15</Slides>
  <Notes>8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6" baseType="lpstr">
      <vt:lpstr>Arial Unicode MS</vt:lpstr>
      <vt:lpstr>MS Gothic</vt:lpstr>
      <vt:lpstr>Arial</vt:lpstr>
      <vt:lpstr>Calibri</vt:lpstr>
      <vt:lpstr>Cambria Math</vt:lpstr>
      <vt:lpstr>Courier New</vt:lpstr>
      <vt:lpstr>Symbol</vt:lpstr>
      <vt:lpstr>Times New Roman</vt:lpstr>
      <vt:lpstr>Wingdings</vt:lpstr>
      <vt:lpstr>Office Theme</vt:lpstr>
      <vt:lpstr>Document</vt:lpstr>
      <vt:lpstr>LC Frontend Models</vt:lpstr>
      <vt:lpstr>Background</vt:lpstr>
      <vt:lpstr>LC Tx frontend</vt:lpstr>
      <vt:lpstr>LC Tx frontend model</vt:lpstr>
      <vt:lpstr>Tx filter model generation</vt:lpstr>
      <vt:lpstr>Tx filter parameters</vt:lpstr>
      <vt:lpstr>Tx filter graphical representation</vt:lpstr>
      <vt:lpstr>LC Rx frontend</vt:lpstr>
      <vt:lpstr>LC Rx frontend model</vt:lpstr>
      <vt:lpstr>Rx filter model generation</vt:lpstr>
      <vt:lpstr>Rx filter parameters</vt:lpstr>
      <vt:lpstr>Rx filter graphical representation</vt:lpstr>
      <vt:lpstr>Summary</vt:lpstr>
      <vt:lpstr>Appendix: Filter model structure</vt:lpstr>
      <vt:lpstr>Further reading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 Usage Model Document</dc:title>
  <dc:creator>Luopengfei (Oliver)</dc:creator>
  <cp:lastModifiedBy>Jungnickel, Volker</cp:lastModifiedBy>
  <cp:revision>188</cp:revision>
  <cp:lastPrinted>1601-01-01T00:00:00Z</cp:lastPrinted>
  <dcterms:created xsi:type="dcterms:W3CDTF">2018-06-20T08:23:49Z</dcterms:created>
  <dcterms:modified xsi:type="dcterms:W3CDTF">2019-01-11T17:09:39Z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(2)yexza3hVWEsWZuB4y60Drivw2kwtHT0riNKKGDAWDtRXBiAy4a+dOwTkPK9F8OB7HBvRXSBP
1S9m8lkun5K96RmifeFzowosHW6DSsCqL74F1McfoaHGXZSOCHFbidL366RQc3HTt5mJvoXc
geqVG3NPiYw/o0ZVNo88Xl+rx4sCUhBvaZHTWjS29Y/VuOtN9Q3+pu/Drx8zG1cIq3p0+cpD
z3euhlMykRnBrEXBlY</vt:lpwstr>
  </property>
  <property fmtid="{D5CDD505-2E9C-101B-9397-08002B2CF9AE}" pid="3" name="_2015_ms_pID_7253431">
    <vt:lpwstr>xCRhnzTf0lrfN2RUxI9ZQ5MRf8DMVbPr5PbxcXUta5GXzu1CUOyjiS
MVUpLOkexp9qada4w0+SSSsuPxjKaaCGvgm732ibrnP4W1ITK/UNZCDYjGw+7MbR9vc5AVRA
MAiAomM01IDT0UDZGuWbzh7/WWHefrF4MJHsyebvp/RmNWEgH4Mt1jS2anIMV9H/StQ=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1530151832</vt:lpwstr>
  </property>
</Properties>
</file>