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6" r:id="rId9"/>
    <p:sldId id="261" r:id="rId10"/>
    <p:sldId id="262" r:id="rId11"/>
    <p:sldId id="263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6" autoAdjust="0"/>
    <p:restoredTop sz="94660"/>
  </p:normalViewPr>
  <p:slideViewPr>
    <p:cSldViewPr>
      <p:cViewPr varScale="1">
        <p:scale>
          <a:sx n="62" d="100"/>
          <a:sy n="62" d="100"/>
        </p:scale>
        <p:origin x="845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9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60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2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49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58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6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802.11-18/1574r2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e.mathworks.com/help/signal/ref/zp2so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LC Frontend Models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871459"/>
              </p:ext>
            </p:extLst>
          </p:nvPr>
        </p:nvGraphicFramePr>
        <p:xfrm>
          <a:off x="508000" y="2506663"/>
          <a:ext cx="7754938" cy="247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Document" r:id="rId4" imgW="8317447" imgH="2656866" progId="Word.Document.8">
                  <p:embed/>
                </p:oleObj>
              </mc:Choice>
              <mc:Fallback>
                <p:oleObj name="Document" r:id="rId4" imgW="8317447" imgH="26568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506663"/>
                        <a:ext cx="7754938" cy="2471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Rx frontend response</a:t>
            </a:r>
            <a:endParaRPr lang="en-GB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799" y="2148016"/>
            <a:ext cx="4182491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Measured with vector network analyzer from DC to 300 MHz using laser with several GHz BW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Amplitude and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Higher pass ~ 100 kHz blocks DC, modulated ambient light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Almost flat response with little ripple until 250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1</a:t>
            </a:r>
            <a:r>
              <a:rPr lang="en-US" sz="2000" b="0" kern="0" baseline="30000" dirty="0" smtClean="0"/>
              <a:t>st</a:t>
            </a:r>
            <a:r>
              <a:rPr lang="en-US" sz="2000" b="0" kern="0" dirty="0" smtClean="0"/>
              <a:t> order low-pass thereafter</a:t>
            </a:r>
            <a:endParaRPr lang="en-US" sz="2000" b="0" kern="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04864"/>
            <a:ext cx="4128458" cy="309634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22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Proposed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749817"/>
            <a:ext cx="7992888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For now, ignore the shot noise, </a:t>
            </a:r>
            <a:r>
              <a:rPr lang="en-US" sz="2000" b="0" kern="0" dirty="0"/>
              <a:t>may be added later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o/e </a:t>
            </a:r>
            <a:r>
              <a:rPr lang="en-US" sz="2000" b="0" kern="0" dirty="0"/>
              <a:t>converter for </a:t>
            </a:r>
            <a:r>
              <a:rPr lang="en-US" sz="2000" b="0" kern="0" dirty="0" smtClean="0"/>
              <a:t>PD with infinite BW and conversion efficiency [A/W]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1</a:t>
            </a:r>
            <a:r>
              <a:rPr lang="en-US" sz="2000" b="0" kern="0" baseline="30000" dirty="0" smtClean="0"/>
              <a:t>st</a:t>
            </a:r>
            <a:r>
              <a:rPr lang="en-US" sz="2000" b="0" kern="0" dirty="0" smtClean="0"/>
              <a:t> order high-pass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= 100 kHz </a:t>
            </a:r>
            <a:r>
              <a:rPr lang="en-US" sz="2000" b="0" kern="0" dirty="0" smtClean="0">
                <a:sym typeface="Wingdings" panose="05000000000000000000" pitchFamily="2" charset="2"/>
              </a:rPr>
              <a:t> block DC + low frequencies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Add random noise RMS [A] </a:t>
            </a:r>
            <a:r>
              <a:rPr lang="en-US" sz="2000" b="0" kern="0" dirty="0" smtClean="0">
                <a:sym typeface="Wingdings" panose="05000000000000000000" pitchFamily="2" charset="2"/>
              </a:rPr>
              <a:t> </a:t>
            </a:r>
            <a:r>
              <a:rPr lang="en-US" sz="2000" b="0" kern="0" dirty="0" smtClean="0"/>
              <a:t>SNR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AGC </a:t>
            </a:r>
            <a:r>
              <a:rPr lang="en-US" sz="2000" b="0" kern="0" dirty="0" smtClean="0"/>
              <a:t>[V/A] to </a:t>
            </a:r>
            <a:r>
              <a:rPr lang="en-US" sz="2000" b="0" kern="0" dirty="0"/>
              <a:t>compensate </a:t>
            </a:r>
            <a:r>
              <a:rPr lang="en-US" sz="2000" b="0" kern="0" dirty="0" smtClean="0"/>
              <a:t>overall attenuation </a:t>
            </a:r>
            <a:r>
              <a:rPr lang="en-US" sz="2000" b="0" kern="0" dirty="0"/>
              <a:t>in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/channel/Rx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1</a:t>
            </a:r>
            <a:r>
              <a:rPr lang="en-US" sz="2000" b="0" kern="0" baseline="30000" dirty="0"/>
              <a:t>th</a:t>
            </a:r>
            <a:r>
              <a:rPr lang="en-US" sz="2000" b="0" kern="0" dirty="0"/>
              <a:t> order low-pass with variable </a:t>
            </a:r>
            <a:r>
              <a:rPr lang="en-US" sz="2000" b="0" kern="0" dirty="0" smtClean="0"/>
              <a:t>cut-off e.g.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= 20, 100, 200 </a:t>
            </a:r>
            <a:r>
              <a:rPr lang="en-US" sz="2000" b="0" kern="0" dirty="0" smtClean="0"/>
              <a:t>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Matched to the </a:t>
            </a:r>
            <a:r>
              <a:rPr lang="en-US" sz="2000" b="0" kern="0" dirty="0" smtClean="0"/>
              <a:t>required </a:t>
            </a:r>
            <a:r>
              <a:rPr lang="en-US" sz="2000" b="0" kern="0" dirty="0"/>
              <a:t>Rx signal </a:t>
            </a:r>
            <a:r>
              <a:rPr lang="en-US" sz="2000" b="0" kern="0" dirty="0" smtClean="0"/>
              <a:t>bandwidth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kern="0" dirty="0"/>
          </a:p>
        </p:txBody>
      </p:sp>
      <p:sp>
        <p:nvSpPr>
          <p:cNvPr id="8" name="Rechteck 7"/>
          <p:cNvSpPr/>
          <p:nvPr/>
        </p:nvSpPr>
        <p:spPr bwMode="auto">
          <a:xfrm>
            <a:off x="6547220" y="2411596"/>
            <a:ext cx="13321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low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-pass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2594280" y="2411596"/>
            <a:ext cx="13296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high-pass</a:t>
            </a:r>
          </a:p>
        </p:txBody>
      </p:sp>
      <p:cxnSp>
        <p:nvCxnSpPr>
          <p:cNvPr id="11" name="Gerader Verbinder 10"/>
          <p:cNvCxnSpPr/>
          <p:nvPr/>
        </p:nvCxnSpPr>
        <p:spPr bwMode="auto">
          <a:xfrm>
            <a:off x="3926428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Gleichschenkliges Dreieck 13"/>
          <p:cNvSpPr/>
          <p:nvPr/>
        </p:nvSpPr>
        <p:spPr bwMode="auto">
          <a:xfrm rot="5400000">
            <a:off x="5359088" y="2411596"/>
            <a:ext cx="720080" cy="720080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VG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3923928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5287080" y="255561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AGC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4425484" y="2555612"/>
            <a:ext cx="396044" cy="3693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461488" y="255561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+</a:t>
            </a:r>
            <a:endParaRPr lang="de-DE" sz="1800" dirty="0">
              <a:solidFill>
                <a:schemeClr val="tx1"/>
              </a:solidFill>
            </a:endParaRPr>
          </a:p>
        </p:txBody>
      </p:sp>
      <p:cxnSp>
        <p:nvCxnSpPr>
          <p:cNvPr id="23" name="Gerader Verbinder 22"/>
          <p:cNvCxnSpPr/>
          <p:nvPr/>
        </p:nvCxnSpPr>
        <p:spPr bwMode="auto">
          <a:xfrm>
            <a:off x="4821528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r Verbinder 23"/>
          <p:cNvCxnSpPr>
            <a:endCxn id="22" idx="2"/>
          </p:cNvCxnSpPr>
          <p:nvPr/>
        </p:nvCxnSpPr>
        <p:spPr bwMode="auto">
          <a:xfrm flipV="1">
            <a:off x="4618743" y="2924944"/>
            <a:ext cx="0" cy="268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4317472" y="313167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>
                <a:solidFill>
                  <a:schemeClr val="tx1"/>
                </a:solidFill>
              </a:rPr>
              <a:t>noise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1262132" y="2483604"/>
            <a:ext cx="825860" cy="5133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o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/e</a:t>
            </a:r>
          </a:p>
        </p:txBody>
      </p:sp>
      <p:cxnSp>
        <p:nvCxnSpPr>
          <p:cNvPr id="29" name="Gerader Verbinder 28"/>
          <p:cNvCxnSpPr/>
          <p:nvPr/>
        </p:nvCxnSpPr>
        <p:spPr bwMode="auto">
          <a:xfrm>
            <a:off x="2091152" y="2759764"/>
            <a:ext cx="5400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Gerader Verbinder 31"/>
          <p:cNvCxnSpPr/>
          <p:nvPr/>
        </p:nvCxnSpPr>
        <p:spPr bwMode="auto">
          <a:xfrm>
            <a:off x="6045664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2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941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err="1"/>
              <a:t>Tx</a:t>
            </a:r>
            <a:r>
              <a:rPr lang="en-US" altLang="zh-CN" dirty="0"/>
              <a:t> and Rx models are derived and proposed to </a:t>
            </a:r>
            <a:r>
              <a:rPr lang="en-US" altLang="zh-CN" dirty="0" err="1" smtClean="0"/>
              <a:t>TGbb</a:t>
            </a:r>
            <a:r>
              <a:rPr lang="en-US" altLang="zh-CN" dirty="0" smtClean="0"/>
              <a:t> based on measurements on real LC frontends, manufactured in our lab. 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models include major optical frontend effects which are relevant for the waveform design at the physical layer</a:t>
            </a:r>
            <a:r>
              <a:rPr lang="en-US" altLang="zh-CN" dirty="0" smtClean="0"/>
              <a:t>.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First simulations fitting to the measurements were presented for the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, to be added for the Rx</a:t>
            </a:r>
            <a:r>
              <a:rPr lang="en-US" altLang="zh-CN" dirty="0" smtClean="0"/>
              <a:t> </a:t>
            </a:r>
            <a:endParaRPr lang="en-US" altLang="zh-CN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436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/>
              <a:t>To support the </a:t>
            </a:r>
            <a:r>
              <a:rPr lang="en-US" altLang="zh-CN" dirty="0" smtClean="0"/>
              <a:t>channel modeling work of TG 11bb, </a:t>
            </a:r>
            <a:r>
              <a:rPr lang="en-US" altLang="zh-CN" dirty="0"/>
              <a:t>this document </a:t>
            </a:r>
            <a:r>
              <a:rPr lang="en-US" altLang="zh-CN" dirty="0" smtClean="0"/>
              <a:t>proposes wideband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and Rx frontend models based on real measurements. </a:t>
            </a:r>
            <a:endParaRPr lang="en-US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comprises sophisticated driver and LED/laser diode.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 has single-ended or differential 50 </a:t>
            </a:r>
            <a:r>
              <a:rPr lang="en-US" sz="2000" b="0" kern="0" dirty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interface to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Driver does impedance matching (50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to few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at LED)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Aims at wide bandwidth through sophisticated circuit design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Bandwidth of high-power LEDs is limited by large area of active zone, radiative/non-radiative recombination effects play a minor role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Driver is </a:t>
            </a:r>
            <a:r>
              <a:rPr lang="en-US" sz="2000" b="0" kern="0" dirty="0" smtClean="0"/>
              <a:t>custom-designed for </a:t>
            </a:r>
            <a:r>
              <a:rPr lang="en-US" sz="2000" b="0" kern="0" dirty="0"/>
              <a:t>each LED </a:t>
            </a:r>
            <a:r>
              <a:rPr lang="en-US" sz="2000" b="0" kern="0" dirty="0" smtClean="0"/>
              <a:t>(e.g. infrared</a:t>
            </a:r>
            <a:r>
              <a:rPr lang="en-US" sz="2000" b="0" kern="0" dirty="0"/>
              <a:t>, visible</a:t>
            </a:r>
            <a:r>
              <a:rPr lang="en-US" sz="2000" b="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and bias currents can be changed in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current has an impact on the reach of the LC link 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>
            <a:off x="4472236" y="2625040"/>
            <a:ext cx="1152128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driver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816052" y="2625040"/>
            <a:ext cx="1150462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>
            <a:off x="2456012" y="2852936"/>
            <a:ext cx="360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>
            <a:off x="3968180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>
            <a:off x="5624364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>
            <a:off x="6128420" y="2852936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>
            <a:off x="5973416" y="3356992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V="1">
            <a:off x="5992788" y="2997483"/>
            <a:ext cx="28803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>
            <a:off x="5992788" y="3212976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response</a:t>
            </a:r>
            <a:endParaRPr lang="en-GB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799" y="2204864"/>
            <a:ext cx="4182491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Measured with vector network analyzer from DC to 300 MHz using Rx with multiple GHz BW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 smtClean="0"/>
              <a:t>LED: CREE </a:t>
            </a:r>
            <a:r>
              <a:rPr lang="en-US" sz="2000" b="0" dirty="0"/>
              <a:t>XPE RED-L1-R2_N3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Amplitude and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Higher pass ~ 100 kHz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Some more gain up to 10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Almost flat response with little ripple until 240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Steep low-pass thereafter</a:t>
            </a:r>
            <a:endParaRPr lang="en-US" sz="2000" b="0" kern="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20888"/>
            <a:ext cx="4097188" cy="3072891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715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Proposed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573016"/>
            <a:ext cx="7992888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Variable gain [V/A</a:t>
            </a:r>
            <a:r>
              <a:rPr lang="en-US" sz="2000" b="0" kern="0" dirty="0"/>
              <a:t>] amplifier to </a:t>
            </a:r>
            <a:r>
              <a:rPr lang="en-US" sz="2000" b="0" kern="0" dirty="0" smtClean="0"/>
              <a:t>set RMS modulation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N</a:t>
            </a:r>
            <a:r>
              <a:rPr lang="en-US" sz="2000" b="0" kern="0" baseline="30000" dirty="0"/>
              <a:t>th</a:t>
            </a:r>
            <a:r>
              <a:rPr lang="en-US" sz="2000" b="0" kern="0" dirty="0"/>
              <a:t> order low-pass with variable </a:t>
            </a:r>
            <a:r>
              <a:rPr lang="en-US" sz="2000" b="0" kern="0" dirty="0" smtClean="0"/>
              <a:t>cut-off e.g.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= 20, 100, 200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May be matched </a:t>
            </a:r>
            <a:r>
              <a:rPr lang="en-US" sz="2000" b="0" kern="0" dirty="0"/>
              <a:t>to </a:t>
            </a:r>
            <a:r>
              <a:rPr lang="en-US" sz="2000" b="0" kern="0" dirty="0" smtClean="0"/>
              <a:t>the highest </a:t>
            </a:r>
            <a:r>
              <a:rPr lang="en-US" sz="2000" b="0" kern="0" dirty="0" err="1"/>
              <a:t>Tx</a:t>
            </a:r>
            <a:r>
              <a:rPr lang="en-US" sz="2000" b="0" kern="0" dirty="0"/>
              <a:t> signal bandwidth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1</a:t>
            </a:r>
            <a:r>
              <a:rPr lang="en-US" sz="2000" b="0" kern="0" baseline="30000" dirty="0" smtClean="0"/>
              <a:t>st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order high-pass </a:t>
            </a:r>
            <a:r>
              <a:rPr lang="en-US" sz="2000" b="0" kern="0" dirty="0" err="1"/>
              <a:t>f</a:t>
            </a:r>
            <a:r>
              <a:rPr lang="en-US" sz="2000" b="0" kern="0" baseline="-25000" dirty="0" err="1"/>
              <a:t>g</a:t>
            </a:r>
            <a:r>
              <a:rPr lang="en-US" sz="2000" b="0" kern="0" dirty="0"/>
              <a:t> = 100 kHz </a:t>
            </a:r>
            <a:r>
              <a:rPr lang="en-US" sz="2000" b="0" kern="0" dirty="0">
                <a:sym typeface="Wingdings" panose="05000000000000000000" pitchFamily="2" charset="2"/>
              </a:rPr>
              <a:t> </a:t>
            </a:r>
            <a:r>
              <a:rPr lang="en-US" sz="2000" b="0" kern="0" dirty="0" smtClean="0">
                <a:sym typeface="Wingdings" panose="05000000000000000000" pitchFamily="2" charset="2"/>
              </a:rPr>
              <a:t>may cause baseline wander effects!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Added constant bias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e/o converter with infinite BW and conversion efficiency [W/A]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Any non-linear effects should be ignored for now, may be included later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2412688" y="2420888"/>
            <a:ext cx="13321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  <a:r>
              <a:rPr kumimoji="0" lang="de-DE" sz="2000" b="0" i="0" u="none" strike="noStrike" cap="none" normalizeH="0" baseline="3000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low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-pass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4250464" y="2420888"/>
            <a:ext cx="13296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high-pass</a:t>
            </a:r>
          </a:p>
        </p:txBody>
      </p:sp>
      <p:cxnSp>
        <p:nvCxnSpPr>
          <p:cNvPr id="10" name="Gerader Verbinder 9"/>
          <p:cNvCxnSpPr/>
          <p:nvPr/>
        </p:nvCxnSpPr>
        <p:spPr bwMode="auto">
          <a:xfrm>
            <a:off x="3710404" y="2780928"/>
            <a:ext cx="5400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Gleichschenkliges Dreieck 13"/>
          <p:cNvSpPr/>
          <p:nvPr/>
        </p:nvSpPr>
        <p:spPr bwMode="auto">
          <a:xfrm rot="5400000">
            <a:off x="1188552" y="2411596"/>
            <a:ext cx="720080" cy="720080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VG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5635885" y="276905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1116544" y="25556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VGA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211681" y="2564904"/>
            <a:ext cx="396044" cy="3693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247685" y="256490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+</a:t>
            </a:r>
            <a:endParaRPr lang="de-DE" sz="1800" dirty="0">
              <a:solidFill>
                <a:schemeClr val="tx1"/>
              </a:solidFill>
            </a:endParaRPr>
          </a:p>
        </p:txBody>
      </p:sp>
      <p:cxnSp>
        <p:nvCxnSpPr>
          <p:cNvPr id="23" name="Gerader Verbinder 22"/>
          <p:cNvCxnSpPr/>
          <p:nvPr/>
        </p:nvCxnSpPr>
        <p:spPr bwMode="auto">
          <a:xfrm>
            <a:off x="6588224" y="277163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r Verbinder 23"/>
          <p:cNvCxnSpPr/>
          <p:nvPr/>
        </p:nvCxnSpPr>
        <p:spPr bwMode="auto">
          <a:xfrm flipV="1">
            <a:off x="6428633" y="2934236"/>
            <a:ext cx="0" cy="268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6103669" y="31409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>
                <a:solidFill>
                  <a:schemeClr val="tx1"/>
                </a:solidFill>
              </a:rPr>
              <a:t>bias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7058508" y="2483604"/>
            <a:ext cx="825860" cy="5133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e/o</a:t>
            </a:r>
          </a:p>
        </p:txBody>
      </p:sp>
      <p:cxnSp>
        <p:nvCxnSpPr>
          <p:cNvPr id="32" name="Gerader Verbinder 31"/>
          <p:cNvCxnSpPr/>
          <p:nvPr/>
        </p:nvCxnSpPr>
        <p:spPr bwMode="auto">
          <a:xfrm>
            <a:off x="1840052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268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r>
              <a:rPr lang="de-DE" sz="3200" dirty="0" err="1" smtClean="0"/>
              <a:t>Tx</a:t>
            </a:r>
            <a:r>
              <a:rPr lang="de-DE" sz="3200" dirty="0" smtClean="0"/>
              <a:t> </a:t>
            </a:r>
            <a:r>
              <a:rPr lang="de-DE" sz="3200" dirty="0" err="1" smtClean="0"/>
              <a:t>filter</a:t>
            </a:r>
            <a:r>
              <a:rPr lang="de-DE" sz="3200" dirty="0" smtClean="0"/>
              <a:t> </a:t>
            </a:r>
            <a:r>
              <a:rPr lang="de-DE" sz="3200" dirty="0" err="1" smtClean="0"/>
              <a:t>model</a:t>
            </a:r>
            <a:r>
              <a:rPr lang="de-DE" sz="3200" dirty="0" smtClean="0"/>
              <a:t> </a:t>
            </a:r>
            <a:r>
              <a:rPr lang="de-DE" sz="3200" dirty="0" err="1" smtClean="0"/>
              <a:t>generation</a:t>
            </a:r>
            <a:endParaRPr lang="de-DE" altLang="de-DE" sz="32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4189413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de-DE" sz="1600" kern="0" smtClean="0"/>
              <a:t>Steps (see MATLAB code on the right):</a:t>
            </a:r>
          </a:p>
          <a:p>
            <a:r>
              <a:rPr lang="de-DE" sz="1600" kern="0" smtClean="0"/>
              <a:t>Generate Butterworth highpass IIR filter</a:t>
            </a:r>
            <a:br>
              <a:rPr lang="de-DE" sz="1600" kern="0" smtClean="0"/>
            </a:br>
            <a:r>
              <a:rPr lang="de-DE" sz="1600" kern="0" smtClean="0"/>
              <a:t>n = 4, f</a:t>
            </a:r>
            <a:r>
              <a:rPr lang="de-DE" sz="1600" kern="0" baseline="-25000" smtClean="0"/>
              <a:t>c</a:t>
            </a:r>
            <a:r>
              <a:rPr lang="de-DE" sz="1600" kern="0" smtClean="0"/>
              <a:t> = 400 kHz, f</a:t>
            </a:r>
            <a:r>
              <a:rPr lang="de-DE" sz="1600" kern="0" baseline="-25000" smtClean="0"/>
              <a:t>bw</a:t>
            </a:r>
            <a:r>
              <a:rPr lang="de-DE" sz="1600" kern="0" smtClean="0"/>
              <a:t> = 1 GHz</a:t>
            </a:r>
          </a:p>
          <a:p>
            <a:r>
              <a:rPr lang="de-DE" sz="1600" kern="0" smtClean="0"/>
              <a:t>Generate Butterworth lowpass IIR filter</a:t>
            </a:r>
            <a:br>
              <a:rPr lang="de-DE" sz="1600" kern="0" smtClean="0"/>
            </a:br>
            <a:r>
              <a:rPr lang="de-DE" sz="1600" kern="0" smtClean="0"/>
              <a:t>n = 13, f</a:t>
            </a:r>
            <a:r>
              <a:rPr lang="de-DE" sz="1600" kern="0" baseline="-25000" smtClean="0"/>
              <a:t>c</a:t>
            </a:r>
            <a:r>
              <a:rPr lang="de-DE" sz="1600" kern="0" smtClean="0"/>
              <a:t> = 237 MHz, f</a:t>
            </a:r>
            <a:r>
              <a:rPr lang="de-DE" sz="1600" kern="0" baseline="-25000" smtClean="0"/>
              <a:t>bw</a:t>
            </a:r>
            <a:r>
              <a:rPr lang="de-DE" sz="1600" kern="0" smtClean="0"/>
              <a:t> = 1 GHz</a:t>
            </a:r>
          </a:p>
          <a:p>
            <a:r>
              <a:rPr lang="de-DE" sz="1600" kern="0" smtClean="0"/>
              <a:t>Transform Butterworth filters to second-order sections form</a:t>
            </a:r>
          </a:p>
          <a:p>
            <a:r>
              <a:rPr lang="de-DE" sz="1600" kern="0" smtClean="0"/>
              <a:t>Combine highpass and lowpass filters</a:t>
            </a:r>
          </a:p>
          <a:p>
            <a:endParaRPr lang="de-DE" sz="1600" kern="0" smtClean="0"/>
          </a:p>
          <a:p>
            <a:pPr marL="0" indent="0"/>
            <a:r>
              <a:rPr lang="de-DE" sz="1600" kern="0" smtClean="0"/>
              <a:t>Output:</a:t>
            </a:r>
          </a:p>
          <a:p>
            <a:r>
              <a:rPr lang="de-DE" sz="1600" kern="0" smtClean="0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1600" kern="0" smtClean="0"/>
              <a:t>: Second-order sections parameter matrix (see next slide)</a:t>
            </a:r>
          </a:p>
          <a:p>
            <a:r>
              <a:rPr lang="de-DE" sz="1600" kern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600" kern="0" smtClean="0"/>
              <a:t>: Gain factor (see next slide)</a:t>
            </a:r>
          </a:p>
          <a:p>
            <a:r>
              <a:rPr lang="de-DE" sz="1600" kern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de-DE" sz="1600" kern="0" smtClean="0"/>
              <a:t>: Matlab filter object</a:t>
            </a:r>
          </a:p>
          <a:p>
            <a:endParaRPr lang="de-DE" altLang="de-DE" sz="1600" kern="0" dirty="0"/>
          </a:p>
        </p:txBody>
      </p:sp>
      <p:sp>
        <p:nvSpPr>
          <p:cNvPr id="9" name="Rechteck 8"/>
          <p:cNvSpPr/>
          <p:nvPr/>
        </p:nvSpPr>
        <p:spPr>
          <a:xfrm>
            <a:off x="4875213" y="1981200"/>
            <a:ext cx="373538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1e9;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Reference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bandwidth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4;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4e5;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>
                <a:solidFill>
                  <a:srgbClr val="A020F0"/>
                </a:solidFill>
                <a:latin typeface="Courier New" panose="02070309020205020404" pitchFamily="49" charset="0"/>
              </a:rPr>
              <a:t>'high'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de-DE" sz="11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  <a:endParaRPr lang="de-DE" sz="11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13;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2.37e8;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Combined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-23.17;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100" dirty="0" err="1" smtClean="0">
                <a:solidFill>
                  <a:srgbClr val="228B22"/>
                </a:solidFill>
                <a:latin typeface="Courier New" panose="02070309020205020404" pitchFamily="49" charset="0"/>
              </a:rPr>
              <a:t>Passb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.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gain 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(dB)</a:t>
            </a:r>
            <a:endParaRPr lang="en-US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g =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*10^(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/20);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H = dfilt.df2sos(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g);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95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de-DE" dirty="0" smtClean="0"/>
              <a:t>Filter </a:t>
            </a:r>
            <a:r>
              <a:rPr lang="de-DE" dirty="0" err="1" smtClean="0"/>
              <a:t>parameters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/>
              <a:t>Parameter </a:t>
            </a:r>
            <a:r>
              <a:rPr lang="de-DE" sz="2000" dirty="0" err="1" smtClean="0"/>
              <a:t>matrix</a:t>
            </a:r>
            <a:r>
              <a:rPr lang="de-DE" sz="2000" dirty="0" smtClean="0"/>
              <a:t> </a:t>
            </a:r>
            <a:r>
              <a:rPr 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2000" dirty="0" smtClean="0"/>
              <a:t>: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de-DE" sz="2000" dirty="0" err="1" smtClean="0"/>
              <a:t>Gain</a:t>
            </a:r>
            <a:r>
              <a:rPr lang="de-DE" sz="2000" dirty="0" smtClean="0"/>
              <a:t> </a:t>
            </a:r>
            <a:r>
              <a:rPr lang="de-DE" sz="2000" dirty="0" err="1" smtClean="0"/>
              <a:t>factor</a:t>
            </a:r>
            <a:r>
              <a:rPr lang="de-DE" sz="2000" dirty="0" smtClean="0"/>
              <a:t> 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2000" dirty="0" smtClean="0"/>
              <a:t>: 		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1,40529980810704e-08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Further </a:t>
            </a:r>
            <a:r>
              <a:rPr lang="de-DE" sz="1600" dirty="0" err="1" smtClean="0"/>
              <a:t>information</a:t>
            </a:r>
            <a:r>
              <a:rPr lang="de-DE" sz="1600" dirty="0" smtClean="0"/>
              <a:t>: </a:t>
            </a:r>
            <a:r>
              <a:rPr lang="de-DE" sz="1600" dirty="0" smtClean="0">
                <a:hlinkClick r:id="rId2"/>
              </a:rPr>
              <a:t>https://de.mathworks.com/help/signal/ref/zp2sos.html</a:t>
            </a:r>
            <a:r>
              <a:rPr lang="de-DE" sz="1600" dirty="0" smtClean="0"/>
              <a:t> </a:t>
            </a:r>
          </a:p>
          <a:p>
            <a:endParaRPr lang="de-DE" sz="2000" dirty="0"/>
          </a:p>
        </p:txBody>
      </p:sp>
      <p:graphicFrame>
        <p:nvGraphicFramePr>
          <p:cNvPr id="9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442143"/>
              </p:ext>
            </p:extLst>
          </p:nvPr>
        </p:nvGraphicFramePr>
        <p:xfrm>
          <a:off x="774033" y="2369467"/>
          <a:ext cx="7684167" cy="2662989"/>
        </p:xfrm>
        <a:graphic>
          <a:graphicData uri="http://schemas.openxmlformats.org/drawingml/2006/table">
            <a:tbl>
              <a:tblPr firstRow="1" bandRow="1"/>
              <a:tblGrid>
                <a:gridCol w="637671">
                  <a:extLst>
                    <a:ext uri="{9D8B030D-6E8A-4147-A177-3AD203B41FA5}">
                      <a16:colId xmlns:a16="http://schemas.microsoft.com/office/drawing/2014/main" val="1923974955"/>
                    </a:ext>
                  </a:extLst>
                </a:gridCol>
                <a:gridCol w="705853">
                  <a:extLst>
                    <a:ext uri="{9D8B030D-6E8A-4147-A177-3AD203B41FA5}">
                      <a16:colId xmlns:a16="http://schemas.microsoft.com/office/drawing/2014/main" val="732453528"/>
                    </a:ext>
                  </a:extLst>
                </a:gridCol>
                <a:gridCol w="689810">
                  <a:extLst>
                    <a:ext uri="{9D8B030D-6E8A-4147-A177-3AD203B41FA5}">
                      <a16:colId xmlns:a16="http://schemas.microsoft.com/office/drawing/2014/main" val="2280729191"/>
                    </a:ext>
                  </a:extLst>
                </a:gridCol>
                <a:gridCol w="689811">
                  <a:extLst>
                    <a:ext uri="{9D8B030D-6E8A-4147-A177-3AD203B41FA5}">
                      <a16:colId xmlns:a16="http://schemas.microsoft.com/office/drawing/2014/main" val="169920948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567634597"/>
                    </a:ext>
                  </a:extLst>
                </a:gridCol>
                <a:gridCol w="2370222">
                  <a:extLst>
                    <a:ext uri="{9D8B030D-6E8A-4147-A177-3AD203B41FA5}">
                      <a16:colId xmlns:a16="http://schemas.microsoft.com/office/drawing/2014/main" val="2595943545"/>
                    </a:ext>
                  </a:extLst>
                </a:gridCol>
              </a:tblGrid>
              <a:tr h="323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94480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-1,997679153411600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0,997680730716874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713497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-1,999037095803730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0,999038674181191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10777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-0,438344960151427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0,000000000000000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229235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-0,887102175721872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0,206305166337290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732363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-0,919219818954179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0,249979593051648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191521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-0,975816547084403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0,326941331405787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403909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-1,061972527809740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0,444098528743552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253143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-1,185825678654060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0,612517342065797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878849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-1,359712686983980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0,848973527438837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40787"/>
                  </a:ext>
                </a:extLst>
              </a:tr>
            </a:tbl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380" y="1519285"/>
            <a:ext cx="3671220" cy="857351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14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Graphical representation</a:t>
            </a:r>
            <a:endParaRPr lang="de-DE" dirty="0"/>
          </a:p>
        </p:txBody>
      </p:sp>
      <p:pic>
        <p:nvPicPr>
          <p:cNvPr id="8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499" y="1997400"/>
            <a:ext cx="5439001" cy="4082400"/>
          </a:xfr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128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/>
              <a:t>R</a:t>
            </a:r>
            <a:r>
              <a:rPr lang="en-US" altLang="zh-CN" dirty="0" smtClean="0"/>
              <a:t>x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2148016"/>
            <a:ext cx="7990656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/>
              <a:t>R</a:t>
            </a:r>
            <a:r>
              <a:rPr lang="en-US" sz="2000" b="0" kern="0" dirty="0" smtClean="0"/>
              <a:t>x comprises </a:t>
            </a:r>
            <a:r>
              <a:rPr lang="en-US" sz="2000" b="0" kern="0" dirty="0"/>
              <a:t>of </a:t>
            </a:r>
            <a:r>
              <a:rPr lang="en-US" sz="2000" b="0" kern="0" dirty="0" smtClean="0"/>
              <a:t>PD + sophisticated </a:t>
            </a:r>
            <a:r>
              <a:rPr lang="en-US" sz="2000" b="0" kern="0" dirty="0" err="1" smtClean="0"/>
              <a:t>transimpedance</a:t>
            </a:r>
            <a:r>
              <a:rPr lang="en-US" sz="2000" b="0" kern="0" dirty="0" smtClean="0"/>
              <a:t> amplifier (TIA).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enables impedance matching (~M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at PD to 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Bandwidth limitation of PDs comes from large </a:t>
            </a:r>
            <a:r>
              <a:rPr lang="en-US" sz="2000" b="0" kern="0" dirty="0" smtClean="0"/>
              <a:t>area as well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aims at wider bandwidth through sophisticated bootstrap design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Compensates the capacitance of large-area PD at the cost of more noise 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Bootstrap TIA </a:t>
            </a:r>
            <a:r>
              <a:rPr lang="en-US" sz="2000" b="0" kern="0" dirty="0"/>
              <a:t>is </a:t>
            </a:r>
            <a:r>
              <a:rPr lang="en-US" sz="2000" b="0" kern="0" dirty="0" smtClean="0"/>
              <a:t>custom-designed </a:t>
            </a:r>
            <a:r>
              <a:rPr lang="en-US" sz="2000" b="0" kern="0" dirty="0"/>
              <a:t>for </a:t>
            </a:r>
            <a:r>
              <a:rPr lang="en-US" sz="2000" b="0" kern="0" dirty="0" smtClean="0"/>
              <a:t>a given PD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has single-ended </a:t>
            </a:r>
            <a:r>
              <a:rPr lang="en-US" sz="2000" b="0" kern="0" dirty="0"/>
              <a:t>or differential 50 W interface to </a:t>
            </a:r>
            <a:r>
              <a:rPr lang="en-US" sz="2000" b="0" kern="0" dirty="0" smtClean="0"/>
              <a:t>the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 flipH="1">
            <a:off x="3026625" y="2841064"/>
            <a:ext cx="1714711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Bootstrap TIA</a:t>
            </a:r>
          </a:p>
        </p:txBody>
      </p:sp>
      <p:sp>
        <p:nvSpPr>
          <p:cNvPr id="9" name="Rechteck 8"/>
          <p:cNvSpPr/>
          <p:nvPr/>
        </p:nvSpPr>
        <p:spPr bwMode="auto">
          <a:xfrm flipH="1">
            <a:off x="5220809" y="2841064"/>
            <a:ext cx="1090749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 err="1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 flipH="1">
            <a:off x="6311557" y="3068960"/>
            <a:ext cx="3413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 flipH="1">
            <a:off x="474133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 flipH="1">
            <a:off x="257461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 flipH="1">
            <a:off x="2574616" y="3068960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 flipH="1">
            <a:off x="2430127" y="3573016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H="1" flipV="1">
            <a:off x="2430127" y="3213507"/>
            <a:ext cx="27308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 flipH="1">
            <a:off x="2411760" y="3429000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526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1058</Words>
  <Application>Microsoft Office PowerPoint</Application>
  <PresentationFormat>Bildschirmpräsentation (4:3)</PresentationFormat>
  <Paragraphs>258</Paragraphs>
  <Slides>12</Slides>
  <Notes>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Courier New</vt:lpstr>
      <vt:lpstr>Symbol</vt:lpstr>
      <vt:lpstr>Times New Roman</vt:lpstr>
      <vt:lpstr>Wingdings</vt:lpstr>
      <vt:lpstr>Office Theme</vt:lpstr>
      <vt:lpstr>Microsoft Word 97-2003-Dokument</vt:lpstr>
      <vt:lpstr>LC Frontend Models</vt:lpstr>
      <vt:lpstr>Background</vt:lpstr>
      <vt:lpstr>LC Tx frontend</vt:lpstr>
      <vt:lpstr>LC Tx frontend response</vt:lpstr>
      <vt:lpstr>Proposed LC Tx frontend model</vt:lpstr>
      <vt:lpstr>Tx filter model generation</vt:lpstr>
      <vt:lpstr>Filter parameters</vt:lpstr>
      <vt:lpstr>Graphical representation</vt:lpstr>
      <vt:lpstr>LC Rx frontend</vt:lpstr>
      <vt:lpstr>LC Rx frontend response</vt:lpstr>
      <vt:lpstr>Proposed LC Tx frontend model</vt:lpstr>
      <vt:lpstr>Summary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Usage Model Document</dc:title>
  <dc:creator>Luopengfei (Oliver)</dc:creator>
  <cp:lastModifiedBy>Jungnickel, Volker</cp:lastModifiedBy>
  <cp:revision>146</cp:revision>
  <cp:lastPrinted>1601-01-01T00:00:00Z</cp:lastPrinted>
  <dcterms:created xsi:type="dcterms:W3CDTF">2018-06-20T08:23:49Z</dcterms:created>
  <dcterms:modified xsi:type="dcterms:W3CDTF">2018-11-13T09:08:16Z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(2)yexza3hVWEsWZuB4y60Drivw2kwtHT0riNKKGDAWDtRXBiAy4a+dOwTkPK9F8OB7HBvRXSBP
1S9m8lkun5K96RmifeFzowosHW6DSsCqL74F1McfoaHGXZSOCHFbidL366RQc3HTt5mJvoXc
geqVG3NPiYw/o0ZVNo88Xl+rx4sCUhBvaZHTWjS29Y/VuOtN9Q3+pu/Drx8zG1cIq3p0+cpD
z3euhlMykRnBrEXBlY</vt:lpwstr>
  </property>
  <property fmtid="{D5CDD505-2E9C-101B-9397-08002B2CF9AE}" pid="3" name="_2015_ms_pID_7253431">
    <vt:lpwstr>xCRhnzTf0lrfN2RUxI9ZQ5MRf8DMVbPr5PbxcXUta5GXzu1CUOyjiS
MVUpLOkexp9qada4w0+SSSsuPxjKaaCGvgm732ibrnP4W1ITK/UNZCDYjGw+7MbR9vc5AVRA
MAiAomM01IDT0UDZGuWbzh7/WWHefrF4MJHsyebvp/RmNWEgH4Mt1jS2anIMV9H/StQ=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1530151832</vt:lpwstr>
  </property>
</Properties>
</file>