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6" r:id="rId9"/>
    <p:sldId id="261" r:id="rId10"/>
    <p:sldId id="262" r:id="rId11"/>
    <p:sldId id="263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4660"/>
  </p:normalViewPr>
  <p:slideViewPr>
    <p:cSldViewPr>
      <p:cViewPr varScale="1">
        <p:scale>
          <a:sx n="62" d="100"/>
          <a:sy n="62" d="100"/>
        </p:scale>
        <p:origin x="845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e.mathworks.com/help/signal/ref/zp2so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871459"/>
              </p:ext>
            </p:extLst>
          </p:nvPr>
        </p:nvGraphicFramePr>
        <p:xfrm>
          <a:off x="508000" y="2506663"/>
          <a:ext cx="7754938" cy="247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Document" r:id="rId4" imgW="8317447" imgH="2656866" progId="Word.Document.8">
                  <p:embed/>
                </p:oleObj>
              </mc:Choice>
              <mc:Fallback>
                <p:oleObj name="Document" r:id="rId4" imgW="8317447" imgH="26568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06663"/>
                        <a:ext cx="7754938" cy="247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148016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laser with several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 blocks DC, modulated ambient light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250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low-pass thereafter</a:t>
            </a:r>
            <a:endParaRPr lang="en-US" sz="2000" b="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4128458" cy="309634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2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749817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now, ignore the shot noise, </a:t>
            </a:r>
            <a:r>
              <a:rPr lang="en-US" sz="2000" b="0" kern="0" dirty="0"/>
              <a:t>may be added later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[A/W]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order high-pass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100 kHz </a:t>
            </a:r>
            <a:r>
              <a:rPr lang="en-US" sz="2000" b="0" kern="0" dirty="0" smtClean="0">
                <a:sym typeface="Wingdings" panose="05000000000000000000" pitchFamily="2" charset="2"/>
              </a:rPr>
              <a:t> block DC + low frequencies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random noise RMS [A] </a:t>
            </a:r>
            <a:r>
              <a:rPr lang="en-US" sz="2000" b="0" kern="0" dirty="0" smtClean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/>
              <a:t>SNR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AGC </a:t>
            </a:r>
            <a:r>
              <a:rPr lang="en-US" sz="2000" b="0" kern="0" dirty="0" smtClean="0"/>
              <a:t>[V/A] to </a:t>
            </a:r>
            <a:r>
              <a:rPr lang="en-US" sz="2000" b="0" kern="0" dirty="0"/>
              <a:t>compensate </a:t>
            </a:r>
            <a:r>
              <a:rPr lang="en-US" sz="2000" b="0" kern="0" dirty="0" smtClean="0"/>
              <a:t>overall attenuation </a:t>
            </a:r>
            <a:r>
              <a:rPr lang="en-US" sz="2000" b="0" kern="0" dirty="0"/>
              <a:t>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/channel/Rx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1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Matched to the </a:t>
            </a:r>
            <a:r>
              <a:rPr lang="en-US" sz="2000" b="0" kern="0" dirty="0" smtClean="0"/>
              <a:t>required </a:t>
            </a:r>
            <a:r>
              <a:rPr lang="en-US" sz="2000" b="0" kern="0" dirty="0"/>
              <a:t>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8" name="Rechteck 7"/>
          <p:cNvSpPr/>
          <p:nvPr/>
        </p:nvSpPr>
        <p:spPr bwMode="auto">
          <a:xfrm>
            <a:off x="6547220" y="2411596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2594280" y="2411596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39264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5359088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9239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5287080" y="255561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AGC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4425484" y="2555612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461488" y="255561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4821528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>
            <a:endCxn id="22" idx="2"/>
          </p:cNvCxnSpPr>
          <p:nvPr/>
        </p:nvCxnSpPr>
        <p:spPr bwMode="auto">
          <a:xfrm flipV="1">
            <a:off x="4618743" y="2924944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4317472" y="313167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noise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262132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/e</a:t>
            </a:r>
          </a:p>
        </p:txBody>
      </p:sp>
      <p:cxnSp>
        <p:nvCxnSpPr>
          <p:cNvPr id="29" name="Gerader Verbinder 28"/>
          <p:cNvCxnSpPr/>
          <p:nvPr/>
        </p:nvCxnSpPr>
        <p:spPr bwMode="auto">
          <a:xfrm>
            <a:off x="2091152" y="2759764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Gerader Verbinder 31"/>
          <p:cNvCxnSpPr/>
          <p:nvPr/>
        </p:nvCxnSpPr>
        <p:spPr bwMode="auto">
          <a:xfrm>
            <a:off x="6045664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err="1"/>
              <a:t>Tx</a:t>
            </a:r>
            <a:r>
              <a:rPr lang="en-US" altLang="zh-CN" dirty="0"/>
              <a:t> and Rx models are derived and proposed to </a:t>
            </a:r>
            <a:r>
              <a:rPr lang="en-US" altLang="zh-CN" dirty="0" err="1" smtClean="0"/>
              <a:t>TGbb</a:t>
            </a:r>
            <a:r>
              <a:rPr lang="en-US" altLang="zh-CN" dirty="0" smtClean="0"/>
              <a:t> based on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models include major optical frontend effects which are relevant for the waveform design at the physical layer</a:t>
            </a:r>
            <a:r>
              <a:rPr lang="en-US" altLang="zh-CN" dirty="0" smtClean="0"/>
              <a:t>.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First simulations fitting to the measurements were presented for the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, to be added for the Rx</a:t>
            </a:r>
            <a:r>
              <a:rPr lang="en-US" altLang="zh-CN" dirty="0" smtClean="0"/>
              <a:t> 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and 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(50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2204864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Rx with multiple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LED: CREE </a:t>
            </a:r>
            <a:r>
              <a:rPr lang="en-US" sz="2000" b="0" dirty="0"/>
              <a:t>XPE RED-L1-R2_N3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Higher pass ~ 100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Some more gain up to 10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Almost flat response with little ripple until 240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Steep low-pass thereafter</a:t>
            </a:r>
            <a:endParaRPr lang="en-US" sz="2000" b="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4097188" cy="3072891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Proposed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order 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100 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[W/A]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should be ignored 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de-DE" sz="3200" dirty="0" err="1" smtClean="0"/>
              <a:t>Tx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4189413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de-DE" sz="1600" kern="0" smtClean="0"/>
              <a:t>Steps (see MATLAB code on the right):</a:t>
            </a:r>
          </a:p>
          <a:p>
            <a:r>
              <a:rPr lang="de-DE" sz="1600" kern="0" smtClean="0"/>
              <a:t>Generate Butterworth highpass IIR filter</a:t>
            </a:r>
            <a:br>
              <a:rPr lang="de-DE" sz="1600" kern="0" smtClean="0"/>
            </a:br>
            <a:r>
              <a:rPr lang="de-DE" sz="1600" kern="0" smtClean="0"/>
              <a:t>n = 4, f</a:t>
            </a:r>
            <a:r>
              <a:rPr lang="de-DE" sz="1600" kern="0" baseline="-25000" smtClean="0"/>
              <a:t>c</a:t>
            </a:r>
            <a:r>
              <a:rPr lang="de-DE" sz="1600" kern="0" smtClean="0"/>
              <a:t> = 400 kHz, f</a:t>
            </a:r>
            <a:r>
              <a:rPr lang="de-DE" sz="1600" kern="0" baseline="-25000" smtClean="0"/>
              <a:t>bw</a:t>
            </a:r>
            <a:r>
              <a:rPr lang="de-DE" sz="1600" kern="0" smtClean="0"/>
              <a:t> = 1 GHz</a:t>
            </a:r>
          </a:p>
          <a:p>
            <a:r>
              <a:rPr lang="de-DE" sz="1600" kern="0" smtClean="0"/>
              <a:t>Generate Butterworth lowpass IIR filter</a:t>
            </a:r>
            <a:br>
              <a:rPr lang="de-DE" sz="1600" kern="0" smtClean="0"/>
            </a:br>
            <a:r>
              <a:rPr lang="de-DE" sz="1600" kern="0" smtClean="0"/>
              <a:t>n = 13, f</a:t>
            </a:r>
            <a:r>
              <a:rPr lang="de-DE" sz="1600" kern="0" baseline="-25000" smtClean="0"/>
              <a:t>c</a:t>
            </a:r>
            <a:r>
              <a:rPr lang="de-DE" sz="1600" kern="0" smtClean="0"/>
              <a:t> = 237 MHz, f</a:t>
            </a:r>
            <a:r>
              <a:rPr lang="de-DE" sz="1600" kern="0" baseline="-25000" smtClean="0"/>
              <a:t>bw</a:t>
            </a:r>
            <a:r>
              <a:rPr lang="de-DE" sz="1600" kern="0" smtClean="0"/>
              <a:t> = 1 GHz</a:t>
            </a:r>
          </a:p>
          <a:p>
            <a:r>
              <a:rPr lang="de-DE" sz="1600" kern="0" smtClean="0"/>
              <a:t>Transform Butterworth filters to second-order sections form</a:t>
            </a:r>
          </a:p>
          <a:p>
            <a:r>
              <a:rPr lang="de-DE" sz="1600" kern="0" smtClean="0"/>
              <a:t>Combine highpass and lowpass filters</a:t>
            </a:r>
          </a:p>
          <a:p>
            <a:endParaRPr lang="de-DE" sz="1600" kern="0" smtClean="0"/>
          </a:p>
          <a:p>
            <a:pPr marL="0" indent="0"/>
            <a:r>
              <a:rPr lang="de-DE" sz="1600" kern="0" smtClean="0"/>
              <a:t>Output:</a:t>
            </a:r>
          </a:p>
          <a:p>
            <a:r>
              <a:rPr lang="de-DE" sz="1600" kern="0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kern="0" smtClean="0"/>
              <a:t>: Second-order sections parameter matrix (see next slide)</a:t>
            </a:r>
          </a:p>
          <a:p>
            <a:r>
              <a:rPr lang="de-DE" sz="1600" kern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kern="0" smtClean="0"/>
              <a:t>: Gain factor (see next slide)</a:t>
            </a:r>
          </a:p>
          <a:p>
            <a:r>
              <a:rPr lang="de-DE" sz="1600" kern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kern="0" smtClean="0"/>
              <a:t>: Matlab filter object</a:t>
            </a:r>
          </a:p>
          <a:p>
            <a:endParaRPr lang="de-DE" altLang="de-DE" sz="1600" kern="0" dirty="0"/>
          </a:p>
        </p:txBody>
      </p:sp>
      <p:sp>
        <p:nvSpPr>
          <p:cNvPr id="9" name="Rechteck 8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1e9;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4e5;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13;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2.37e8;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-23.17;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958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de-DE" dirty="0" smtClean="0"/>
              <a:t>Filter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1,40529980810704e-08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Further </a:t>
            </a:r>
            <a:r>
              <a:rPr lang="de-DE" sz="1600" dirty="0" err="1" smtClean="0"/>
              <a:t>information</a:t>
            </a:r>
            <a:r>
              <a:rPr lang="de-DE" sz="1600" dirty="0" smtClean="0"/>
              <a:t>: </a:t>
            </a:r>
            <a:r>
              <a:rPr lang="de-DE" sz="1600" dirty="0" smtClean="0">
                <a:hlinkClick r:id="rId2"/>
              </a:rPr>
              <a:t>https://de.mathworks.com/help/signal/ref/zp2sos.html</a:t>
            </a:r>
            <a:r>
              <a:rPr lang="de-DE" sz="1600" dirty="0" smtClean="0"/>
              <a:t> </a:t>
            </a:r>
          </a:p>
          <a:p>
            <a:endParaRPr lang="de-DE" sz="2000" dirty="0"/>
          </a:p>
        </p:txBody>
      </p:sp>
      <p:graphicFrame>
        <p:nvGraphicFramePr>
          <p:cNvPr id="9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442143"/>
              </p:ext>
            </p:extLst>
          </p:nvPr>
        </p:nvGraphicFramePr>
        <p:xfrm>
          <a:off x="774033" y="2369467"/>
          <a:ext cx="7684167" cy="2662989"/>
        </p:xfrm>
        <a:graphic>
          <a:graphicData uri="http://schemas.openxmlformats.org/drawingml/2006/table">
            <a:tbl>
              <a:tblPr firstRow="1" bandRow="1"/>
              <a:tblGrid>
                <a:gridCol w="637671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705853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89810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89811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370222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-1,997679153411600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0,997680730716874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-1,999037095803730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0,999038674181191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-0,438344960151427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0,000000000000000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-0,887102175721872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0,206305166337290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-0,919219818954179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0,249979593051648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191521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-0,975816547084403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0,326941331405787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403909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-1,061972527809740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0,444098528743552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253143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-1,185825678654060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0,612517342065797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878849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-1,359712686983980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0,848973527438837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40787"/>
                  </a:ext>
                </a:extLst>
              </a:tr>
            </a:tbl>
          </a:graphicData>
        </a:graphic>
      </p:graphicFrame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14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Graphical representation</a:t>
            </a:r>
            <a:endParaRPr lang="de-DE" dirty="0"/>
          </a:p>
        </p:txBody>
      </p:sp>
      <p:pic>
        <p:nvPicPr>
          <p:cNvPr id="8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99" y="1997400"/>
            <a:ext cx="5439001" cy="4082400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128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enables impedance matching (~M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as well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bootstrap design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W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Jonas Hilt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1058</Words>
  <Application>Microsoft Office PowerPoint</Application>
  <PresentationFormat>Bildschirmpräsentation (4:3)</PresentationFormat>
  <Paragraphs>258</Paragraphs>
  <Slides>12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Microsoft Word 97-2003-Dokument</vt:lpstr>
      <vt:lpstr>LC Frontend Models</vt:lpstr>
      <vt:lpstr>Background</vt:lpstr>
      <vt:lpstr>LC Tx frontend</vt:lpstr>
      <vt:lpstr>LC Tx frontend response</vt:lpstr>
      <vt:lpstr>Proposed LC Tx frontend model</vt:lpstr>
      <vt:lpstr>Tx filter model generation</vt:lpstr>
      <vt:lpstr>Filter parameters</vt:lpstr>
      <vt:lpstr>Graphical representation</vt:lpstr>
      <vt:lpstr>LC Rx frontend</vt:lpstr>
      <vt:lpstr>LC Rx frontend response</vt:lpstr>
      <vt:lpstr>Proposed LC Tx frontend model</vt:lpstr>
      <vt:lpstr>Summary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146</cp:revision>
  <cp:lastPrinted>1601-01-01T00:00:00Z</cp:lastPrinted>
  <dcterms:created xsi:type="dcterms:W3CDTF">2018-06-20T08:23:49Z</dcterms:created>
  <dcterms:modified xsi:type="dcterms:W3CDTF">2018-11-13T09:08:16Z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