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6" autoAdjust="0"/>
    <p:restoredTop sz="94660"/>
  </p:normalViewPr>
  <p:slideViewPr>
    <p:cSldViewPr>
      <p:cViewPr varScale="1">
        <p:scale>
          <a:sx n="62" d="100"/>
          <a:sy n="62" d="100"/>
        </p:scale>
        <p:origin x="845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949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760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92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495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4586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762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802.11-18/1574r0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September 2018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LC Frontend Models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2018-09-08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6598830"/>
              </p:ext>
            </p:extLst>
          </p:nvPr>
        </p:nvGraphicFramePr>
        <p:xfrm>
          <a:off x="509588" y="2511425"/>
          <a:ext cx="8078787" cy="258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6" name="Document" r:id="rId4" imgW="8317447" imgH="2656866" progId="Word.Document.8">
                  <p:embed/>
                </p:oleObj>
              </mc:Choice>
              <mc:Fallback>
                <p:oleObj name="Document" r:id="rId4" imgW="8317447" imgH="26568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511425"/>
                        <a:ext cx="8078787" cy="2581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Jonas Hilt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 smtClean="0"/>
              <a:t>September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dirty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685800">
              <a:buFont typeface="Arial" panose="020B0604020202020204" pitchFamily="34" charset="0"/>
              <a:buChar char="•"/>
            </a:pPr>
            <a:r>
              <a:rPr lang="en-US" altLang="zh-CN" dirty="0"/>
              <a:t>To support the </a:t>
            </a:r>
            <a:r>
              <a:rPr lang="en-US" altLang="zh-CN" dirty="0" smtClean="0"/>
              <a:t>channel modeling work of TG 11bb, </a:t>
            </a:r>
            <a:r>
              <a:rPr lang="en-US" altLang="zh-CN" dirty="0"/>
              <a:t>this document </a:t>
            </a:r>
            <a:r>
              <a:rPr lang="en-US" altLang="zh-CN" dirty="0" smtClean="0"/>
              <a:t>proposes wideband LC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and Rx frontend models based on real measurements. </a:t>
            </a:r>
            <a:endParaRPr lang="en-US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Jonas Hilt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LC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frontend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30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LC </a:t>
            </a:r>
            <a:r>
              <a:rPr lang="en-US" sz="2000" b="0" kern="0" dirty="0" err="1" smtClean="0"/>
              <a:t>Tx</a:t>
            </a:r>
            <a:r>
              <a:rPr lang="en-US" sz="2000" b="0" kern="0" dirty="0" smtClean="0"/>
              <a:t> comprises sophisticated driver and LED/laser diode. 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 smtClean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err="1" smtClean="0"/>
              <a:t>Tx</a:t>
            </a:r>
            <a:r>
              <a:rPr lang="en-US" sz="2000" b="0" kern="0" dirty="0" smtClean="0"/>
              <a:t> DSP has single-ended or differential 50 W interface to the driver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Driver does impedance matching (50 </a:t>
            </a:r>
            <a:r>
              <a:rPr lang="en-US" sz="2000" b="0" kern="0" dirty="0" smtClean="0">
                <a:latin typeface="Symbol" panose="05050102010706020507" pitchFamily="18" charset="2"/>
              </a:rPr>
              <a:t>W</a:t>
            </a:r>
            <a:r>
              <a:rPr lang="en-US" sz="2000" b="0" kern="0" dirty="0" smtClean="0"/>
              <a:t> to few </a:t>
            </a:r>
            <a:r>
              <a:rPr lang="en-US" sz="2000" b="0" kern="0" dirty="0" err="1" smtClean="0">
                <a:latin typeface="Symbol" panose="05050102010706020507" pitchFamily="18" charset="2"/>
              </a:rPr>
              <a:t>Ws</a:t>
            </a:r>
            <a:r>
              <a:rPr lang="en-US" sz="2000" b="0" kern="0" dirty="0" smtClean="0"/>
              <a:t> at LED) 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Aims at wide bandwidth through sophisticated circuit design 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Bandwidth of high-power LEDs is limited by large area of active zone, radiative/non-radiative recombination effects play a minor role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Driver is </a:t>
            </a:r>
            <a:r>
              <a:rPr lang="en-US" sz="2000" b="0" kern="0" dirty="0" smtClean="0"/>
              <a:t>custom-designed for </a:t>
            </a:r>
            <a:r>
              <a:rPr lang="en-US" sz="2000" b="0" kern="0" dirty="0"/>
              <a:t>each LED </a:t>
            </a:r>
            <a:r>
              <a:rPr lang="en-US" sz="2000" b="0" kern="0" dirty="0" smtClean="0"/>
              <a:t>(e.g. infrared</a:t>
            </a:r>
            <a:r>
              <a:rPr lang="en-US" sz="2000" b="0" kern="0" dirty="0"/>
              <a:t>, visible</a:t>
            </a:r>
            <a:r>
              <a:rPr lang="en-US" sz="2000" b="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Modulation and bias currents can be changed in the driver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Modulation current has an impact on the reach of the LC link </a:t>
            </a:r>
            <a:endParaRPr lang="en-US" sz="2000" b="0" kern="0" dirty="0"/>
          </a:p>
        </p:txBody>
      </p:sp>
      <p:sp>
        <p:nvSpPr>
          <p:cNvPr id="2" name="Rechteck 1"/>
          <p:cNvSpPr/>
          <p:nvPr/>
        </p:nvSpPr>
        <p:spPr bwMode="auto">
          <a:xfrm>
            <a:off x="4472236" y="2625040"/>
            <a:ext cx="1152128" cy="5040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driver</a:t>
            </a: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hteck 8"/>
          <p:cNvSpPr/>
          <p:nvPr/>
        </p:nvSpPr>
        <p:spPr bwMode="auto">
          <a:xfrm>
            <a:off x="2816052" y="2625040"/>
            <a:ext cx="1150462" cy="5040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Tx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DSP</a:t>
            </a:r>
          </a:p>
        </p:txBody>
      </p:sp>
      <p:cxnSp>
        <p:nvCxnSpPr>
          <p:cNvPr id="7" name="Gerader Verbinder 6"/>
          <p:cNvCxnSpPr/>
          <p:nvPr/>
        </p:nvCxnSpPr>
        <p:spPr bwMode="auto">
          <a:xfrm>
            <a:off x="2456012" y="2852936"/>
            <a:ext cx="3600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Gerader Verbinder 11"/>
          <p:cNvCxnSpPr/>
          <p:nvPr/>
        </p:nvCxnSpPr>
        <p:spPr bwMode="auto">
          <a:xfrm>
            <a:off x="3968180" y="2841064"/>
            <a:ext cx="504056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Gerader Verbinder 13"/>
          <p:cNvCxnSpPr/>
          <p:nvPr/>
        </p:nvCxnSpPr>
        <p:spPr bwMode="auto">
          <a:xfrm>
            <a:off x="5624364" y="2841064"/>
            <a:ext cx="504056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Gerader Verbinder 14"/>
          <p:cNvCxnSpPr/>
          <p:nvPr/>
        </p:nvCxnSpPr>
        <p:spPr bwMode="auto">
          <a:xfrm>
            <a:off x="6128420" y="2852936"/>
            <a:ext cx="0" cy="5040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Gerader Verbinder 19"/>
          <p:cNvCxnSpPr/>
          <p:nvPr/>
        </p:nvCxnSpPr>
        <p:spPr bwMode="auto">
          <a:xfrm>
            <a:off x="5973416" y="3356992"/>
            <a:ext cx="3074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Gleichschenkliges Dreieck 20"/>
          <p:cNvSpPr/>
          <p:nvPr/>
        </p:nvSpPr>
        <p:spPr bwMode="auto">
          <a:xfrm flipV="1">
            <a:off x="5992788" y="2997483"/>
            <a:ext cx="288032" cy="216024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Gerader Verbinder 23"/>
          <p:cNvCxnSpPr/>
          <p:nvPr/>
        </p:nvCxnSpPr>
        <p:spPr bwMode="auto">
          <a:xfrm>
            <a:off x="5992788" y="3212976"/>
            <a:ext cx="3074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Jonas Hilt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  <p:sp>
        <p:nvSpPr>
          <p:cNvPr id="2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 smtClean="0"/>
              <a:t>September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LC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frontend response</a:t>
            </a:r>
            <a:endParaRPr lang="en-GB" dirty="0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685799" y="2204864"/>
            <a:ext cx="4182491" cy="430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Measured with vector network analyzer from DC to 300 MHz using Rx with multiple GHz BW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 smtClean="0"/>
              <a:t>LED: CREE </a:t>
            </a:r>
            <a:r>
              <a:rPr lang="en-US" sz="2000" b="0" dirty="0"/>
              <a:t>XPE RED-L1-R2_N3</a:t>
            </a:r>
            <a:endParaRPr lang="en-US" sz="2000" b="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Amplitude and phase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Higher pass ~ 100 kHz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Some more gain up to 10 MHz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Almost flat response with little ripple until 240 MHz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Steep low-pass thereafter</a:t>
            </a:r>
            <a:endParaRPr lang="en-US" sz="2000" b="0" kern="0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420888"/>
            <a:ext cx="4097188" cy="3072891"/>
          </a:xfrm>
          <a:prstGeom prst="rect">
            <a:avLst/>
          </a:prstGeom>
        </p:spPr>
      </p:pic>
      <p:sp>
        <p:nvSpPr>
          <p:cNvPr id="18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Jonas Hilt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  <p:sp>
        <p:nvSpPr>
          <p:cNvPr id="1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97157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Proposed LC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frontend model</a:t>
            </a:r>
            <a:endParaRPr lang="en-GB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738502" y="3573016"/>
            <a:ext cx="7992888" cy="270351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Variable gain [V/A</a:t>
            </a:r>
            <a:r>
              <a:rPr lang="en-US" sz="2000" b="0" kern="0" dirty="0"/>
              <a:t>] amplifier to </a:t>
            </a:r>
            <a:r>
              <a:rPr lang="en-US" sz="2000" b="0" kern="0" dirty="0" smtClean="0"/>
              <a:t>set RMS modulation current [A]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N</a:t>
            </a:r>
            <a:r>
              <a:rPr lang="en-US" sz="2000" b="0" kern="0" baseline="30000" dirty="0"/>
              <a:t>th</a:t>
            </a:r>
            <a:r>
              <a:rPr lang="en-US" sz="2000" b="0" kern="0" dirty="0"/>
              <a:t> order low-pass with variable </a:t>
            </a:r>
            <a:r>
              <a:rPr lang="en-US" sz="2000" b="0" kern="0" dirty="0" err="1"/>
              <a:t>f</a:t>
            </a:r>
            <a:r>
              <a:rPr lang="en-US" sz="2000" b="0" kern="0" baseline="-25000" dirty="0" err="1"/>
              <a:t>g</a:t>
            </a:r>
            <a:r>
              <a:rPr lang="en-US" sz="2000" b="0" kern="0" dirty="0"/>
              <a:t> = 20, 100, 200 MHz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May be matched </a:t>
            </a:r>
            <a:r>
              <a:rPr lang="en-US" sz="2000" b="0" kern="0" dirty="0"/>
              <a:t>to </a:t>
            </a:r>
            <a:r>
              <a:rPr lang="en-US" sz="2000" b="0" kern="0" dirty="0" smtClean="0"/>
              <a:t>the highest </a:t>
            </a:r>
            <a:r>
              <a:rPr lang="en-US" sz="2000" b="0" kern="0" dirty="0" err="1"/>
              <a:t>Tx</a:t>
            </a:r>
            <a:r>
              <a:rPr lang="en-US" sz="2000" b="0" kern="0" dirty="0"/>
              <a:t> signal bandwidth 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1</a:t>
            </a:r>
            <a:r>
              <a:rPr lang="en-US" sz="2000" b="0" kern="0" baseline="30000" dirty="0" smtClean="0"/>
              <a:t>st</a:t>
            </a:r>
            <a:r>
              <a:rPr lang="en-US" sz="2000" b="0" kern="0" dirty="0" smtClean="0"/>
              <a:t> </a:t>
            </a:r>
            <a:r>
              <a:rPr lang="en-US" sz="2000" b="0" kern="0" dirty="0"/>
              <a:t>order high-pass </a:t>
            </a:r>
            <a:r>
              <a:rPr lang="en-US" sz="2000" b="0" kern="0" dirty="0" err="1"/>
              <a:t>f</a:t>
            </a:r>
            <a:r>
              <a:rPr lang="en-US" sz="2000" b="0" kern="0" baseline="-25000" dirty="0" err="1"/>
              <a:t>g</a:t>
            </a:r>
            <a:r>
              <a:rPr lang="en-US" sz="2000" b="0" kern="0" dirty="0"/>
              <a:t> = 100 kHz </a:t>
            </a:r>
            <a:r>
              <a:rPr lang="en-US" sz="2000" b="0" kern="0" dirty="0">
                <a:sym typeface="Wingdings" panose="05000000000000000000" pitchFamily="2" charset="2"/>
              </a:rPr>
              <a:t> </a:t>
            </a:r>
            <a:r>
              <a:rPr lang="en-US" sz="2000" b="0" kern="0" dirty="0" smtClean="0">
                <a:sym typeface="Wingdings" panose="05000000000000000000" pitchFamily="2" charset="2"/>
              </a:rPr>
              <a:t>may cause baseline wander effects!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Added constant bias current [A]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e/o converter with infinite BW and conversion efficiency [W/A]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Any non-linear effects should be ignored for now, may be included later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2412688" y="2420888"/>
            <a:ext cx="1332148" cy="7200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N</a:t>
            </a:r>
            <a:r>
              <a:rPr kumimoji="0" lang="de-DE" sz="2000" b="0" i="0" u="none" strike="noStrike" cap="none" normalizeH="0" baseline="3000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th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order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 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low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-pass</a:t>
            </a:r>
          </a:p>
        </p:txBody>
      </p:sp>
      <p:sp>
        <p:nvSpPr>
          <p:cNvPr id="9" name="Rechteck 8"/>
          <p:cNvSpPr/>
          <p:nvPr/>
        </p:nvSpPr>
        <p:spPr bwMode="auto">
          <a:xfrm>
            <a:off x="4250464" y="2420888"/>
            <a:ext cx="1329648" cy="7200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de-DE" sz="2000" b="0" i="0" u="none" strike="noStrike" cap="none" normalizeH="0" baseline="3000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st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order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  high-pass</a:t>
            </a:r>
          </a:p>
        </p:txBody>
      </p:sp>
      <p:cxnSp>
        <p:nvCxnSpPr>
          <p:cNvPr id="10" name="Gerader Verbinder 9"/>
          <p:cNvCxnSpPr/>
          <p:nvPr/>
        </p:nvCxnSpPr>
        <p:spPr bwMode="auto">
          <a:xfrm>
            <a:off x="3710404" y="2780928"/>
            <a:ext cx="5400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Gleichschenkliges Dreieck 13"/>
          <p:cNvSpPr/>
          <p:nvPr/>
        </p:nvSpPr>
        <p:spPr bwMode="auto">
          <a:xfrm rot="5400000">
            <a:off x="1188552" y="2411596"/>
            <a:ext cx="720080" cy="720080"/>
          </a:xfrm>
          <a:prstGeom prst="triangl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VG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Gerader Verbinder 17"/>
          <p:cNvCxnSpPr/>
          <p:nvPr/>
        </p:nvCxnSpPr>
        <p:spPr bwMode="auto">
          <a:xfrm>
            <a:off x="5635885" y="2769056"/>
            <a:ext cx="537560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feld 16"/>
          <p:cNvSpPr txBox="1"/>
          <p:nvPr/>
        </p:nvSpPr>
        <p:spPr>
          <a:xfrm>
            <a:off x="1116544" y="2555612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smtClean="0">
                <a:solidFill>
                  <a:schemeClr val="tx1"/>
                </a:solidFill>
              </a:rPr>
              <a:t>VGA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19" name="Ellipse 18"/>
          <p:cNvSpPr/>
          <p:nvPr/>
        </p:nvSpPr>
        <p:spPr bwMode="auto">
          <a:xfrm>
            <a:off x="6211681" y="2564904"/>
            <a:ext cx="396044" cy="3693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247685" y="2564904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smtClean="0">
                <a:solidFill>
                  <a:schemeClr val="tx1"/>
                </a:solidFill>
              </a:rPr>
              <a:t>+</a:t>
            </a:r>
            <a:endParaRPr lang="de-DE" sz="1800" dirty="0">
              <a:solidFill>
                <a:schemeClr val="tx1"/>
              </a:solidFill>
            </a:endParaRPr>
          </a:p>
        </p:txBody>
      </p:sp>
      <p:cxnSp>
        <p:nvCxnSpPr>
          <p:cNvPr id="23" name="Gerader Verbinder 22"/>
          <p:cNvCxnSpPr/>
          <p:nvPr/>
        </p:nvCxnSpPr>
        <p:spPr bwMode="auto">
          <a:xfrm>
            <a:off x="6588224" y="2771636"/>
            <a:ext cx="537560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Gerader Verbinder 23"/>
          <p:cNvCxnSpPr/>
          <p:nvPr/>
        </p:nvCxnSpPr>
        <p:spPr bwMode="auto">
          <a:xfrm flipV="1">
            <a:off x="6428633" y="2934236"/>
            <a:ext cx="0" cy="26854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feld 26"/>
          <p:cNvSpPr txBox="1"/>
          <p:nvPr/>
        </p:nvSpPr>
        <p:spPr>
          <a:xfrm>
            <a:off x="6103669" y="3140968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err="1" smtClean="0">
                <a:solidFill>
                  <a:schemeClr val="tx1"/>
                </a:solidFill>
              </a:rPr>
              <a:t>bias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7058508" y="2483604"/>
            <a:ext cx="825860" cy="51334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e/o</a:t>
            </a:r>
          </a:p>
        </p:txBody>
      </p:sp>
      <p:cxnSp>
        <p:nvCxnSpPr>
          <p:cNvPr id="32" name="Gerader Verbinder 31"/>
          <p:cNvCxnSpPr/>
          <p:nvPr/>
        </p:nvCxnSpPr>
        <p:spPr bwMode="auto">
          <a:xfrm>
            <a:off x="1840052" y="2759764"/>
            <a:ext cx="537560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Jonas Hilt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  <p:sp>
        <p:nvSpPr>
          <p:cNvPr id="3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32681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LC </a:t>
            </a:r>
            <a:r>
              <a:rPr lang="en-US" altLang="zh-CN" dirty="0"/>
              <a:t>R</a:t>
            </a:r>
            <a:r>
              <a:rPr lang="en-US" altLang="zh-CN" dirty="0" smtClean="0"/>
              <a:t>x frontend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2148016"/>
            <a:ext cx="7990656" cy="430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LC </a:t>
            </a:r>
            <a:r>
              <a:rPr lang="en-US" sz="2000" b="0" kern="0" dirty="0"/>
              <a:t>R</a:t>
            </a:r>
            <a:r>
              <a:rPr lang="en-US" sz="2000" b="0" kern="0" dirty="0" smtClean="0"/>
              <a:t>x comprises </a:t>
            </a:r>
            <a:r>
              <a:rPr lang="en-US" sz="2000" b="0" kern="0" dirty="0"/>
              <a:t>of </a:t>
            </a:r>
            <a:r>
              <a:rPr lang="en-US" sz="2000" b="0" kern="0" dirty="0" smtClean="0"/>
              <a:t>PD + sophisticated </a:t>
            </a:r>
            <a:r>
              <a:rPr lang="en-US" sz="2000" b="0" kern="0" dirty="0" err="1" smtClean="0"/>
              <a:t>transimpedance</a:t>
            </a:r>
            <a:r>
              <a:rPr lang="en-US" sz="2000" b="0" kern="0" dirty="0" smtClean="0"/>
              <a:t> amplifier (TIA). 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 smtClean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TIA enables impedance matching (M</a:t>
            </a:r>
            <a:r>
              <a:rPr lang="en-US" sz="2000" b="0" kern="0" dirty="0" smtClean="0">
                <a:latin typeface="Symbol" panose="05050102010706020507" pitchFamily="18" charset="2"/>
              </a:rPr>
              <a:t>W</a:t>
            </a:r>
            <a:r>
              <a:rPr lang="en-US" sz="2000" b="0" kern="0" dirty="0" smtClean="0"/>
              <a:t> at PD to 50 </a:t>
            </a:r>
            <a:r>
              <a:rPr lang="en-US" sz="2000" b="0" kern="0" dirty="0" smtClean="0">
                <a:latin typeface="Symbol" panose="05050102010706020507" pitchFamily="18" charset="2"/>
              </a:rPr>
              <a:t>W</a:t>
            </a:r>
            <a:r>
              <a:rPr lang="en-US" sz="2000" b="0" kern="0" dirty="0" smtClean="0"/>
              <a:t>) 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Bandwidth limitation of PDs comes from large </a:t>
            </a:r>
            <a:r>
              <a:rPr lang="en-US" sz="2000" b="0" kern="0" dirty="0" smtClean="0"/>
              <a:t>area as well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TIA aims at wider bandwidth through sophisticated bootstrap design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Compensates the capacitance of large-area PD at the cost of more noise  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Bootstrap TIA </a:t>
            </a:r>
            <a:r>
              <a:rPr lang="en-US" sz="2000" b="0" kern="0" dirty="0"/>
              <a:t>is </a:t>
            </a:r>
            <a:r>
              <a:rPr lang="en-US" sz="2000" b="0" kern="0" dirty="0" smtClean="0"/>
              <a:t>custom-designed </a:t>
            </a:r>
            <a:r>
              <a:rPr lang="en-US" sz="2000" b="0" kern="0" dirty="0"/>
              <a:t>for </a:t>
            </a:r>
            <a:r>
              <a:rPr lang="en-US" sz="2000" b="0" kern="0" dirty="0" smtClean="0"/>
              <a:t>a given PD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TIA has single-ended </a:t>
            </a:r>
            <a:r>
              <a:rPr lang="en-US" sz="2000" b="0" kern="0" dirty="0"/>
              <a:t>or differential 50 W interface to </a:t>
            </a:r>
            <a:r>
              <a:rPr lang="en-US" sz="2000" b="0" kern="0" dirty="0" smtClean="0"/>
              <a:t>the </a:t>
            </a:r>
            <a:r>
              <a:rPr lang="en-US" sz="2000" b="0" kern="0" dirty="0" err="1" smtClean="0"/>
              <a:t>Tx</a:t>
            </a:r>
            <a:r>
              <a:rPr lang="en-US" sz="2000" b="0" kern="0" dirty="0" smtClean="0"/>
              <a:t> DSP</a:t>
            </a:r>
            <a:endParaRPr lang="en-US" sz="2000" b="0" kern="0" dirty="0"/>
          </a:p>
        </p:txBody>
      </p:sp>
      <p:sp>
        <p:nvSpPr>
          <p:cNvPr id="2" name="Rechteck 1"/>
          <p:cNvSpPr/>
          <p:nvPr/>
        </p:nvSpPr>
        <p:spPr bwMode="auto">
          <a:xfrm flipH="1">
            <a:off x="3026625" y="2841064"/>
            <a:ext cx="1714711" cy="5040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Bootstrap TIA</a:t>
            </a:r>
          </a:p>
        </p:txBody>
      </p:sp>
      <p:sp>
        <p:nvSpPr>
          <p:cNvPr id="9" name="Rechteck 8"/>
          <p:cNvSpPr/>
          <p:nvPr/>
        </p:nvSpPr>
        <p:spPr bwMode="auto">
          <a:xfrm flipH="1">
            <a:off x="5220809" y="2841064"/>
            <a:ext cx="1090749" cy="5040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2000" dirty="0" err="1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R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x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DSP</a:t>
            </a:r>
          </a:p>
        </p:txBody>
      </p:sp>
      <p:cxnSp>
        <p:nvCxnSpPr>
          <p:cNvPr id="7" name="Gerader Verbinder 6"/>
          <p:cNvCxnSpPr/>
          <p:nvPr/>
        </p:nvCxnSpPr>
        <p:spPr bwMode="auto">
          <a:xfrm flipH="1">
            <a:off x="6311557" y="3068960"/>
            <a:ext cx="34135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Gerader Verbinder 11"/>
          <p:cNvCxnSpPr/>
          <p:nvPr/>
        </p:nvCxnSpPr>
        <p:spPr bwMode="auto">
          <a:xfrm flipH="1">
            <a:off x="4741336" y="3057088"/>
            <a:ext cx="477894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Gerader Verbinder 13"/>
          <p:cNvCxnSpPr/>
          <p:nvPr/>
        </p:nvCxnSpPr>
        <p:spPr bwMode="auto">
          <a:xfrm flipH="1">
            <a:off x="2574616" y="3057088"/>
            <a:ext cx="477894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Gerader Verbinder 14"/>
          <p:cNvCxnSpPr/>
          <p:nvPr/>
        </p:nvCxnSpPr>
        <p:spPr bwMode="auto">
          <a:xfrm flipH="1">
            <a:off x="2574616" y="3068960"/>
            <a:ext cx="0" cy="5040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Gerader Verbinder 19"/>
          <p:cNvCxnSpPr/>
          <p:nvPr/>
        </p:nvCxnSpPr>
        <p:spPr bwMode="auto">
          <a:xfrm flipH="1">
            <a:off x="2430127" y="3573016"/>
            <a:ext cx="29144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Gleichschenkliges Dreieck 20"/>
          <p:cNvSpPr/>
          <p:nvPr/>
        </p:nvSpPr>
        <p:spPr bwMode="auto">
          <a:xfrm flipH="1" flipV="1">
            <a:off x="2430127" y="3213507"/>
            <a:ext cx="273082" cy="216024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Gerader Verbinder 23"/>
          <p:cNvCxnSpPr/>
          <p:nvPr/>
        </p:nvCxnSpPr>
        <p:spPr bwMode="auto">
          <a:xfrm flipH="1">
            <a:off x="2411760" y="3429000"/>
            <a:ext cx="29144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Jonas Hilt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  <p:sp>
        <p:nvSpPr>
          <p:cNvPr id="1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25264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LC Rx frontend response</a:t>
            </a:r>
            <a:endParaRPr lang="en-GB" dirty="0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685799" y="2148016"/>
            <a:ext cx="4182491" cy="430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Measured with vector network analyzer from DC to 300 MHz using laser with several GHz BW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Amplitude and phase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Higher pass ~ 100 kHz blocks DC, modulated ambient light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Almost flat response with little ripple until 250 MHz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1</a:t>
            </a:r>
            <a:r>
              <a:rPr lang="en-US" sz="2000" b="0" kern="0" baseline="30000" dirty="0" smtClean="0"/>
              <a:t>st</a:t>
            </a:r>
            <a:r>
              <a:rPr lang="en-US" sz="2000" b="0" kern="0" dirty="0" smtClean="0"/>
              <a:t> order low-pass thereafter</a:t>
            </a:r>
            <a:endParaRPr lang="en-US" sz="2000" b="0" kern="0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204864"/>
            <a:ext cx="4128458" cy="3096344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Jonas Hilt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7225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Proposed LC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frontend model</a:t>
            </a:r>
            <a:endParaRPr lang="en-GB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738502" y="3749817"/>
            <a:ext cx="7992888" cy="270351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For now, ignore the shot noise, </a:t>
            </a:r>
            <a:r>
              <a:rPr lang="en-US" sz="2000" b="0" kern="0" dirty="0"/>
              <a:t>may be added later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o/e </a:t>
            </a:r>
            <a:r>
              <a:rPr lang="en-US" sz="2000" b="0" kern="0" dirty="0"/>
              <a:t>converter for </a:t>
            </a:r>
            <a:r>
              <a:rPr lang="en-US" sz="2000" b="0" kern="0" dirty="0" smtClean="0"/>
              <a:t>PD with infinite BW and conversion efficiency [A/W]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1</a:t>
            </a:r>
            <a:r>
              <a:rPr lang="en-US" sz="2000" b="0" kern="0" baseline="30000" dirty="0" smtClean="0"/>
              <a:t>st</a:t>
            </a:r>
            <a:r>
              <a:rPr lang="en-US" sz="2000" b="0" kern="0" dirty="0" smtClean="0"/>
              <a:t> order high-pass </a:t>
            </a:r>
            <a:r>
              <a:rPr lang="en-US" sz="2000" b="0" kern="0" dirty="0" err="1" smtClean="0"/>
              <a:t>f</a:t>
            </a:r>
            <a:r>
              <a:rPr lang="en-US" sz="2000" b="0" kern="0" baseline="-25000" dirty="0" err="1" smtClean="0"/>
              <a:t>g</a:t>
            </a:r>
            <a:r>
              <a:rPr lang="en-US" sz="2000" b="0" kern="0" dirty="0" smtClean="0"/>
              <a:t> = 100 kHz </a:t>
            </a:r>
            <a:r>
              <a:rPr lang="en-US" sz="2000" b="0" kern="0" dirty="0" smtClean="0">
                <a:sym typeface="Wingdings" panose="05000000000000000000" pitchFamily="2" charset="2"/>
              </a:rPr>
              <a:t> block DC + low frequencies</a:t>
            </a:r>
            <a:endParaRPr lang="en-US" sz="2000" b="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Add random noise RMS [A] </a:t>
            </a:r>
            <a:r>
              <a:rPr lang="en-US" sz="2000" b="0" kern="0" dirty="0" smtClean="0">
                <a:sym typeface="Wingdings" panose="05000000000000000000" pitchFamily="2" charset="2"/>
              </a:rPr>
              <a:t> </a:t>
            </a:r>
            <a:r>
              <a:rPr lang="en-US" sz="2000" b="0" kern="0" dirty="0" smtClean="0"/>
              <a:t>SNR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AGC </a:t>
            </a:r>
            <a:r>
              <a:rPr lang="en-US" sz="2000" b="0" kern="0" dirty="0" smtClean="0"/>
              <a:t>[V/A] to </a:t>
            </a:r>
            <a:r>
              <a:rPr lang="en-US" sz="2000" b="0" kern="0" dirty="0"/>
              <a:t>compensate </a:t>
            </a:r>
            <a:r>
              <a:rPr lang="en-US" sz="2000" b="0" kern="0" dirty="0" smtClean="0"/>
              <a:t>overall attenuation </a:t>
            </a:r>
            <a:r>
              <a:rPr lang="en-US" sz="2000" b="0" kern="0" dirty="0"/>
              <a:t>in </a:t>
            </a:r>
            <a:r>
              <a:rPr lang="en-US" sz="2000" b="0" kern="0" dirty="0" err="1" smtClean="0"/>
              <a:t>Tx</a:t>
            </a:r>
            <a:r>
              <a:rPr lang="en-US" sz="2000" b="0" kern="0" dirty="0" smtClean="0"/>
              <a:t>/channel/Rx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1</a:t>
            </a:r>
            <a:r>
              <a:rPr lang="en-US" sz="2000" b="0" kern="0" baseline="30000" dirty="0"/>
              <a:t>th</a:t>
            </a:r>
            <a:r>
              <a:rPr lang="en-US" sz="2000" b="0" kern="0" dirty="0"/>
              <a:t> order low-pass with variable </a:t>
            </a:r>
            <a:r>
              <a:rPr lang="en-US" sz="2000" b="0" kern="0" dirty="0" err="1"/>
              <a:t>f</a:t>
            </a:r>
            <a:r>
              <a:rPr lang="en-US" sz="2000" b="0" kern="0" baseline="-25000" dirty="0" err="1"/>
              <a:t>g</a:t>
            </a:r>
            <a:r>
              <a:rPr lang="en-US" sz="2000" b="0" kern="0" dirty="0"/>
              <a:t> = 20, 100, 200 </a:t>
            </a:r>
            <a:r>
              <a:rPr lang="en-US" sz="2000" b="0" kern="0" dirty="0" smtClean="0"/>
              <a:t>MHz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Matched to the highest Rx signal </a:t>
            </a:r>
            <a:r>
              <a:rPr lang="en-US" sz="2000" b="0" kern="0" dirty="0" smtClean="0"/>
              <a:t>bandwidth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b="0" kern="0" dirty="0"/>
          </a:p>
        </p:txBody>
      </p:sp>
      <p:sp>
        <p:nvSpPr>
          <p:cNvPr id="8" name="Rechteck 7"/>
          <p:cNvSpPr/>
          <p:nvPr/>
        </p:nvSpPr>
        <p:spPr bwMode="auto">
          <a:xfrm>
            <a:off x="6547220" y="2411596"/>
            <a:ext cx="1332148" cy="7200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2000" dirty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1</a:t>
            </a:r>
            <a:r>
              <a:rPr kumimoji="0" lang="de-DE" sz="2000" b="0" i="0" u="none" strike="noStrike" cap="none" normalizeH="0" baseline="3000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th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order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 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low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-pass</a:t>
            </a:r>
          </a:p>
        </p:txBody>
      </p:sp>
      <p:sp>
        <p:nvSpPr>
          <p:cNvPr id="9" name="Rechteck 8"/>
          <p:cNvSpPr/>
          <p:nvPr/>
        </p:nvSpPr>
        <p:spPr bwMode="auto">
          <a:xfrm>
            <a:off x="2594280" y="2411596"/>
            <a:ext cx="1329648" cy="7200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de-DE" sz="2000" b="0" i="0" u="none" strike="noStrike" cap="none" normalizeH="0" baseline="3000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st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order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  high-pass</a:t>
            </a:r>
          </a:p>
        </p:txBody>
      </p:sp>
      <p:cxnSp>
        <p:nvCxnSpPr>
          <p:cNvPr id="11" name="Gerader Verbinder 10"/>
          <p:cNvCxnSpPr/>
          <p:nvPr/>
        </p:nvCxnSpPr>
        <p:spPr bwMode="auto">
          <a:xfrm>
            <a:off x="3926428" y="2759764"/>
            <a:ext cx="537560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Gleichschenkliges Dreieck 13"/>
          <p:cNvSpPr/>
          <p:nvPr/>
        </p:nvSpPr>
        <p:spPr bwMode="auto">
          <a:xfrm rot="5400000">
            <a:off x="5359088" y="2411596"/>
            <a:ext cx="720080" cy="720080"/>
          </a:xfrm>
          <a:prstGeom prst="triangl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VG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Gerader Verbinder 17"/>
          <p:cNvCxnSpPr/>
          <p:nvPr/>
        </p:nvCxnSpPr>
        <p:spPr bwMode="auto">
          <a:xfrm>
            <a:off x="3923928" y="2759764"/>
            <a:ext cx="537560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feld 16"/>
          <p:cNvSpPr txBox="1"/>
          <p:nvPr/>
        </p:nvSpPr>
        <p:spPr>
          <a:xfrm>
            <a:off x="5287080" y="2555612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smtClean="0">
                <a:solidFill>
                  <a:schemeClr val="tx1"/>
                </a:solidFill>
              </a:rPr>
              <a:t>AGC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19" name="Ellipse 18"/>
          <p:cNvSpPr/>
          <p:nvPr/>
        </p:nvSpPr>
        <p:spPr bwMode="auto">
          <a:xfrm>
            <a:off x="4425484" y="2555612"/>
            <a:ext cx="396044" cy="3693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4461488" y="2555612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smtClean="0">
                <a:solidFill>
                  <a:schemeClr val="tx1"/>
                </a:solidFill>
              </a:rPr>
              <a:t>+</a:t>
            </a:r>
            <a:endParaRPr lang="de-DE" sz="1800" dirty="0">
              <a:solidFill>
                <a:schemeClr val="tx1"/>
              </a:solidFill>
            </a:endParaRPr>
          </a:p>
        </p:txBody>
      </p:sp>
      <p:cxnSp>
        <p:nvCxnSpPr>
          <p:cNvPr id="23" name="Gerader Verbinder 22"/>
          <p:cNvCxnSpPr/>
          <p:nvPr/>
        </p:nvCxnSpPr>
        <p:spPr bwMode="auto">
          <a:xfrm>
            <a:off x="4821528" y="2759764"/>
            <a:ext cx="537560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Gerader Verbinder 23"/>
          <p:cNvCxnSpPr>
            <a:endCxn id="22" idx="2"/>
          </p:cNvCxnSpPr>
          <p:nvPr/>
        </p:nvCxnSpPr>
        <p:spPr bwMode="auto">
          <a:xfrm flipV="1">
            <a:off x="4618743" y="2924944"/>
            <a:ext cx="0" cy="26854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feld 26"/>
          <p:cNvSpPr txBox="1"/>
          <p:nvPr/>
        </p:nvSpPr>
        <p:spPr>
          <a:xfrm>
            <a:off x="4317472" y="3131676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err="1" smtClean="0">
                <a:solidFill>
                  <a:schemeClr val="tx1"/>
                </a:solidFill>
              </a:rPr>
              <a:t>noise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1262132" y="2483604"/>
            <a:ext cx="825860" cy="51334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20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o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/e</a:t>
            </a:r>
          </a:p>
        </p:txBody>
      </p:sp>
      <p:cxnSp>
        <p:nvCxnSpPr>
          <p:cNvPr id="29" name="Gerader Verbinder 28"/>
          <p:cNvCxnSpPr/>
          <p:nvPr/>
        </p:nvCxnSpPr>
        <p:spPr bwMode="auto">
          <a:xfrm>
            <a:off x="2091152" y="2759764"/>
            <a:ext cx="5400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Gerader Verbinder 31"/>
          <p:cNvCxnSpPr/>
          <p:nvPr/>
        </p:nvCxnSpPr>
        <p:spPr bwMode="auto">
          <a:xfrm>
            <a:off x="6045664" y="2759764"/>
            <a:ext cx="537560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Jonas Hilt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  <p:sp>
        <p:nvSpPr>
          <p:cNvPr id="2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9419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Jonas Hilt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dirty="0" smtClean="0"/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685800">
              <a:buFont typeface="Arial" panose="020B0604020202020204" pitchFamily="34" charset="0"/>
              <a:buChar char="•"/>
            </a:pPr>
            <a:r>
              <a:rPr lang="en-US" altLang="zh-CN" dirty="0" err="1"/>
              <a:t>Tx</a:t>
            </a:r>
            <a:r>
              <a:rPr lang="en-US" altLang="zh-CN" dirty="0"/>
              <a:t> and Rx models are derived and proposed to </a:t>
            </a:r>
            <a:r>
              <a:rPr lang="en-US" altLang="zh-CN" dirty="0" err="1" smtClean="0"/>
              <a:t>TGbb</a:t>
            </a:r>
            <a:r>
              <a:rPr lang="en-US" altLang="zh-CN" dirty="0" smtClean="0"/>
              <a:t> based on measurements on real LC frontends, manufactured in our lab. </a:t>
            </a:r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altLang="zh-CN" dirty="0" smtClean="0"/>
              <a:t>The models include major optical frontend effects which are relevant for the waveform design at the physical layer. </a:t>
            </a:r>
            <a:endParaRPr lang="en-US" altLang="zh-CN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64366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776</Words>
  <Application>Microsoft Office PowerPoint</Application>
  <PresentationFormat>Bildschirmpräsentation (4:3)</PresentationFormat>
  <Paragraphs>142</Paragraphs>
  <Slides>9</Slides>
  <Notes>9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7" baseType="lpstr">
      <vt:lpstr>Arial Unicode MS</vt:lpstr>
      <vt:lpstr>MS Gothic</vt:lpstr>
      <vt:lpstr>Arial</vt:lpstr>
      <vt:lpstr>Symbol</vt:lpstr>
      <vt:lpstr>Times New Roman</vt:lpstr>
      <vt:lpstr>Wingdings</vt:lpstr>
      <vt:lpstr>Office Theme</vt:lpstr>
      <vt:lpstr>Document</vt:lpstr>
      <vt:lpstr>LC Frontend Models</vt:lpstr>
      <vt:lpstr>Background</vt:lpstr>
      <vt:lpstr>LC Tx frontend</vt:lpstr>
      <vt:lpstr>LC Tx frontend response</vt:lpstr>
      <vt:lpstr>Proposed LC Tx frontend model</vt:lpstr>
      <vt:lpstr>LC Rx frontend</vt:lpstr>
      <vt:lpstr>LC Rx frontend response</vt:lpstr>
      <vt:lpstr>Proposed LC Tx frontend model</vt:lpstr>
      <vt:lpstr>Summary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 Usage Model Document</dc:title>
  <dc:creator>Luopengfei (Oliver)</dc:creator>
  <cp:lastModifiedBy>Jungnickel, Volker</cp:lastModifiedBy>
  <cp:revision>140</cp:revision>
  <cp:lastPrinted>1601-01-01T00:00:00Z</cp:lastPrinted>
  <dcterms:created xsi:type="dcterms:W3CDTF">2018-06-20T08:23:49Z</dcterms:created>
  <dcterms:modified xsi:type="dcterms:W3CDTF">2018-09-08T18:18:09Z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(2)yexza3hVWEsWZuB4y60Drivw2kwtHT0riNKKGDAWDtRXBiAy4a+dOwTkPK9F8OB7HBvRXSBP
1S9m8lkun5K96RmifeFzowosHW6DSsCqL74F1McfoaHGXZSOCHFbidL366RQc3HTt5mJvoXc
geqVG3NPiYw/o0ZVNo88Xl+rx4sCUhBvaZHTWjS29Y/VuOtN9Q3+pu/Drx8zG1cIq3p0+cpD
z3euhlMykRnBrEXBlY</vt:lpwstr>
  </property>
  <property fmtid="{D5CDD505-2E9C-101B-9397-08002B2CF9AE}" pid="3" name="_2015_ms_pID_7253431">
    <vt:lpwstr>xCRhnzTf0lrfN2RUxI9ZQ5MRf8DMVbPr5PbxcXUta5GXzu1CUOyjiS
MVUpLOkexp9qada4w0+SSSsuPxjKaaCGvgm732ibrnP4W1ITK/UNZCDYjGw+7MbR9vc5AVRA
MAiAomM01IDT0UDZGuWbzh7/WWHefrF4MJHsyebvp/RmNWEgH4Mt1jS2anIMV9H/StQ=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1530151832</vt:lpwstr>
  </property>
</Properties>
</file>