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2" r:id="rId3"/>
    <p:sldId id="325" r:id="rId4"/>
    <p:sldId id="327" r:id="rId5"/>
    <p:sldId id="354" r:id="rId6"/>
    <p:sldId id="356" r:id="rId7"/>
    <p:sldId id="355" r:id="rId8"/>
    <p:sldId id="352" r:id="rId9"/>
    <p:sldId id="342" r:id="rId10"/>
    <p:sldId id="321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63" d="100"/>
          <a:sy n="63" d="100"/>
        </p:scale>
        <p:origin x="9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smtClean="0"/>
              <a:t>IEEE 802.11-18/1572r0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September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Enabling STA to STA communication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2018-09-11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218580"/>
              </p:ext>
            </p:extLst>
          </p:nvPr>
        </p:nvGraphicFramePr>
        <p:xfrm>
          <a:off x="535905" y="3263623"/>
          <a:ext cx="8148390" cy="18592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Morteza Hashemi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Morteza.Hashemi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Draft P802.11ay </a:t>
            </a:r>
            <a:r>
              <a:rPr lang="en-US" sz="2000" b="0" dirty="0" smtClean="0"/>
              <a:t>D2.0</a:t>
            </a:r>
            <a:endParaRPr lang="en-US" sz="2000" b="0" dirty="0"/>
          </a:p>
          <a:p>
            <a:r>
              <a:rPr lang="en-US" sz="2000" b="0" dirty="0" smtClean="0"/>
              <a:t>[</a:t>
            </a:r>
            <a:r>
              <a:rPr lang="en-US" sz="2000" b="0" dirty="0"/>
              <a:t>2] IEEE 802.11-18/1571, “Benefits of multi-hop communications in 802.11ay”, Morteza Hashemi, et.al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[3] </a:t>
            </a:r>
            <a:r>
              <a:rPr lang="en-US" sz="2000" b="0" dirty="0"/>
              <a:t>IEEE 802.11-17/1321r0 “Features for </a:t>
            </a:r>
            <a:r>
              <a:rPr lang="en-US" sz="2000" b="0" dirty="0" err="1"/>
              <a:t>mmW</a:t>
            </a:r>
            <a:r>
              <a:rPr lang="en-US" sz="2000" b="0" dirty="0"/>
              <a:t> Distribution Network Use Case”, </a:t>
            </a:r>
            <a:r>
              <a:rPr lang="en-US" sz="2000" b="0" dirty="0" err="1"/>
              <a:t>Djordje</a:t>
            </a:r>
            <a:r>
              <a:rPr lang="en-US" sz="2000" b="0" dirty="0"/>
              <a:t> </a:t>
            </a:r>
            <a:r>
              <a:rPr lang="en-US" sz="2000" b="0" dirty="0" err="1"/>
              <a:t>Tujkovic</a:t>
            </a:r>
            <a:r>
              <a:rPr lang="en-US" sz="2000" b="0" dirty="0"/>
              <a:t>, et.al.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Robustness and latency are critical for consumer devices use cases</a:t>
            </a:r>
          </a:p>
          <a:p>
            <a:r>
              <a:rPr lang="en-US" sz="2000" dirty="0" smtClean="0"/>
              <a:t>As discussed in 11-18/1571, </a:t>
            </a:r>
            <a:r>
              <a:rPr lang="en-US" sz="2000" dirty="0"/>
              <a:t>we </a:t>
            </a:r>
            <a:r>
              <a:rPr lang="en-US" sz="2000" dirty="0" smtClean="0"/>
              <a:t>think multi-hop relay can help mitigating blockage issue of 60GHz communication</a:t>
            </a:r>
          </a:p>
          <a:p>
            <a:r>
              <a:rPr lang="en-US" sz="2000" dirty="0" smtClean="0"/>
              <a:t>To allow such network operation, 802.11ay STA should be able to communicate with STA in its neighborhood in addition to AP/PCP that it associates to</a:t>
            </a:r>
          </a:p>
          <a:p>
            <a:r>
              <a:rPr lang="en-US" sz="2000" dirty="0" smtClean="0"/>
              <a:t>We further think that distribution network concept introduced in 11-17/1321 is beneficial to form such a network. In distribution network, it is desirable that STA can find its neighbor STAs</a:t>
            </a:r>
          </a:p>
          <a:p>
            <a:r>
              <a:rPr lang="en-US" sz="2000" dirty="0" smtClean="0"/>
              <a:t>This </a:t>
            </a:r>
            <a:r>
              <a:rPr lang="en-US" sz="2000" dirty="0"/>
              <a:t>contribution presents </a:t>
            </a:r>
            <a:r>
              <a:rPr lang="en-US" sz="2000" dirty="0" smtClean="0"/>
              <a:t>a suggested method to enable neighbor STA discovery efficiently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STA to STA use case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65" y="5517232"/>
            <a:ext cx="8446583" cy="1053411"/>
          </a:xfrm>
        </p:spPr>
        <p:txBody>
          <a:bodyPr/>
          <a:lstStyle/>
          <a:p>
            <a:r>
              <a:rPr lang="en-US" sz="1800" dirty="0" smtClean="0"/>
              <a:t>Here, we assume 1 BSS operation for simplicity. If we try to leverage path diversity effect, the link between STA1 and STA2 needs to be available even when the traffic is not ongoing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Flowchart: Connector 16"/>
          <p:cNvSpPr/>
          <p:nvPr/>
        </p:nvSpPr>
        <p:spPr bwMode="auto">
          <a:xfrm>
            <a:off x="2502027" y="1945329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Flowchart: Connector 17"/>
          <p:cNvSpPr/>
          <p:nvPr/>
        </p:nvSpPr>
        <p:spPr bwMode="auto">
          <a:xfrm>
            <a:off x="3324349" y="2535921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37673" y="172440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8149" y="2773314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Flowchart: Connector 20"/>
          <p:cNvSpPr/>
          <p:nvPr/>
        </p:nvSpPr>
        <p:spPr bwMode="auto">
          <a:xfrm>
            <a:off x="1647949" y="2918464"/>
            <a:ext cx="288922" cy="284205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75656" y="315585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17" idx="3"/>
            <a:endCxn id="21" idx="7"/>
          </p:cNvCxnSpPr>
          <p:nvPr/>
        </p:nvCxnSpPr>
        <p:spPr bwMode="auto">
          <a:xfrm flipH="1">
            <a:off x="1894559" y="2187913"/>
            <a:ext cx="649780" cy="7721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2084845" y="2667362"/>
            <a:ext cx="469313" cy="253240"/>
            <a:chOff x="6498222" y="1592560"/>
            <a:chExt cx="450042" cy="290028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6498222" y="1628800"/>
              <a:ext cx="450042" cy="216024"/>
            </a:xfrm>
            <a:prstGeom prst="round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6615953" y="1592560"/>
              <a:ext cx="223862" cy="290028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8" name="Right Arrow 27"/>
          <p:cNvSpPr/>
          <p:nvPr/>
        </p:nvSpPr>
        <p:spPr bwMode="auto">
          <a:xfrm rot="16200000">
            <a:off x="1863949" y="2090824"/>
            <a:ext cx="911105" cy="152398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23322" y="286852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Blocker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0" name="Flowchart: Connector 29"/>
          <p:cNvSpPr/>
          <p:nvPr/>
        </p:nvSpPr>
        <p:spPr bwMode="auto">
          <a:xfrm>
            <a:off x="2604254" y="4065674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Flowchart: Connector 30"/>
          <p:cNvSpPr/>
          <p:nvPr/>
        </p:nvSpPr>
        <p:spPr bwMode="auto">
          <a:xfrm>
            <a:off x="3426576" y="4656266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39900" y="384475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0376" y="48936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Flowchart: Connector 33"/>
          <p:cNvSpPr/>
          <p:nvPr/>
        </p:nvSpPr>
        <p:spPr bwMode="auto">
          <a:xfrm>
            <a:off x="1750176" y="5038809"/>
            <a:ext cx="288922" cy="284205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35398" y="527562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30" idx="3"/>
            <a:endCxn id="34" idx="7"/>
          </p:cNvCxnSpPr>
          <p:nvPr/>
        </p:nvCxnSpPr>
        <p:spPr bwMode="auto">
          <a:xfrm flipH="1">
            <a:off x="1996786" y="4308258"/>
            <a:ext cx="649780" cy="7721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grpSp>
        <p:nvGrpSpPr>
          <p:cNvPr id="37" name="Group 36"/>
          <p:cNvGrpSpPr/>
          <p:nvPr/>
        </p:nvGrpSpPr>
        <p:grpSpPr>
          <a:xfrm>
            <a:off x="2187072" y="4562984"/>
            <a:ext cx="469313" cy="253240"/>
            <a:chOff x="6498222" y="1592560"/>
            <a:chExt cx="450042" cy="29002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6498222" y="1628800"/>
              <a:ext cx="450042" cy="216024"/>
            </a:xfrm>
            <a:prstGeom prst="round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6615953" y="1592560"/>
              <a:ext cx="223862" cy="290028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0" name="Right Arrow 39"/>
          <p:cNvSpPr/>
          <p:nvPr/>
        </p:nvSpPr>
        <p:spPr bwMode="auto">
          <a:xfrm rot="16200000">
            <a:off x="2059318" y="4073506"/>
            <a:ext cx="736940" cy="164516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59255" y="4539225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Blocker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42" name="Straight Arrow Connector 41"/>
          <p:cNvCxnSpPr>
            <a:stCxn id="30" idx="5"/>
            <a:endCxn id="31" idx="1"/>
          </p:cNvCxnSpPr>
          <p:nvPr/>
        </p:nvCxnSpPr>
        <p:spPr bwMode="auto">
          <a:xfrm>
            <a:off x="2850864" y="4308258"/>
            <a:ext cx="618024" cy="38962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>
            <a:stCxn id="31" idx="3"/>
            <a:endCxn id="34" idx="6"/>
          </p:cNvCxnSpPr>
          <p:nvPr/>
        </p:nvCxnSpPr>
        <p:spPr bwMode="auto">
          <a:xfrm flipH="1">
            <a:off x="2039098" y="4898850"/>
            <a:ext cx="1429790" cy="28206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739531" y="1897937"/>
            <a:ext cx="0" cy="337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Flowchart: Connector 44"/>
          <p:cNvSpPr/>
          <p:nvPr/>
        </p:nvSpPr>
        <p:spPr bwMode="auto">
          <a:xfrm>
            <a:off x="6534475" y="1934667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Flowchart: Connector 45"/>
          <p:cNvSpPr/>
          <p:nvPr/>
        </p:nvSpPr>
        <p:spPr bwMode="auto">
          <a:xfrm>
            <a:off x="7356797" y="2525259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70121" y="171374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80597" y="276265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Flowchart: Connector 48"/>
          <p:cNvSpPr/>
          <p:nvPr/>
        </p:nvSpPr>
        <p:spPr bwMode="auto">
          <a:xfrm>
            <a:off x="5680397" y="2907802"/>
            <a:ext cx="288922" cy="284205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08104" y="314519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45" idx="3"/>
            <a:endCxn id="49" idx="7"/>
          </p:cNvCxnSpPr>
          <p:nvPr/>
        </p:nvCxnSpPr>
        <p:spPr bwMode="auto">
          <a:xfrm flipH="1">
            <a:off x="5927007" y="2177251"/>
            <a:ext cx="649780" cy="7721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6117293" y="2656700"/>
            <a:ext cx="469313" cy="253240"/>
            <a:chOff x="6498222" y="1592560"/>
            <a:chExt cx="450042" cy="290028"/>
          </a:xfrm>
        </p:grpSpPr>
        <p:sp>
          <p:nvSpPr>
            <p:cNvPr id="53" name="Rounded Rectangle 52"/>
            <p:cNvSpPr/>
            <p:nvPr/>
          </p:nvSpPr>
          <p:spPr bwMode="auto">
            <a:xfrm>
              <a:off x="6498222" y="1628800"/>
              <a:ext cx="450042" cy="216024"/>
            </a:xfrm>
            <a:prstGeom prst="round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6615953" y="1592560"/>
              <a:ext cx="223862" cy="290028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5" name="Right Arrow 54"/>
          <p:cNvSpPr/>
          <p:nvPr/>
        </p:nvSpPr>
        <p:spPr bwMode="auto">
          <a:xfrm rot="16200000">
            <a:off x="5896397" y="2080162"/>
            <a:ext cx="911105" cy="152398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55770" y="285786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Blocker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57" name="Flowchart: Connector 56"/>
          <p:cNvSpPr/>
          <p:nvPr/>
        </p:nvSpPr>
        <p:spPr bwMode="auto">
          <a:xfrm>
            <a:off x="6636702" y="4055012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Flowchart: Connector 57"/>
          <p:cNvSpPr/>
          <p:nvPr/>
        </p:nvSpPr>
        <p:spPr bwMode="auto">
          <a:xfrm>
            <a:off x="7459024" y="4645604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72348" y="383409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82824" y="488299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Flowchart: Connector 60"/>
          <p:cNvSpPr/>
          <p:nvPr/>
        </p:nvSpPr>
        <p:spPr bwMode="auto">
          <a:xfrm>
            <a:off x="5782624" y="5028147"/>
            <a:ext cx="288922" cy="284205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667846" y="52649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7" idx="3"/>
            <a:endCxn id="61" idx="7"/>
          </p:cNvCxnSpPr>
          <p:nvPr/>
        </p:nvCxnSpPr>
        <p:spPr bwMode="auto">
          <a:xfrm flipH="1">
            <a:off x="6029234" y="4297596"/>
            <a:ext cx="649780" cy="7721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ysDash"/>
            <a:round/>
            <a:headEnd type="triangle" w="med" len="med"/>
            <a:tailEnd type="none" w="med" len="med"/>
          </a:ln>
          <a:effectLst/>
        </p:spPr>
      </p:cxnSp>
      <p:grpSp>
        <p:nvGrpSpPr>
          <p:cNvPr id="64" name="Group 63"/>
          <p:cNvGrpSpPr/>
          <p:nvPr/>
        </p:nvGrpSpPr>
        <p:grpSpPr>
          <a:xfrm>
            <a:off x="6219520" y="4552322"/>
            <a:ext cx="469313" cy="253240"/>
            <a:chOff x="6498222" y="1592560"/>
            <a:chExt cx="450042" cy="290028"/>
          </a:xfrm>
        </p:grpSpPr>
        <p:sp>
          <p:nvSpPr>
            <p:cNvPr id="65" name="Rounded Rectangle 64"/>
            <p:cNvSpPr/>
            <p:nvPr/>
          </p:nvSpPr>
          <p:spPr bwMode="auto">
            <a:xfrm>
              <a:off x="6498222" y="1628800"/>
              <a:ext cx="450042" cy="216024"/>
            </a:xfrm>
            <a:prstGeom prst="round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6615953" y="1592560"/>
              <a:ext cx="223862" cy="290028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7" name="Right Arrow 66"/>
          <p:cNvSpPr/>
          <p:nvPr/>
        </p:nvSpPr>
        <p:spPr bwMode="auto">
          <a:xfrm rot="16200000">
            <a:off x="6091766" y="4062844"/>
            <a:ext cx="736940" cy="164516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91703" y="4528563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Blocker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69" name="Straight Arrow Connector 68"/>
          <p:cNvCxnSpPr>
            <a:stCxn id="57" idx="5"/>
            <a:endCxn id="58" idx="1"/>
          </p:cNvCxnSpPr>
          <p:nvPr/>
        </p:nvCxnSpPr>
        <p:spPr bwMode="auto">
          <a:xfrm>
            <a:off x="6883312" y="4297596"/>
            <a:ext cx="618024" cy="38962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0" name="Straight Arrow Connector 69"/>
          <p:cNvCxnSpPr>
            <a:stCxn id="58" idx="3"/>
            <a:endCxn id="61" idx="6"/>
          </p:cNvCxnSpPr>
          <p:nvPr/>
        </p:nvCxnSpPr>
        <p:spPr bwMode="auto">
          <a:xfrm flipH="1">
            <a:off x="6071546" y="4888188"/>
            <a:ext cx="1429790" cy="28206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5043237" y="2001759"/>
            <a:ext cx="8627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B:</a:t>
            </a:r>
            <a:endParaRPr lang="en-US" sz="1600" b="1" dirty="0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8626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A: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to STA communication in DMG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are sufficient tools to enable STA to STA link set up already</a:t>
            </a:r>
          </a:p>
          <a:p>
            <a:r>
              <a:rPr lang="en-US" sz="2000" dirty="0" smtClean="0"/>
              <a:t>The Information Request/Response frames and Relay Search Request/Response frames are usable to collect other STA’s information</a:t>
            </a:r>
          </a:p>
          <a:p>
            <a:r>
              <a:rPr lang="en-US" sz="2000" dirty="0" smtClean="0"/>
              <a:t>AP can allocate SP with </a:t>
            </a:r>
            <a:r>
              <a:rPr lang="en-US" sz="2000" dirty="0" err="1" smtClean="0"/>
              <a:t>IsInitiatorTXSS</a:t>
            </a:r>
            <a:r>
              <a:rPr lang="en-US" sz="2000" dirty="0" smtClean="0"/>
              <a:t> subfield equal to 1, so that a STA triggers TX SSW to another STA, which helps initial BF and STA discovery</a:t>
            </a:r>
          </a:p>
          <a:p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 bwMode="auto">
          <a:xfrm>
            <a:off x="678797" y="4156747"/>
            <a:ext cx="3592849" cy="2167853"/>
          </a:xfrm>
          <a:prstGeom prst="rect">
            <a:avLst/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086937" y="4129685"/>
            <a:ext cx="3592849" cy="2167853"/>
          </a:xfrm>
          <a:prstGeom prst="rect">
            <a:avLst/>
          </a:prstGeom>
          <a:solidFill>
            <a:srgbClr val="FFFF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STA to STA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334258"/>
          </a:xfrm>
        </p:spPr>
        <p:txBody>
          <a:bodyPr/>
          <a:lstStyle/>
          <a:p>
            <a:r>
              <a:rPr lang="en-US" sz="2000" dirty="0"/>
              <a:t>STA to STA link set up needs to be done in proactive </a:t>
            </a:r>
            <a:r>
              <a:rPr lang="en-US" sz="2000" dirty="0" smtClean="0"/>
              <a:t>fashion</a:t>
            </a:r>
          </a:p>
          <a:p>
            <a:r>
              <a:rPr lang="en-US" sz="2000" dirty="0" smtClean="0"/>
              <a:t>Ideally</a:t>
            </a:r>
            <a:r>
              <a:rPr lang="en-US" sz="2000" dirty="0"/>
              <a:t>, a STA should perform neighbor STA discovery at the time of joining BSS</a:t>
            </a:r>
          </a:p>
          <a:p>
            <a:r>
              <a:rPr lang="en-US" sz="2000" dirty="0" smtClean="0"/>
              <a:t>It should be beneficial if AP/PCP can kick STA to STA TX SSW when a new STA joins a BSS, i.e., AP asks STA1 to perform SSW toward STA2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5" name="Flowchart: Connector 4"/>
          <p:cNvSpPr/>
          <p:nvPr/>
        </p:nvSpPr>
        <p:spPr bwMode="auto">
          <a:xfrm>
            <a:off x="1824299" y="4668832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2646621" y="5259424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9653" y="4411485"/>
            <a:ext cx="17849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STA2: newly joining BSS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3256" y="5022362"/>
            <a:ext cx="2115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STA1: existing STA in the BSS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0" name="Flowchart: Connector 9"/>
          <p:cNvSpPr/>
          <p:nvPr/>
        </p:nvSpPr>
        <p:spPr bwMode="auto">
          <a:xfrm>
            <a:off x="970221" y="5641967"/>
            <a:ext cx="288922" cy="284205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7928" y="587936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AP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19" name="Straight Arrow Connector 18"/>
          <p:cNvCxnSpPr>
            <a:stCxn id="5" idx="3"/>
            <a:endCxn id="10" idx="0"/>
          </p:cNvCxnSpPr>
          <p:nvPr/>
        </p:nvCxnSpPr>
        <p:spPr bwMode="auto">
          <a:xfrm flipH="1">
            <a:off x="1114682" y="4911416"/>
            <a:ext cx="751929" cy="73055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1275021" y="5395388"/>
            <a:ext cx="1295400" cy="3624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721945" y="4982425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Joining BSS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4400163" y="4939927"/>
            <a:ext cx="455552" cy="384483"/>
          </a:xfrm>
          <a:prstGeom prst="righ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33702" y="5620162"/>
            <a:ext cx="1536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Ask to perform </a:t>
            </a:r>
            <a:r>
              <a:rPr lang="en-US" sz="1200" dirty="0" smtClean="0">
                <a:solidFill>
                  <a:schemeClr val="tx1"/>
                </a:solidFill>
              </a:rPr>
              <a:t>TXSS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Flowchart: Connector 32"/>
          <p:cNvSpPr/>
          <p:nvPr/>
        </p:nvSpPr>
        <p:spPr bwMode="auto">
          <a:xfrm>
            <a:off x="6216112" y="4668832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Flowchart: Connector 33"/>
          <p:cNvSpPr/>
          <p:nvPr/>
        </p:nvSpPr>
        <p:spPr bwMode="auto">
          <a:xfrm>
            <a:off x="7038434" y="5259424"/>
            <a:ext cx="288922" cy="284205"/>
          </a:xfrm>
          <a:prstGeom prst="flowChartConnector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1466" y="4411485"/>
            <a:ext cx="17849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STA2: newly joining BSS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37861" y="5670499"/>
            <a:ext cx="2115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STA1: existing STA in the BSS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7" name="Flowchart: Connector 36"/>
          <p:cNvSpPr/>
          <p:nvPr/>
        </p:nvSpPr>
        <p:spPr bwMode="auto">
          <a:xfrm>
            <a:off x="5362034" y="5641967"/>
            <a:ext cx="288922" cy="284205"/>
          </a:xfrm>
          <a:prstGeom prst="flowChartConnector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89741" y="587936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AP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 flipV="1">
            <a:off x="6402885" y="4947929"/>
            <a:ext cx="618024" cy="38962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165804" y="5179255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TXSS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6537861" y="4902729"/>
            <a:ext cx="542394" cy="31778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741276" y="4809429"/>
            <a:ext cx="1418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Discover each other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7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 STA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692290"/>
          </a:xfrm>
        </p:spPr>
        <p:txBody>
          <a:bodyPr/>
          <a:lstStyle/>
          <a:p>
            <a:r>
              <a:rPr lang="en-US" sz="2000" dirty="0" smtClean="0"/>
              <a:t>The following sequence enables </a:t>
            </a:r>
            <a:r>
              <a:rPr lang="en-US" sz="2000" dirty="0" smtClean="0"/>
              <a:t>STA discovery at the time of joining BSS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24025" y="5009977"/>
            <a:ext cx="1616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STA 2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(New STA)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281033" y="4483061"/>
            <a:ext cx="1611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AP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502237" y="4045626"/>
            <a:ext cx="1512168" cy="443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Asking to perform</a:t>
            </a:r>
            <a:r>
              <a:rPr lang="en-US" sz="1100" dirty="0" smtClean="0"/>
              <a:t> </a:t>
            </a:r>
            <a:endParaRPr lang="en-US" sz="1100" dirty="0" smtClean="0"/>
          </a:p>
          <a:p>
            <a:pPr algn="ctr"/>
            <a:endParaRPr lang="en-US" sz="1100" dirty="0"/>
          </a:p>
          <a:p>
            <a:pPr algn="ctr">
              <a:lnSpc>
                <a:spcPts val="100"/>
              </a:lnSpc>
            </a:pPr>
            <a:r>
              <a:rPr lang="en-US" sz="1100" dirty="0" smtClean="0"/>
              <a:t>TXSS</a:t>
            </a:r>
            <a:endParaRPr lang="en-US" sz="1100" dirty="0"/>
          </a:p>
        </p:txBody>
      </p:sp>
      <p:sp>
        <p:nvSpPr>
          <p:cNvPr id="81" name="Line 5"/>
          <p:cNvSpPr>
            <a:spLocks noChangeShapeType="1"/>
          </p:cNvSpPr>
          <p:nvPr/>
        </p:nvSpPr>
        <p:spPr bwMode="auto">
          <a:xfrm>
            <a:off x="6505401" y="3717032"/>
            <a:ext cx="0" cy="24780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6"/>
          <p:cNvSpPr>
            <a:spLocks noChangeShapeType="1"/>
          </p:cNvSpPr>
          <p:nvPr/>
        </p:nvSpPr>
        <p:spPr bwMode="auto">
          <a:xfrm>
            <a:off x="5100463" y="3717032"/>
            <a:ext cx="0" cy="24780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7"/>
          <p:cNvSpPr>
            <a:spLocks/>
          </p:cNvSpPr>
          <p:nvPr/>
        </p:nvSpPr>
        <p:spPr bwMode="auto">
          <a:xfrm>
            <a:off x="6523372" y="4215507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  <a:gd name="T14" fmla="*/ 0 w 885"/>
              <a:gd name="T15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  <a:lnTo>
                  <a:pt x="0" y="15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8"/>
          <p:cNvSpPr>
            <a:spLocks/>
          </p:cNvSpPr>
          <p:nvPr/>
        </p:nvSpPr>
        <p:spPr bwMode="auto">
          <a:xfrm>
            <a:off x="6523372" y="4215507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</a:path>
            </a:pathLst>
          </a:custGeom>
          <a:solidFill>
            <a:srgbClr val="FF0000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29"/>
          <p:cNvSpPr>
            <a:spLocks noChangeArrowheads="1"/>
          </p:cNvSpPr>
          <p:nvPr/>
        </p:nvSpPr>
        <p:spPr bwMode="auto">
          <a:xfrm>
            <a:off x="6383039" y="3316342"/>
            <a:ext cx="2051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Freeform 36"/>
          <p:cNvSpPr>
            <a:spLocks/>
          </p:cNvSpPr>
          <p:nvPr/>
        </p:nvSpPr>
        <p:spPr bwMode="auto">
          <a:xfrm>
            <a:off x="5230639" y="4837474"/>
            <a:ext cx="234950" cy="352425"/>
          </a:xfrm>
          <a:custGeom>
            <a:avLst/>
            <a:gdLst>
              <a:gd name="T0" fmla="*/ 480 w 480"/>
              <a:gd name="T1" fmla="*/ 720 h 720"/>
              <a:gd name="T2" fmla="*/ 360 w 480"/>
              <a:gd name="T3" fmla="*/ 720 h 720"/>
              <a:gd name="T4" fmla="*/ 180 w 480"/>
              <a:gd name="T5" fmla="*/ 540 h 720"/>
              <a:gd name="T6" fmla="*/ 180 w 480"/>
              <a:gd name="T7" fmla="*/ 540 h 720"/>
              <a:gd name="T8" fmla="*/ 0 w 480"/>
              <a:gd name="T9" fmla="*/ 360 h 720"/>
              <a:gd name="T10" fmla="*/ 0 w 480"/>
              <a:gd name="T11" fmla="*/ 360 h 720"/>
              <a:gd name="T12" fmla="*/ 180 w 480"/>
              <a:gd name="T13" fmla="*/ 180 h 720"/>
              <a:gd name="T14" fmla="*/ 180 w 480"/>
              <a:gd name="T15" fmla="*/ 180 h 720"/>
              <a:gd name="T16" fmla="*/ 360 w 480"/>
              <a:gd name="T17" fmla="*/ 0 h 720"/>
              <a:gd name="T18" fmla="*/ 360 w 480"/>
              <a:gd name="T19" fmla="*/ 0 h 720"/>
              <a:gd name="T20" fmla="*/ 480 w 480"/>
              <a:gd name="T21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0" h="720">
                <a:moveTo>
                  <a:pt x="480" y="720"/>
                </a:moveTo>
                <a:lnTo>
                  <a:pt x="360" y="720"/>
                </a:lnTo>
                <a:cubicBezTo>
                  <a:pt x="261" y="720"/>
                  <a:pt x="180" y="640"/>
                  <a:pt x="180" y="540"/>
                </a:cubicBezTo>
                <a:cubicBezTo>
                  <a:pt x="180" y="540"/>
                  <a:pt x="180" y="540"/>
                  <a:pt x="180" y="540"/>
                </a:cubicBezTo>
                <a:cubicBezTo>
                  <a:pt x="180" y="441"/>
                  <a:pt x="100" y="360"/>
                  <a:pt x="0" y="360"/>
                </a:cubicBezTo>
                <a:cubicBezTo>
                  <a:pt x="0" y="360"/>
                  <a:pt x="0" y="360"/>
                  <a:pt x="0" y="360"/>
                </a:cubicBezTo>
                <a:cubicBezTo>
                  <a:pt x="100" y="360"/>
                  <a:pt x="180" y="280"/>
                  <a:pt x="180" y="180"/>
                </a:cubicBezTo>
                <a:cubicBezTo>
                  <a:pt x="180" y="180"/>
                  <a:pt x="180" y="180"/>
                  <a:pt x="180" y="180"/>
                </a:cubicBezTo>
                <a:cubicBezTo>
                  <a:pt x="180" y="81"/>
                  <a:pt x="261" y="0"/>
                  <a:pt x="360" y="0"/>
                </a:cubicBezTo>
                <a:cubicBezTo>
                  <a:pt x="360" y="0"/>
                  <a:pt x="360" y="0"/>
                  <a:pt x="360" y="0"/>
                </a:cubicBezTo>
                <a:lnTo>
                  <a:pt x="480" y="0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3923928" y="4797152"/>
            <a:ext cx="137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DMG discovery signal to STA2 (TXSS)</a:t>
            </a:r>
            <a:endParaRPr lang="en-US" dirty="0"/>
          </a:p>
        </p:txBody>
      </p:sp>
      <p:sp>
        <p:nvSpPr>
          <p:cNvPr id="106" name="Rectangle 21"/>
          <p:cNvSpPr>
            <a:spLocks noChangeArrowheads="1"/>
          </p:cNvSpPr>
          <p:nvPr/>
        </p:nvSpPr>
        <p:spPr bwMode="auto">
          <a:xfrm>
            <a:off x="4908376" y="3284984"/>
            <a:ext cx="3733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24"/>
          <p:cNvSpPr>
            <a:spLocks noChangeArrowheads="1"/>
          </p:cNvSpPr>
          <p:nvPr/>
        </p:nvSpPr>
        <p:spPr bwMode="auto">
          <a:xfrm>
            <a:off x="4725815" y="3472027"/>
            <a:ext cx="7836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(New STA)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6637" y="3627422"/>
            <a:ext cx="114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STA 1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(Existing STA)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10" name="Straight Arrow Connector 109"/>
          <p:cNvCxnSpPr/>
          <p:nvPr/>
        </p:nvCxnSpPr>
        <p:spPr bwMode="auto">
          <a:xfrm flipH="1">
            <a:off x="1539779" y="4026188"/>
            <a:ext cx="313704" cy="75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Oval 5"/>
          <p:cNvSpPr>
            <a:spLocks noChangeArrowheads="1"/>
          </p:cNvSpPr>
          <p:nvPr/>
        </p:nvSpPr>
        <p:spPr bwMode="auto">
          <a:xfrm>
            <a:off x="1408113" y="4799013"/>
            <a:ext cx="190500" cy="192088"/>
          </a:xfrm>
          <a:prstGeom prst="ellipse">
            <a:avLst/>
          </a:prstGeom>
          <a:solidFill>
            <a:srgbClr val="287082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Oval 6"/>
          <p:cNvSpPr>
            <a:spLocks noChangeArrowheads="1"/>
          </p:cNvSpPr>
          <p:nvPr/>
        </p:nvSpPr>
        <p:spPr bwMode="auto">
          <a:xfrm>
            <a:off x="1408113" y="4799013"/>
            <a:ext cx="190500" cy="192088"/>
          </a:xfrm>
          <a:prstGeom prst="ellips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Oval 7"/>
          <p:cNvSpPr>
            <a:spLocks noChangeArrowheads="1"/>
          </p:cNvSpPr>
          <p:nvPr/>
        </p:nvSpPr>
        <p:spPr bwMode="auto">
          <a:xfrm>
            <a:off x="2841625" y="4318000"/>
            <a:ext cx="190500" cy="192088"/>
          </a:xfrm>
          <a:prstGeom prst="ellipse">
            <a:avLst/>
          </a:prstGeom>
          <a:solidFill>
            <a:srgbClr val="DA9792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Oval 8"/>
          <p:cNvSpPr>
            <a:spLocks noChangeArrowheads="1"/>
          </p:cNvSpPr>
          <p:nvPr/>
        </p:nvSpPr>
        <p:spPr bwMode="auto">
          <a:xfrm>
            <a:off x="2841625" y="4318000"/>
            <a:ext cx="190500" cy="192088"/>
          </a:xfrm>
          <a:prstGeom prst="ellips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5"/>
          <p:cNvSpPr>
            <a:spLocks noChangeShapeType="1"/>
          </p:cNvSpPr>
          <p:nvPr/>
        </p:nvSpPr>
        <p:spPr bwMode="auto">
          <a:xfrm>
            <a:off x="7956376" y="3721147"/>
            <a:ext cx="0" cy="24780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29"/>
          <p:cNvSpPr>
            <a:spLocks noChangeArrowheads="1"/>
          </p:cNvSpPr>
          <p:nvPr/>
        </p:nvSpPr>
        <p:spPr bwMode="auto">
          <a:xfrm>
            <a:off x="7489204" y="3320457"/>
            <a:ext cx="9712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</a:rPr>
              <a:t>(Existing STA)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 flipH="1">
            <a:off x="5724128" y="5093062"/>
            <a:ext cx="22322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H="1">
            <a:off x="5940152" y="5051786"/>
            <a:ext cx="20162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 flipH="1">
            <a:off x="6084168" y="4993049"/>
            <a:ext cx="18722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flipH="1">
            <a:off x="5509491" y="4939427"/>
            <a:ext cx="24468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6084168" y="5151799"/>
            <a:ext cx="18722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5090143" y="3801731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Joining BSS</a:t>
            </a:r>
            <a:endParaRPr lang="en-US" sz="1100" dirty="0" smtClean="0"/>
          </a:p>
          <a:p>
            <a:pPr algn="ctr"/>
            <a:endParaRPr lang="en-US" sz="1100" dirty="0"/>
          </a:p>
        </p:txBody>
      </p:sp>
      <p:sp>
        <p:nvSpPr>
          <p:cNvPr id="35" name="Freeform 7"/>
          <p:cNvSpPr>
            <a:spLocks/>
          </p:cNvSpPr>
          <p:nvPr/>
        </p:nvSpPr>
        <p:spPr bwMode="auto">
          <a:xfrm>
            <a:off x="5111278" y="3971612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  <a:gd name="T14" fmla="*/ 0 w 885"/>
              <a:gd name="T15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  <a:lnTo>
                  <a:pt x="0" y="15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8"/>
          <p:cNvSpPr>
            <a:spLocks/>
          </p:cNvSpPr>
          <p:nvPr/>
        </p:nvSpPr>
        <p:spPr bwMode="auto">
          <a:xfrm>
            <a:off x="5111278" y="3971612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</a:path>
            </a:pathLst>
          </a:custGeom>
          <a:solidFill>
            <a:srgbClr val="FF0000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 bwMode="auto">
          <a:xfrm rot="4593656">
            <a:off x="2179502" y="4281605"/>
            <a:ext cx="250264" cy="1171790"/>
          </a:xfrm>
          <a:custGeom>
            <a:avLst/>
            <a:gdLst>
              <a:gd name="connsiteX0" fmla="*/ 0 w 372172"/>
              <a:gd name="connsiteY0" fmla="*/ 0 h 853440"/>
              <a:gd name="connsiteX1" fmla="*/ 365760 w 372172"/>
              <a:gd name="connsiteY1" fmla="*/ 411480 h 853440"/>
              <a:gd name="connsiteX2" fmla="*/ 198120 w 372172"/>
              <a:gd name="connsiteY2" fmla="*/ 853440 h 85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172" h="853440">
                <a:moveTo>
                  <a:pt x="0" y="0"/>
                </a:moveTo>
                <a:cubicBezTo>
                  <a:pt x="166370" y="134620"/>
                  <a:pt x="332740" y="269240"/>
                  <a:pt x="365760" y="411480"/>
                </a:cubicBezTo>
                <a:cubicBezTo>
                  <a:pt x="398780" y="553720"/>
                  <a:pt x="298450" y="703580"/>
                  <a:pt x="198120" y="85344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Freeform 48"/>
          <p:cNvSpPr/>
          <p:nvPr/>
        </p:nvSpPr>
        <p:spPr bwMode="auto">
          <a:xfrm rot="18491584">
            <a:off x="2398080" y="3458409"/>
            <a:ext cx="246210" cy="1000971"/>
          </a:xfrm>
          <a:custGeom>
            <a:avLst/>
            <a:gdLst>
              <a:gd name="connsiteX0" fmla="*/ 0 w 372172"/>
              <a:gd name="connsiteY0" fmla="*/ 0 h 853440"/>
              <a:gd name="connsiteX1" fmla="*/ 365760 w 372172"/>
              <a:gd name="connsiteY1" fmla="*/ 411480 h 853440"/>
              <a:gd name="connsiteX2" fmla="*/ 198120 w 372172"/>
              <a:gd name="connsiteY2" fmla="*/ 853440 h 85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172" h="853440">
                <a:moveTo>
                  <a:pt x="0" y="0"/>
                </a:moveTo>
                <a:cubicBezTo>
                  <a:pt x="166370" y="134620"/>
                  <a:pt x="332740" y="269240"/>
                  <a:pt x="365760" y="411480"/>
                </a:cubicBezTo>
                <a:cubicBezTo>
                  <a:pt x="398780" y="553720"/>
                  <a:pt x="298450" y="703580"/>
                  <a:pt x="198120" y="85344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Oval 7"/>
          <p:cNvSpPr>
            <a:spLocks noChangeArrowheads="1"/>
          </p:cNvSpPr>
          <p:nvPr/>
        </p:nvSpPr>
        <p:spPr bwMode="auto">
          <a:xfrm>
            <a:off x="1835696" y="3717032"/>
            <a:ext cx="190500" cy="192088"/>
          </a:xfrm>
          <a:prstGeom prst="ellipse">
            <a:avLst/>
          </a:prstGeom>
          <a:solidFill>
            <a:srgbClr val="DA9792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182917" y="4981817"/>
            <a:ext cx="949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Joining BSS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452188" y="3578532"/>
            <a:ext cx="1536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Ask to perform </a:t>
            </a:r>
            <a:r>
              <a:rPr lang="en-US" sz="1200" dirty="0" smtClean="0">
                <a:solidFill>
                  <a:schemeClr val="tx1"/>
                </a:solidFill>
              </a:rPr>
              <a:t>TXSS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170097" y="4232618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TXSS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9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multi-band discovery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24782"/>
          </a:xfrm>
        </p:spPr>
        <p:txBody>
          <a:bodyPr/>
          <a:lstStyle/>
          <a:p>
            <a:r>
              <a:rPr lang="en-US" sz="2000" dirty="0" smtClean="0"/>
              <a:t>This STA discovery </a:t>
            </a:r>
            <a:r>
              <a:rPr lang="en-US" sz="2000" dirty="0" smtClean="0"/>
              <a:t>is similar to multi-band </a:t>
            </a:r>
            <a:r>
              <a:rPr lang="en-US" sz="2000" dirty="0" smtClean="0"/>
              <a:t>discovery </a:t>
            </a:r>
            <a:r>
              <a:rPr lang="en-US" sz="2000" dirty="0" smtClean="0"/>
              <a:t>assistance</a:t>
            </a:r>
            <a:endParaRPr lang="en-US" sz="2000" dirty="0" smtClean="0"/>
          </a:p>
          <a:p>
            <a:r>
              <a:rPr lang="en-US" sz="2000" dirty="0" smtClean="0"/>
              <a:t>Multi-band discovery assistance enables on-demand SSW at the time of joining BSS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24025" y="5009977"/>
            <a:ext cx="1616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 2</a:t>
            </a:r>
          </a:p>
          <a:p>
            <a:pPr algn="ctr"/>
            <a:r>
              <a:rPr lang="en-US" dirty="0" smtClean="0"/>
              <a:t>(New STA)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81033" y="4483061"/>
            <a:ext cx="1611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079328" y="4045626"/>
            <a:ext cx="1512168" cy="45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DMG Discovery Asst. </a:t>
            </a:r>
          </a:p>
          <a:p>
            <a:pPr algn="ctr"/>
            <a:endParaRPr lang="en-US" sz="1100" dirty="0"/>
          </a:p>
          <a:p>
            <a:pPr algn="ctr">
              <a:lnSpc>
                <a:spcPts val="100"/>
              </a:lnSpc>
            </a:pPr>
            <a:r>
              <a:rPr lang="en-US" sz="1100" dirty="0" smtClean="0"/>
              <a:t>Request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5093307" y="4918348"/>
            <a:ext cx="1512168" cy="45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DMG Discovery Asst. </a:t>
            </a:r>
          </a:p>
          <a:p>
            <a:pPr algn="ctr"/>
            <a:endParaRPr lang="en-US" sz="1100" dirty="0"/>
          </a:p>
          <a:p>
            <a:pPr algn="ctr">
              <a:lnSpc>
                <a:spcPts val="100"/>
              </a:lnSpc>
            </a:pPr>
            <a:r>
              <a:rPr lang="en-US" sz="1100" dirty="0" smtClean="0"/>
              <a:t>Response</a:t>
            </a:r>
            <a:endParaRPr lang="en-US" sz="1100" dirty="0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6505401" y="3717032"/>
            <a:ext cx="0" cy="24780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5100463" y="3717032"/>
            <a:ext cx="0" cy="247808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/>
          <p:cNvSpPr>
            <a:spLocks/>
          </p:cNvSpPr>
          <p:nvPr/>
        </p:nvSpPr>
        <p:spPr bwMode="auto">
          <a:xfrm>
            <a:off x="5100463" y="4215507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  <a:gd name="T14" fmla="*/ 0 w 885"/>
              <a:gd name="T15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  <a:lnTo>
                  <a:pt x="0" y="15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/>
          <p:cNvSpPr>
            <a:spLocks/>
          </p:cNvSpPr>
          <p:nvPr/>
        </p:nvSpPr>
        <p:spPr bwMode="auto">
          <a:xfrm>
            <a:off x="5100463" y="4215507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>
            <a:off x="5100463" y="5094982"/>
            <a:ext cx="1404938" cy="117475"/>
          </a:xfrm>
          <a:custGeom>
            <a:avLst/>
            <a:gdLst>
              <a:gd name="T0" fmla="*/ 885 w 885"/>
              <a:gd name="T1" fmla="*/ 59 h 74"/>
              <a:gd name="T2" fmla="*/ 37 w 885"/>
              <a:gd name="T3" fmla="*/ 59 h 74"/>
              <a:gd name="T4" fmla="*/ 37 w 885"/>
              <a:gd name="T5" fmla="*/ 74 h 74"/>
              <a:gd name="T6" fmla="*/ 0 w 885"/>
              <a:gd name="T7" fmla="*/ 37 h 74"/>
              <a:gd name="T8" fmla="*/ 37 w 885"/>
              <a:gd name="T9" fmla="*/ 0 h 74"/>
              <a:gd name="T10" fmla="*/ 37 w 885"/>
              <a:gd name="T11" fmla="*/ 15 h 74"/>
              <a:gd name="T12" fmla="*/ 885 w 885"/>
              <a:gd name="T13" fmla="*/ 15 h 74"/>
              <a:gd name="T14" fmla="*/ 885 w 885"/>
              <a:gd name="T15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885" y="59"/>
                </a:moveTo>
                <a:lnTo>
                  <a:pt x="37" y="59"/>
                </a:lnTo>
                <a:lnTo>
                  <a:pt x="37" y="74"/>
                </a:lnTo>
                <a:lnTo>
                  <a:pt x="0" y="37"/>
                </a:lnTo>
                <a:lnTo>
                  <a:pt x="37" y="0"/>
                </a:lnTo>
                <a:lnTo>
                  <a:pt x="37" y="15"/>
                </a:lnTo>
                <a:lnTo>
                  <a:pt x="885" y="15"/>
                </a:lnTo>
                <a:lnTo>
                  <a:pt x="885" y="59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>
            <a:off x="5100463" y="5094982"/>
            <a:ext cx="1404938" cy="117475"/>
          </a:xfrm>
          <a:custGeom>
            <a:avLst/>
            <a:gdLst>
              <a:gd name="T0" fmla="*/ 885 w 885"/>
              <a:gd name="T1" fmla="*/ 59 h 74"/>
              <a:gd name="T2" fmla="*/ 37 w 885"/>
              <a:gd name="T3" fmla="*/ 59 h 74"/>
              <a:gd name="T4" fmla="*/ 37 w 885"/>
              <a:gd name="T5" fmla="*/ 74 h 74"/>
              <a:gd name="T6" fmla="*/ 0 w 885"/>
              <a:gd name="T7" fmla="*/ 37 h 74"/>
              <a:gd name="T8" fmla="*/ 37 w 885"/>
              <a:gd name="T9" fmla="*/ 0 h 74"/>
              <a:gd name="T10" fmla="*/ 37 w 885"/>
              <a:gd name="T11" fmla="*/ 15 h 74"/>
              <a:gd name="T12" fmla="*/ 885 w 885"/>
              <a:gd name="T13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885" y="59"/>
                </a:moveTo>
                <a:lnTo>
                  <a:pt x="37" y="59"/>
                </a:lnTo>
                <a:lnTo>
                  <a:pt x="37" y="74"/>
                </a:lnTo>
                <a:lnTo>
                  <a:pt x="0" y="37"/>
                </a:lnTo>
                <a:lnTo>
                  <a:pt x="37" y="0"/>
                </a:lnTo>
                <a:lnTo>
                  <a:pt x="37" y="15"/>
                </a:lnTo>
                <a:lnTo>
                  <a:pt x="885" y="15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5802138" y="5597395"/>
            <a:ext cx="703263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2"/>
          <p:cNvSpPr>
            <a:spLocks/>
          </p:cNvSpPr>
          <p:nvPr/>
        </p:nvSpPr>
        <p:spPr bwMode="auto">
          <a:xfrm>
            <a:off x="5686251" y="5554532"/>
            <a:ext cx="127000" cy="85725"/>
          </a:xfrm>
          <a:custGeom>
            <a:avLst/>
            <a:gdLst>
              <a:gd name="T0" fmla="*/ 80 w 80"/>
              <a:gd name="T1" fmla="*/ 54 h 54"/>
              <a:gd name="T2" fmla="*/ 0 w 80"/>
              <a:gd name="T3" fmla="*/ 27 h 54"/>
              <a:gd name="T4" fmla="*/ 80 w 80"/>
              <a:gd name="T5" fmla="*/ 0 h 54"/>
              <a:gd name="T6" fmla="*/ 80 w 80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" h="54">
                <a:moveTo>
                  <a:pt x="80" y="54"/>
                </a:moveTo>
                <a:lnTo>
                  <a:pt x="0" y="27"/>
                </a:lnTo>
                <a:lnTo>
                  <a:pt x="80" y="0"/>
                </a:lnTo>
                <a:lnTo>
                  <a:pt x="80" y="5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 flipH="1">
            <a:off x="5510038" y="5773607"/>
            <a:ext cx="995363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4"/>
          <p:cNvSpPr>
            <a:spLocks/>
          </p:cNvSpPr>
          <p:nvPr/>
        </p:nvSpPr>
        <p:spPr bwMode="auto">
          <a:xfrm>
            <a:off x="5394151" y="5730745"/>
            <a:ext cx="125413" cy="84138"/>
          </a:xfrm>
          <a:custGeom>
            <a:avLst/>
            <a:gdLst>
              <a:gd name="T0" fmla="*/ 79 w 79"/>
              <a:gd name="T1" fmla="*/ 53 h 53"/>
              <a:gd name="T2" fmla="*/ 0 w 79"/>
              <a:gd name="T3" fmla="*/ 27 h 53"/>
              <a:gd name="T4" fmla="*/ 79 w 79"/>
              <a:gd name="T5" fmla="*/ 0 h 53"/>
              <a:gd name="T6" fmla="*/ 79 w 79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53">
                <a:moveTo>
                  <a:pt x="79" y="53"/>
                </a:moveTo>
                <a:lnTo>
                  <a:pt x="0" y="27"/>
                </a:lnTo>
                <a:lnTo>
                  <a:pt x="79" y="0"/>
                </a:lnTo>
                <a:lnTo>
                  <a:pt x="79" y="5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H="1">
            <a:off x="6152976" y="5656132"/>
            <a:ext cx="352425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6"/>
          <p:cNvSpPr>
            <a:spLocks/>
          </p:cNvSpPr>
          <p:nvPr/>
        </p:nvSpPr>
        <p:spPr bwMode="auto">
          <a:xfrm>
            <a:off x="6037088" y="5613270"/>
            <a:ext cx="127000" cy="85725"/>
          </a:xfrm>
          <a:custGeom>
            <a:avLst/>
            <a:gdLst>
              <a:gd name="T0" fmla="*/ 80 w 80"/>
              <a:gd name="T1" fmla="*/ 54 h 54"/>
              <a:gd name="T2" fmla="*/ 0 w 80"/>
              <a:gd name="T3" fmla="*/ 27 h 54"/>
              <a:gd name="T4" fmla="*/ 80 w 80"/>
              <a:gd name="T5" fmla="*/ 0 h 54"/>
              <a:gd name="T6" fmla="*/ 80 w 80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" h="54">
                <a:moveTo>
                  <a:pt x="80" y="54"/>
                </a:moveTo>
                <a:lnTo>
                  <a:pt x="0" y="27"/>
                </a:lnTo>
                <a:lnTo>
                  <a:pt x="80" y="0"/>
                </a:lnTo>
                <a:lnTo>
                  <a:pt x="80" y="5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 flipH="1">
            <a:off x="5919613" y="5714870"/>
            <a:ext cx="58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8"/>
          <p:cNvSpPr>
            <a:spLocks/>
          </p:cNvSpPr>
          <p:nvPr/>
        </p:nvSpPr>
        <p:spPr bwMode="auto">
          <a:xfrm>
            <a:off x="5803726" y="5672007"/>
            <a:ext cx="125413" cy="85725"/>
          </a:xfrm>
          <a:custGeom>
            <a:avLst/>
            <a:gdLst>
              <a:gd name="T0" fmla="*/ 79 w 79"/>
              <a:gd name="T1" fmla="*/ 54 h 54"/>
              <a:gd name="T2" fmla="*/ 0 w 79"/>
              <a:gd name="T3" fmla="*/ 27 h 54"/>
              <a:gd name="T4" fmla="*/ 79 w 79"/>
              <a:gd name="T5" fmla="*/ 0 h 54"/>
              <a:gd name="T6" fmla="*/ 79 w 79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54">
                <a:moveTo>
                  <a:pt x="79" y="54"/>
                </a:moveTo>
                <a:lnTo>
                  <a:pt x="0" y="27"/>
                </a:lnTo>
                <a:lnTo>
                  <a:pt x="79" y="0"/>
                </a:lnTo>
                <a:lnTo>
                  <a:pt x="79" y="5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 flipH="1">
            <a:off x="5714826" y="5832345"/>
            <a:ext cx="790575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20"/>
          <p:cNvSpPr>
            <a:spLocks/>
          </p:cNvSpPr>
          <p:nvPr/>
        </p:nvSpPr>
        <p:spPr bwMode="auto">
          <a:xfrm>
            <a:off x="5598938" y="5789482"/>
            <a:ext cx="125413" cy="84138"/>
          </a:xfrm>
          <a:custGeom>
            <a:avLst/>
            <a:gdLst>
              <a:gd name="T0" fmla="*/ 79 w 79"/>
              <a:gd name="T1" fmla="*/ 53 h 53"/>
              <a:gd name="T2" fmla="*/ 0 w 79"/>
              <a:gd name="T3" fmla="*/ 27 h 53"/>
              <a:gd name="T4" fmla="*/ 79 w 79"/>
              <a:gd name="T5" fmla="*/ 0 h 53"/>
              <a:gd name="T6" fmla="*/ 79 w 79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53">
                <a:moveTo>
                  <a:pt x="79" y="53"/>
                </a:moveTo>
                <a:lnTo>
                  <a:pt x="0" y="27"/>
                </a:lnTo>
                <a:lnTo>
                  <a:pt x="79" y="0"/>
                </a:lnTo>
                <a:lnTo>
                  <a:pt x="79" y="5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6383039" y="3316342"/>
            <a:ext cx="2051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Freeform 36"/>
          <p:cNvSpPr>
            <a:spLocks/>
          </p:cNvSpPr>
          <p:nvPr/>
        </p:nvSpPr>
        <p:spPr bwMode="auto">
          <a:xfrm>
            <a:off x="5230639" y="5559295"/>
            <a:ext cx="234950" cy="352425"/>
          </a:xfrm>
          <a:custGeom>
            <a:avLst/>
            <a:gdLst>
              <a:gd name="T0" fmla="*/ 480 w 480"/>
              <a:gd name="T1" fmla="*/ 720 h 720"/>
              <a:gd name="T2" fmla="*/ 360 w 480"/>
              <a:gd name="T3" fmla="*/ 720 h 720"/>
              <a:gd name="T4" fmla="*/ 180 w 480"/>
              <a:gd name="T5" fmla="*/ 540 h 720"/>
              <a:gd name="T6" fmla="*/ 180 w 480"/>
              <a:gd name="T7" fmla="*/ 540 h 720"/>
              <a:gd name="T8" fmla="*/ 0 w 480"/>
              <a:gd name="T9" fmla="*/ 360 h 720"/>
              <a:gd name="T10" fmla="*/ 0 w 480"/>
              <a:gd name="T11" fmla="*/ 360 h 720"/>
              <a:gd name="T12" fmla="*/ 180 w 480"/>
              <a:gd name="T13" fmla="*/ 180 h 720"/>
              <a:gd name="T14" fmla="*/ 180 w 480"/>
              <a:gd name="T15" fmla="*/ 180 h 720"/>
              <a:gd name="T16" fmla="*/ 360 w 480"/>
              <a:gd name="T17" fmla="*/ 0 h 720"/>
              <a:gd name="T18" fmla="*/ 360 w 480"/>
              <a:gd name="T19" fmla="*/ 0 h 720"/>
              <a:gd name="T20" fmla="*/ 480 w 480"/>
              <a:gd name="T21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0" h="720">
                <a:moveTo>
                  <a:pt x="480" y="720"/>
                </a:moveTo>
                <a:lnTo>
                  <a:pt x="360" y="720"/>
                </a:lnTo>
                <a:cubicBezTo>
                  <a:pt x="261" y="720"/>
                  <a:pt x="180" y="640"/>
                  <a:pt x="180" y="540"/>
                </a:cubicBezTo>
                <a:cubicBezTo>
                  <a:pt x="180" y="540"/>
                  <a:pt x="180" y="540"/>
                  <a:pt x="180" y="540"/>
                </a:cubicBezTo>
                <a:cubicBezTo>
                  <a:pt x="180" y="441"/>
                  <a:pt x="100" y="360"/>
                  <a:pt x="0" y="360"/>
                </a:cubicBezTo>
                <a:cubicBezTo>
                  <a:pt x="0" y="360"/>
                  <a:pt x="0" y="360"/>
                  <a:pt x="0" y="360"/>
                </a:cubicBezTo>
                <a:cubicBezTo>
                  <a:pt x="100" y="360"/>
                  <a:pt x="180" y="280"/>
                  <a:pt x="180" y="180"/>
                </a:cubicBezTo>
                <a:cubicBezTo>
                  <a:pt x="180" y="180"/>
                  <a:pt x="180" y="180"/>
                  <a:pt x="180" y="180"/>
                </a:cubicBezTo>
                <a:cubicBezTo>
                  <a:pt x="180" y="81"/>
                  <a:pt x="261" y="0"/>
                  <a:pt x="360" y="0"/>
                </a:cubicBezTo>
                <a:cubicBezTo>
                  <a:pt x="360" y="0"/>
                  <a:pt x="360" y="0"/>
                  <a:pt x="360" y="0"/>
                </a:cubicBezTo>
                <a:lnTo>
                  <a:pt x="480" y="0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60"/>
          <p:cNvSpPr>
            <a:spLocks noChangeArrowheads="1"/>
          </p:cNvSpPr>
          <p:nvPr/>
        </p:nvSpPr>
        <p:spPr bwMode="auto">
          <a:xfrm>
            <a:off x="8266435" y="4943747"/>
            <a:ext cx="204788" cy="1174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61"/>
          <p:cNvSpPr>
            <a:spLocks noChangeArrowheads="1"/>
          </p:cNvSpPr>
          <p:nvPr/>
        </p:nvSpPr>
        <p:spPr bwMode="auto">
          <a:xfrm>
            <a:off x="8266435" y="4943747"/>
            <a:ext cx="204788" cy="117475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62"/>
          <p:cNvSpPr>
            <a:spLocks noChangeArrowheads="1"/>
          </p:cNvSpPr>
          <p:nvPr/>
        </p:nvSpPr>
        <p:spPr bwMode="auto">
          <a:xfrm>
            <a:off x="8266435" y="4710385"/>
            <a:ext cx="204788" cy="1174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63"/>
          <p:cNvSpPr>
            <a:spLocks noChangeArrowheads="1"/>
          </p:cNvSpPr>
          <p:nvPr/>
        </p:nvSpPr>
        <p:spPr bwMode="auto">
          <a:xfrm>
            <a:off x="8266435" y="4710385"/>
            <a:ext cx="204788" cy="117475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64"/>
          <p:cNvSpPr>
            <a:spLocks noChangeArrowheads="1"/>
          </p:cNvSpPr>
          <p:nvPr/>
        </p:nvSpPr>
        <p:spPr bwMode="auto">
          <a:xfrm>
            <a:off x="6948264" y="4707210"/>
            <a:ext cx="1389063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Lower band signal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65"/>
          <p:cNvSpPr>
            <a:spLocks noChangeArrowheads="1"/>
          </p:cNvSpPr>
          <p:nvPr/>
        </p:nvSpPr>
        <p:spPr bwMode="auto">
          <a:xfrm>
            <a:off x="6972077" y="4940572"/>
            <a:ext cx="1389063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mmW band signal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923928" y="5518973"/>
            <a:ext cx="137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DMG discovery signal to STA2 (TXSS)</a:t>
            </a:r>
            <a:endParaRPr lang="en-US" dirty="0"/>
          </a:p>
        </p:txBody>
      </p:sp>
      <p:sp>
        <p:nvSpPr>
          <p:cNvPr id="69" name="Rectangle 21"/>
          <p:cNvSpPr>
            <a:spLocks noChangeArrowheads="1"/>
          </p:cNvSpPr>
          <p:nvPr/>
        </p:nvSpPr>
        <p:spPr bwMode="auto">
          <a:xfrm>
            <a:off x="4908376" y="3284984"/>
            <a:ext cx="3733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24"/>
          <p:cNvSpPr>
            <a:spLocks noChangeArrowheads="1"/>
          </p:cNvSpPr>
          <p:nvPr/>
        </p:nvSpPr>
        <p:spPr bwMode="auto">
          <a:xfrm>
            <a:off x="4725815" y="3472027"/>
            <a:ext cx="7836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(New STA)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1763688" y="4653136"/>
            <a:ext cx="1080120" cy="426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392238" y="4302125"/>
            <a:ext cx="1655762" cy="704850"/>
            <a:chOff x="877" y="2710"/>
            <a:chExt cx="1043" cy="444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877" y="2710"/>
              <a:ext cx="1043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887" y="3023"/>
              <a:ext cx="120" cy="121"/>
            </a:xfrm>
            <a:prstGeom prst="ellipse">
              <a:avLst/>
            </a:prstGeom>
            <a:solidFill>
              <a:srgbClr val="287082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887" y="3023"/>
              <a:ext cx="120" cy="121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1790" y="2720"/>
              <a:ext cx="120" cy="121"/>
            </a:xfrm>
            <a:prstGeom prst="ellipse">
              <a:avLst/>
            </a:prstGeom>
            <a:solidFill>
              <a:srgbClr val="DA9792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790" y="2720"/>
              <a:ext cx="120" cy="121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1007" y="3063"/>
              <a:ext cx="64" cy="59"/>
            </a:xfrm>
            <a:custGeom>
              <a:avLst/>
              <a:gdLst>
                <a:gd name="T0" fmla="*/ 60 w 64"/>
                <a:gd name="T1" fmla="*/ 30 h 59"/>
                <a:gd name="T2" fmla="*/ 64 w 64"/>
                <a:gd name="T3" fmla="*/ 0 h 59"/>
                <a:gd name="T4" fmla="*/ 0 w 64"/>
                <a:gd name="T5" fmla="*/ 21 h 59"/>
                <a:gd name="T6" fmla="*/ 56 w 64"/>
                <a:gd name="T7" fmla="*/ 59 h 59"/>
                <a:gd name="T8" fmla="*/ 60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60" y="30"/>
                  </a:moveTo>
                  <a:lnTo>
                    <a:pt x="64" y="0"/>
                  </a:lnTo>
                  <a:lnTo>
                    <a:pt x="0" y="21"/>
                  </a:lnTo>
                  <a:lnTo>
                    <a:pt x="56" y="59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1007" y="3063"/>
              <a:ext cx="64" cy="59"/>
            </a:xfrm>
            <a:custGeom>
              <a:avLst/>
              <a:gdLst>
                <a:gd name="T0" fmla="*/ 60 w 64"/>
                <a:gd name="T1" fmla="*/ 30 h 59"/>
                <a:gd name="T2" fmla="*/ 64 w 64"/>
                <a:gd name="T3" fmla="*/ 0 h 59"/>
                <a:gd name="T4" fmla="*/ 0 w 64"/>
                <a:gd name="T5" fmla="*/ 21 h 59"/>
                <a:gd name="T6" fmla="*/ 56 w 64"/>
                <a:gd name="T7" fmla="*/ 59 h 59"/>
                <a:gd name="T8" fmla="*/ 60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60" y="30"/>
                  </a:moveTo>
                  <a:lnTo>
                    <a:pt x="64" y="0"/>
                  </a:lnTo>
                  <a:lnTo>
                    <a:pt x="0" y="21"/>
                  </a:lnTo>
                  <a:lnTo>
                    <a:pt x="56" y="59"/>
                  </a:lnTo>
                  <a:lnTo>
                    <a:pt x="60" y="30"/>
                  </a:lnTo>
                  <a:close/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1067" y="2826"/>
              <a:ext cx="743" cy="299"/>
            </a:xfrm>
            <a:custGeom>
              <a:avLst/>
              <a:gdLst>
                <a:gd name="T0" fmla="*/ 743 w 743"/>
                <a:gd name="T1" fmla="*/ 0 h 299"/>
                <a:gd name="T2" fmla="*/ 0 w 743"/>
                <a:gd name="T3" fmla="*/ 26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3" h="299">
                  <a:moveTo>
                    <a:pt x="743" y="0"/>
                  </a:moveTo>
                  <a:cubicBezTo>
                    <a:pt x="550" y="200"/>
                    <a:pt x="275" y="299"/>
                    <a:pt x="0" y="267"/>
                  </a:cubicBezTo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1723" y="2765"/>
              <a:ext cx="64" cy="59"/>
            </a:xfrm>
            <a:custGeom>
              <a:avLst/>
              <a:gdLst>
                <a:gd name="T0" fmla="*/ 5 w 64"/>
                <a:gd name="T1" fmla="*/ 30 h 59"/>
                <a:gd name="T2" fmla="*/ 0 w 64"/>
                <a:gd name="T3" fmla="*/ 59 h 59"/>
                <a:gd name="T4" fmla="*/ 64 w 64"/>
                <a:gd name="T5" fmla="*/ 40 h 59"/>
                <a:gd name="T6" fmla="*/ 10 w 64"/>
                <a:gd name="T7" fmla="*/ 0 h 59"/>
                <a:gd name="T8" fmla="*/ 5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5" y="30"/>
                  </a:moveTo>
                  <a:lnTo>
                    <a:pt x="0" y="59"/>
                  </a:lnTo>
                  <a:lnTo>
                    <a:pt x="64" y="40"/>
                  </a:lnTo>
                  <a:lnTo>
                    <a:pt x="10" y="0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723" y="2765"/>
              <a:ext cx="64" cy="59"/>
            </a:xfrm>
            <a:custGeom>
              <a:avLst/>
              <a:gdLst>
                <a:gd name="T0" fmla="*/ 5 w 64"/>
                <a:gd name="T1" fmla="*/ 30 h 59"/>
                <a:gd name="T2" fmla="*/ 0 w 64"/>
                <a:gd name="T3" fmla="*/ 59 h 59"/>
                <a:gd name="T4" fmla="*/ 64 w 64"/>
                <a:gd name="T5" fmla="*/ 40 h 59"/>
                <a:gd name="T6" fmla="*/ 10 w 64"/>
                <a:gd name="T7" fmla="*/ 0 h 59"/>
                <a:gd name="T8" fmla="*/ 5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5" y="30"/>
                  </a:moveTo>
                  <a:lnTo>
                    <a:pt x="0" y="59"/>
                  </a:lnTo>
                  <a:lnTo>
                    <a:pt x="64" y="40"/>
                  </a:lnTo>
                  <a:lnTo>
                    <a:pt x="10" y="0"/>
                  </a:lnTo>
                  <a:lnTo>
                    <a:pt x="5" y="30"/>
                  </a:lnTo>
                  <a:close/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989" y="2755"/>
              <a:ext cx="739" cy="284"/>
            </a:xfrm>
            <a:custGeom>
              <a:avLst/>
              <a:gdLst>
                <a:gd name="T0" fmla="*/ 0 w 739"/>
                <a:gd name="T1" fmla="*/ 284 h 284"/>
                <a:gd name="T2" fmla="*/ 739 w 739"/>
                <a:gd name="T3" fmla="*/ 4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9" h="284">
                  <a:moveTo>
                    <a:pt x="0" y="284"/>
                  </a:moveTo>
                  <a:cubicBezTo>
                    <a:pt x="194" y="91"/>
                    <a:pt x="468" y="0"/>
                    <a:pt x="739" y="40"/>
                  </a:cubicBezTo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93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use of discovery assistance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88906" y="3284984"/>
            <a:ext cx="1512168" cy="45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DMG Discovery Asst. </a:t>
            </a:r>
          </a:p>
          <a:p>
            <a:pPr algn="ctr"/>
            <a:endParaRPr lang="en-US" sz="1100" dirty="0"/>
          </a:p>
          <a:p>
            <a:pPr algn="ctr">
              <a:lnSpc>
                <a:spcPts val="100"/>
              </a:lnSpc>
            </a:pPr>
            <a:r>
              <a:rPr lang="en-US" sz="1100" dirty="0" smtClean="0"/>
              <a:t>Request</a:t>
            </a:r>
            <a:endParaRPr lang="en-US" sz="1100" dirty="0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6492070" y="2382473"/>
            <a:ext cx="0" cy="363881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5087132" y="2382472"/>
            <a:ext cx="0" cy="363881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7"/>
          <p:cNvSpPr>
            <a:spLocks/>
          </p:cNvSpPr>
          <p:nvPr/>
        </p:nvSpPr>
        <p:spPr bwMode="auto">
          <a:xfrm>
            <a:off x="6510041" y="3454865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  <a:gd name="T14" fmla="*/ 0 w 885"/>
              <a:gd name="T15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  <a:lnTo>
                  <a:pt x="0" y="15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8"/>
          <p:cNvSpPr>
            <a:spLocks/>
          </p:cNvSpPr>
          <p:nvPr/>
        </p:nvSpPr>
        <p:spPr bwMode="auto">
          <a:xfrm>
            <a:off x="6510041" y="3454865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</a:path>
            </a:pathLst>
          </a:custGeom>
          <a:solidFill>
            <a:srgbClr val="FF0000"/>
          </a:solidFill>
          <a:ln w="3175" cap="rnd">
            <a:solidFill>
              <a:srgbClr val="00000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29"/>
          <p:cNvSpPr>
            <a:spLocks noChangeArrowheads="1"/>
          </p:cNvSpPr>
          <p:nvPr/>
        </p:nvSpPr>
        <p:spPr bwMode="auto">
          <a:xfrm>
            <a:off x="6369708" y="1981783"/>
            <a:ext cx="2051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Freeform 36"/>
          <p:cNvSpPr>
            <a:spLocks/>
          </p:cNvSpPr>
          <p:nvPr/>
        </p:nvSpPr>
        <p:spPr bwMode="auto">
          <a:xfrm>
            <a:off x="5217308" y="5190629"/>
            <a:ext cx="234950" cy="352425"/>
          </a:xfrm>
          <a:custGeom>
            <a:avLst/>
            <a:gdLst>
              <a:gd name="T0" fmla="*/ 480 w 480"/>
              <a:gd name="T1" fmla="*/ 720 h 720"/>
              <a:gd name="T2" fmla="*/ 360 w 480"/>
              <a:gd name="T3" fmla="*/ 720 h 720"/>
              <a:gd name="T4" fmla="*/ 180 w 480"/>
              <a:gd name="T5" fmla="*/ 540 h 720"/>
              <a:gd name="T6" fmla="*/ 180 w 480"/>
              <a:gd name="T7" fmla="*/ 540 h 720"/>
              <a:gd name="T8" fmla="*/ 0 w 480"/>
              <a:gd name="T9" fmla="*/ 360 h 720"/>
              <a:gd name="T10" fmla="*/ 0 w 480"/>
              <a:gd name="T11" fmla="*/ 360 h 720"/>
              <a:gd name="T12" fmla="*/ 180 w 480"/>
              <a:gd name="T13" fmla="*/ 180 h 720"/>
              <a:gd name="T14" fmla="*/ 180 w 480"/>
              <a:gd name="T15" fmla="*/ 180 h 720"/>
              <a:gd name="T16" fmla="*/ 360 w 480"/>
              <a:gd name="T17" fmla="*/ 0 h 720"/>
              <a:gd name="T18" fmla="*/ 360 w 480"/>
              <a:gd name="T19" fmla="*/ 0 h 720"/>
              <a:gd name="T20" fmla="*/ 480 w 480"/>
              <a:gd name="T21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0" h="720">
                <a:moveTo>
                  <a:pt x="480" y="720"/>
                </a:moveTo>
                <a:lnTo>
                  <a:pt x="360" y="720"/>
                </a:lnTo>
                <a:cubicBezTo>
                  <a:pt x="261" y="720"/>
                  <a:pt x="180" y="640"/>
                  <a:pt x="180" y="540"/>
                </a:cubicBezTo>
                <a:cubicBezTo>
                  <a:pt x="180" y="540"/>
                  <a:pt x="180" y="540"/>
                  <a:pt x="180" y="540"/>
                </a:cubicBezTo>
                <a:cubicBezTo>
                  <a:pt x="180" y="441"/>
                  <a:pt x="100" y="360"/>
                  <a:pt x="0" y="360"/>
                </a:cubicBezTo>
                <a:cubicBezTo>
                  <a:pt x="0" y="360"/>
                  <a:pt x="0" y="360"/>
                  <a:pt x="0" y="360"/>
                </a:cubicBezTo>
                <a:cubicBezTo>
                  <a:pt x="100" y="360"/>
                  <a:pt x="180" y="280"/>
                  <a:pt x="180" y="180"/>
                </a:cubicBezTo>
                <a:cubicBezTo>
                  <a:pt x="180" y="180"/>
                  <a:pt x="180" y="180"/>
                  <a:pt x="180" y="180"/>
                </a:cubicBezTo>
                <a:cubicBezTo>
                  <a:pt x="180" y="81"/>
                  <a:pt x="261" y="0"/>
                  <a:pt x="360" y="0"/>
                </a:cubicBezTo>
                <a:cubicBezTo>
                  <a:pt x="360" y="0"/>
                  <a:pt x="360" y="0"/>
                  <a:pt x="360" y="0"/>
                </a:cubicBezTo>
                <a:lnTo>
                  <a:pt x="480" y="0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910597" y="5150307"/>
            <a:ext cx="137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DMG discovery signal to STA2 (TXSS)</a:t>
            </a:r>
            <a:endParaRPr lang="en-US" dirty="0"/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4895045" y="1950425"/>
            <a:ext cx="37330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4712484" y="2137468"/>
            <a:ext cx="78367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(New STA)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Line 5"/>
          <p:cNvSpPr>
            <a:spLocks noChangeShapeType="1"/>
          </p:cNvSpPr>
          <p:nvPr/>
        </p:nvSpPr>
        <p:spPr bwMode="auto">
          <a:xfrm>
            <a:off x="7943045" y="2386587"/>
            <a:ext cx="0" cy="3634699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7475873" y="1985898"/>
            <a:ext cx="9712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smtClean="0">
                <a:solidFill>
                  <a:srgbClr val="000000"/>
                </a:solidFill>
              </a:rPr>
              <a:t>(Existing STA)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5710797" y="5446217"/>
            <a:ext cx="22322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5926821" y="5404941"/>
            <a:ext cx="20162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6070837" y="5346204"/>
            <a:ext cx="18722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5496160" y="5292582"/>
            <a:ext cx="244688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6070837" y="5504954"/>
            <a:ext cx="18722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5079328" y="2828321"/>
            <a:ext cx="1512168" cy="45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DMG Discovery Asst. </a:t>
            </a:r>
          </a:p>
          <a:p>
            <a:pPr algn="ctr"/>
            <a:endParaRPr lang="en-US" sz="1100" dirty="0"/>
          </a:p>
          <a:p>
            <a:pPr algn="ctr">
              <a:lnSpc>
                <a:spcPts val="100"/>
              </a:lnSpc>
            </a:pPr>
            <a:r>
              <a:rPr lang="en-US" sz="1100" dirty="0" smtClean="0"/>
              <a:t>Request</a:t>
            </a:r>
            <a:endParaRPr lang="en-US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5093307" y="3933056"/>
            <a:ext cx="1512168" cy="456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DMG Discovery Asst. </a:t>
            </a:r>
          </a:p>
          <a:p>
            <a:pPr algn="ctr"/>
            <a:endParaRPr lang="en-US" sz="1100" dirty="0"/>
          </a:p>
          <a:p>
            <a:pPr algn="ctr">
              <a:lnSpc>
                <a:spcPts val="100"/>
              </a:lnSpc>
            </a:pPr>
            <a:r>
              <a:rPr lang="en-US" sz="1100" dirty="0" smtClean="0"/>
              <a:t>Response</a:t>
            </a:r>
            <a:endParaRPr lang="en-US" sz="1100" dirty="0"/>
          </a:p>
        </p:txBody>
      </p:sp>
      <p:sp>
        <p:nvSpPr>
          <p:cNvPr id="56" name="Freeform 7"/>
          <p:cNvSpPr>
            <a:spLocks/>
          </p:cNvSpPr>
          <p:nvPr/>
        </p:nvSpPr>
        <p:spPr bwMode="auto">
          <a:xfrm>
            <a:off x="5100463" y="2998202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  <a:gd name="T14" fmla="*/ 0 w 885"/>
              <a:gd name="T15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  <a:lnTo>
                  <a:pt x="0" y="15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8"/>
          <p:cNvSpPr>
            <a:spLocks/>
          </p:cNvSpPr>
          <p:nvPr/>
        </p:nvSpPr>
        <p:spPr bwMode="auto">
          <a:xfrm>
            <a:off x="5100463" y="2998202"/>
            <a:ext cx="1404938" cy="117475"/>
          </a:xfrm>
          <a:custGeom>
            <a:avLst/>
            <a:gdLst>
              <a:gd name="T0" fmla="*/ 0 w 885"/>
              <a:gd name="T1" fmla="*/ 15 h 74"/>
              <a:gd name="T2" fmla="*/ 848 w 885"/>
              <a:gd name="T3" fmla="*/ 15 h 74"/>
              <a:gd name="T4" fmla="*/ 848 w 885"/>
              <a:gd name="T5" fmla="*/ 0 h 74"/>
              <a:gd name="T6" fmla="*/ 885 w 885"/>
              <a:gd name="T7" fmla="*/ 37 h 74"/>
              <a:gd name="T8" fmla="*/ 848 w 885"/>
              <a:gd name="T9" fmla="*/ 74 h 74"/>
              <a:gd name="T10" fmla="*/ 848 w 885"/>
              <a:gd name="T11" fmla="*/ 59 h 74"/>
              <a:gd name="T12" fmla="*/ 0 w 885"/>
              <a:gd name="T13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0" y="15"/>
                </a:moveTo>
                <a:lnTo>
                  <a:pt x="848" y="15"/>
                </a:lnTo>
                <a:lnTo>
                  <a:pt x="848" y="0"/>
                </a:lnTo>
                <a:lnTo>
                  <a:pt x="885" y="37"/>
                </a:lnTo>
                <a:lnTo>
                  <a:pt x="848" y="74"/>
                </a:lnTo>
                <a:lnTo>
                  <a:pt x="848" y="59"/>
                </a:lnTo>
                <a:lnTo>
                  <a:pt x="0" y="59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9"/>
          <p:cNvSpPr>
            <a:spLocks/>
          </p:cNvSpPr>
          <p:nvPr/>
        </p:nvSpPr>
        <p:spPr bwMode="auto">
          <a:xfrm>
            <a:off x="5100463" y="4109690"/>
            <a:ext cx="1404938" cy="117475"/>
          </a:xfrm>
          <a:custGeom>
            <a:avLst/>
            <a:gdLst>
              <a:gd name="T0" fmla="*/ 885 w 885"/>
              <a:gd name="T1" fmla="*/ 59 h 74"/>
              <a:gd name="T2" fmla="*/ 37 w 885"/>
              <a:gd name="T3" fmla="*/ 59 h 74"/>
              <a:gd name="T4" fmla="*/ 37 w 885"/>
              <a:gd name="T5" fmla="*/ 74 h 74"/>
              <a:gd name="T6" fmla="*/ 0 w 885"/>
              <a:gd name="T7" fmla="*/ 37 h 74"/>
              <a:gd name="T8" fmla="*/ 37 w 885"/>
              <a:gd name="T9" fmla="*/ 0 h 74"/>
              <a:gd name="T10" fmla="*/ 37 w 885"/>
              <a:gd name="T11" fmla="*/ 15 h 74"/>
              <a:gd name="T12" fmla="*/ 885 w 885"/>
              <a:gd name="T13" fmla="*/ 15 h 74"/>
              <a:gd name="T14" fmla="*/ 885 w 885"/>
              <a:gd name="T15" fmla="*/ 59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5" h="74">
                <a:moveTo>
                  <a:pt x="885" y="59"/>
                </a:moveTo>
                <a:lnTo>
                  <a:pt x="37" y="59"/>
                </a:lnTo>
                <a:lnTo>
                  <a:pt x="37" y="74"/>
                </a:lnTo>
                <a:lnTo>
                  <a:pt x="0" y="37"/>
                </a:lnTo>
                <a:lnTo>
                  <a:pt x="37" y="0"/>
                </a:lnTo>
                <a:lnTo>
                  <a:pt x="37" y="15"/>
                </a:lnTo>
                <a:lnTo>
                  <a:pt x="885" y="15"/>
                </a:lnTo>
                <a:lnTo>
                  <a:pt x="885" y="59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10"/>
          <p:cNvSpPr>
            <a:spLocks/>
          </p:cNvSpPr>
          <p:nvPr/>
        </p:nvSpPr>
        <p:spPr bwMode="auto">
          <a:xfrm>
            <a:off x="5100463" y="4109690"/>
            <a:ext cx="1404938" cy="117475"/>
          </a:xfrm>
          <a:custGeom>
            <a:avLst/>
            <a:gdLst>
              <a:gd name="T0" fmla="*/ 885 w 885"/>
              <a:gd name="T1" fmla="*/ 59 h 74"/>
              <a:gd name="T2" fmla="*/ 37 w 885"/>
              <a:gd name="T3" fmla="*/ 59 h 74"/>
              <a:gd name="T4" fmla="*/ 37 w 885"/>
              <a:gd name="T5" fmla="*/ 74 h 74"/>
              <a:gd name="T6" fmla="*/ 0 w 885"/>
              <a:gd name="T7" fmla="*/ 37 h 74"/>
              <a:gd name="T8" fmla="*/ 37 w 885"/>
              <a:gd name="T9" fmla="*/ 0 h 74"/>
              <a:gd name="T10" fmla="*/ 37 w 885"/>
              <a:gd name="T11" fmla="*/ 15 h 74"/>
              <a:gd name="T12" fmla="*/ 885 w 885"/>
              <a:gd name="T13" fmla="*/ 1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5" h="74">
                <a:moveTo>
                  <a:pt x="885" y="59"/>
                </a:moveTo>
                <a:lnTo>
                  <a:pt x="37" y="59"/>
                </a:lnTo>
                <a:lnTo>
                  <a:pt x="37" y="74"/>
                </a:lnTo>
                <a:lnTo>
                  <a:pt x="0" y="37"/>
                </a:lnTo>
                <a:lnTo>
                  <a:pt x="37" y="0"/>
                </a:lnTo>
                <a:lnTo>
                  <a:pt x="37" y="15"/>
                </a:lnTo>
                <a:lnTo>
                  <a:pt x="885" y="15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11"/>
          <p:cNvSpPr>
            <a:spLocks noChangeShapeType="1"/>
          </p:cNvSpPr>
          <p:nvPr/>
        </p:nvSpPr>
        <p:spPr bwMode="auto">
          <a:xfrm flipH="1">
            <a:off x="5802138" y="4612103"/>
            <a:ext cx="703263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2"/>
          <p:cNvSpPr>
            <a:spLocks/>
          </p:cNvSpPr>
          <p:nvPr/>
        </p:nvSpPr>
        <p:spPr bwMode="auto">
          <a:xfrm>
            <a:off x="5686251" y="4569240"/>
            <a:ext cx="127000" cy="85725"/>
          </a:xfrm>
          <a:custGeom>
            <a:avLst/>
            <a:gdLst>
              <a:gd name="T0" fmla="*/ 80 w 80"/>
              <a:gd name="T1" fmla="*/ 54 h 54"/>
              <a:gd name="T2" fmla="*/ 0 w 80"/>
              <a:gd name="T3" fmla="*/ 27 h 54"/>
              <a:gd name="T4" fmla="*/ 80 w 80"/>
              <a:gd name="T5" fmla="*/ 0 h 54"/>
              <a:gd name="T6" fmla="*/ 80 w 80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" h="54">
                <a:moveTo>
                  <a:pt x="80" y="54"/>
                </a:moveTo>
                <a:lnTo>
                  <a:pt x="0" y="27"/>
                </a:lnTo>
                <a:lnTo>
                  <a:pt x="80" y="0"/>
                </a:lnTo>
                <a:lnTo>
                  <a:pt x="80" y="5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 flipH="1">
            <a:off x="5510038" y="4788315"/>
            <a:ext cx="995363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4"/>
          <p:cNvSpPr>
            <a:spLocks/>
          </p:cNvSpPr>
          <p:nvPr/>
        </p:nvSpPr>
        <p:spPr bwMode="auto">
          <a:xfrm>
            <a:off x="5394151" y="4745453"/>
            <a:ext cx="125413" cy="84138"/>
          </a:xfrm>
          <a:custGeom>
            <a:avLst/>
            <a:gdLst>
              <a:gd name="T0" fmla="*/ 79 w 79"/>
              <a:gd name="T1" fmla="*/ 53 h 53"/>
              <a:gd name="T2" fmla="*/ 0 w 79"/>
              <a:gd name="T3" fmla="*/ 27 h 53"/>
              <a:gd name="T4" fmla="*/ 79 w 79"/>
              <a:gd name="T5" fmla="*/ 0 h 53"/>
              <a:gd name="T6" fmla="*/ 79 w 79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53">
                <a:moveTo>
                  <a:pt x="79" y="53"/>
                </a:moveTo>
                <a:lnTo>
                  <a:pt x="0" y="27"/>
                </a:lnTo>
                <a:lnTo>
                  <a:pt x="79" y="0"/>
                </a:lnTo>
                <a:lnTo>
                  <a:pt x="79" y="5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5"/>
          <p:cNvSpPr>
            <a:spLocks noChangeShapeType="1"/>
          </p:cNvSpPr>
          <p:nvPr/>
        </p:nvSpPr>
        <p:spPr bwMode="auto">
          <a:xfrm flipH="1">
            <a:off x="6152976" y="4670840"/>
            <a:ext cx="352425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6"/>
          <p:cNvSpPr>
            <a:spLocks/>
          </p:cNvSpPr>
          <p:nvPr/>
        </p:nvSpPr>
        <p:spPr bwMode="auto">
          <a:xfrm>
            <a:off x="6037088" y="4627978"/>
            <a:ext cx="127000" cy="85725"/>
          </a:xfrm>
          <a:custGeom>
            <a:avLst/>
            <a:gdLst>
              <a:gd name="T0" fmla="*/ 80 w 80"/>
              <a:gd name="T1" fmla="*/ 54 h 54"/>
              <a:gd name="T2" fmla="*/ 0 w 80"/>
              <a:gd name="T3" fmla="*/ 27 h 54"/>
              <a:gd name="T4" fmla="*/ 80 w 80"/>
              <a:gd name="T5" fmla="*/ 0 h 54"/>
              <a:gd name="T6" fmla="*/ 80 w 80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" h="54">
                <a:moveTo>
                  <a:pt x="80" y="54"/>
                </a:moveTo>
                <a:lnTo>
                  <a:pt x="0" y="27"/>
                </a:lnTo>
                <a:lnTo>
                  <a:pt x="80" y="0"/>
                </a:lnTo>
                <a:lnTo>
                  <a:pt x="80" y="5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17"/>
          <p:cNvSpPr>
            <a:spLocks noChangeShapeType="1"/>
          </p:cNvSpPr>
          <p:nvPr/>
        </p:nvSpPr>
        <p:spPr bwMode="auto">
          <a:xfrm flipH="1">
            <a:off x="5919613" y="4729578"/>
            <a:ext cx="58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8"/>
          <p:cNvSpPr>
            <a:spLocks/>
          </p:cNvSpPr>
          <p:nvPr/>
        </p:nvSpPr>
        <p:spPr bwMode="auto">
          <a:xfrm>
            <a:off x="5803726" y="4686715"/>
            <a:ext cx="125413" cy="85725"/>
          </a:xfrm>
          <a:custGeom>
            <a:avLst/>
            <a:gdLst>
              <a:gd name="T0" fmla="*/ 79 w 79"/>
              <a:gd name="T1" fmla="*/ 54 h 54"/>
              <a:gd name="T2" fmla="*/ 0 w 79"/>
              <a:gd name="T3" fmla="*/ 27 h 54"/>
              <a:gd name="T4" fmla="*/ 79 w 79"/>
              <a:gd name="T5" fmla="*/ 0 h 54"/>
              <a:gd name="T6" fmla="*/ 79 w 79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54">
                <a:moveTo>
                  <a:pt x="79" y="54"/>
                </a:moveTo>
                <a:lnTo>
                  <a:pt x="0" y="27"/>
                </a:lnTo>
                <a:lnTo>
                  <a:pt x="79" y="0"/>
                </a:lnTo>
                <a:lnTo>
                  <a:pt x="79" y="5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19"/>
          <p:cNvSpPr>
            <a:spLocks noChangeShapeType="1"/>
          </p:cNvSpPr>
          <p:nvPr/>
        </p:nvSpPr>
        <p:spPr bwMode="auto">
          <a:xfrm flipH="1">
            <a:off x="5714826" y="4847053"/>
            <a:ext cx="790575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20"/>
          <p:cNvSpPr>
            <a:spLocks/>
          </p:cNvSpPr>
          <p:nvPr/>
        </p:nvSpPr>
        <p:spPr bwMode="auto">
          <a:xfrm>
            <a:off x="5598938" y="4804190"/>
            <a:ext cx="125413" cy="84138"/>
          </a:xfrm>
          <a:custGeom>
            <a:avLst/>
            <a:gdLst>
              <a:gd name="T0" fmla="*/ 79 w 79"/>
              <a:gd name="T1" fmla="*/ 53 h 53"/>
              <a:gd name="T2" fmla="*/ 0 w 79"/>
              <a:gd name="T3" fmla="*/ 27 h 53"/>
              <a:gd name="T4" fmla="*/ 79 w 79"/>
              <a:gd name="T5" fmla="*/ 0 h 53"/>
              <a:gd name="T6" fmla="*/ 79 w 79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53">
                <a:moveTo>
                  <a:pt x="79" y="53"/>
                </a:moveTo>
                <a:lnTo>
                  <a:pt x="0" y="27"/>
                </a:lnTo>
                <a:lnTo>
                  <a:pt x="79" y="0"/>
                </a:lnTo>
                <a:lnTo>
                  <a:pt x="79" y="53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36"/>
          <p:cNvSpPr>
            <a:spLocks/>
          </p:cNvSpPr>
          <p:nvPr/>
        </p:nvSpPr>
        <p:spPr bwMode="auto">
          <a:xfrm>
            <a:off x="5230639" y="4574003"/>
            <a:ext cx="234950" cy="352425"/>
          </a:xfrm>
          <a:custGeom>
            <a:avLst/>
            <a:gdLst>
              <a:gd name="T0" fmla="*/ 480 w 480"/>
              <a:gd name="T1" fmla="*/ 720 h 720"/>
              <a:gd name="T2" fmla="*/ 360 w 480"/>
              <a:gd name="T3" fmla="*/ 720 h 720"/>
              <a:gd name="T4" fmla="*/ 180 w 480"/>
              <a:gd name="T5" fmla="*/ 540 h 720"/>
              <a:gd name="T6" fmla="*/ 180 w 480"/>
              <a:gd name="T7" fmla="*/ 540 h 720"/>
              <a:gd name="T8" fmla="*/ 0 w 480"/>
              <a:gd name="T9" fmla="*/ 360 h 720"/>
              <a:gd name="T10" fmla="*/ 0 w 480"/>
              <a:gd name="T11" fmla="*/ 360 h 720"/>
              <a:gd name="T12" fmla="*/ 180 w 480"/>
              <a:gd name="T13" fmla="*/ 180 h 720"/>
              <a:gd name="T14" fmla="*/ 180 w 480"/>
              <a:gd name="T15" fmla="*/ 180 h 720"/>
              <a:gd name="T16" fmla="*/ 360 w 480"/>
              <a:gd name="T17" fmla="*/ 0 h 720"/>
              <a:gd name="T18" fmla="*/ 360 w 480"/>
              <a:gd name="T19" fmla="*/ 0 h 720"/>
              <a:gd name="T20" fmla="*/ 480 w 480"/>
              <a:gd name="T21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0" h="720">
                <a:moveTo>
                  <a:pt x="480" y="720"/>
                </a:moveTo>
                <a:lnTo>
                  <a:pt x="360" y="720"/>
                </a:lnTo>
                <a:cubicBezTo>
                  <a:pt x="261" y="720"/>
                  <a:pt x="180" y="640"/>
                  <a:pt x="180" y="540"/>
                </a:cubicBezTo>
                <a:cubicBezTo>
                  <a:pt x="180" y="540"/>
                  <a:pt x="180" y="540"/>
                  <a:pt x="180" y="540"/>
                </a:cubicBezTo>
                <a:cubicBezTo>
                  <a:pt x="180" y="441"/>
                  <a:pt x="100" y="360"/>
                  <a:pt x="0" y="360"/>
                </a:cubicBezTo>
                <a:cubicBezTo>
                  <a:pt x="0" y="360"/>
                  <a:pt x="0" y="360"/>
                  <a:pt x="0" y="360"/>
                </a:cubicBezTo>
                <a:cubicBezTo>
                  <a:pt x="100" y="360"/>
                  <a:pt x="180" y="280"/>
                  <a:pt x="180" y="180"/>
                </a:cubicBezTo>
                <a:cubicBezTo>
                  <a:pt x="180" y="180"/>
                  <a:pt x="180" y="180"/>
                  <a:pt x="180" y="180"/>
                </a:cubicBezTo>
                <a:cubicBezTo>
                  <a:pt x="180" y="81"/>
                  <a:pt x="261" y="0"/>
                  <a:pt x="360" y="0"/>
                </a:cubicBezTo>
                <a:cubicBezTo>
                  <a:pt x="360" y="0"/>
                  <a:pt x="360" y="0"/>
                  <a:pt x="360" y="0"/>
                </a:cubicBezTo>
                <a:lnTo>
                  <a:pt x="480" y="0"/>
                </a:lnTo>
              </a:path>
            </a:pathLst>
          </a:cu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923928" y="4533681"/>
            <a:ext cx="137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DMG discovery signal to STA2 (TXSS)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24025" y="5009977"/>
            <a:ext cx="1616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 2</a:t>
            </a:r>
          </a:p>
          <a:p>
            <a:pPr algn="ctr"/>
            <a:r>
              <a:rPr lang="en-US" dirty="0" smtClean="0"/>
              <a:t>(New STA)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281033" y="4483061"/>
            <a:ext cx="1611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</a:t>
            </a:r>
            <a:endParaRPr lang="en-US" dirty="0"/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414682">
            <a:off x="2018622" y="3495963"/>
            <a:ext cx="774319" cy="1060450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726637" y="3627422"/>
            <a:ext cx="114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 1</a:t>
            </a:r>
          </a:p>
          <a:p>
            <a:pPr algn="ctr"/>
            <a:r>
              <a:rPr lang="en-US" dirty="0" smtClean="0"/>
              <a:t>(Existing STA)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 bwMode="auto">
          <a:xfrm flipH="1">
            <a:off x="1539779" y="4026188"/>
            <a:ext cx="313704" cy="75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1408113" y="4799013"/>
            <a:ext cx="190500" cy="192088"/>
          </a:xfrm>
          <a:prstGeom prst="ellipse">
            <a:avLst/>
          </a:prstGeom>
          <a:solidFill>
            <a:srgbClr val="287082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Oval 6"/>
          <p:cNvSpPr>
            <a:spLocks noChangeArrowheads="1"/>
          </p:cNvSpPr>
          <p:nvPr/>
        </p:nvSpPr>
        <p:spPr bwMode="auto">
          <a:xfrm>
            <a:off x="1408113" y="4799013"/>
            <a:ext cx="190500" cy="192088"/>
          </a:xfrm>
          <a:prstGeom prst="ellips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Oval 7"/>
          <p:cNvSpPr>
            <a:spLocks noChangeArrowheads="1"/>
          </p:cNvSpPr>
          <p:nvPr/>
        </p:nvSpPr>
        <p:spPr bwMode="auto">
          <a:xfrm>
            <a:off x="2841625" y="4318000"/>
            <a:ext cx="190500" cy="192088"/>
          </a:xfrm>
          <a:prstGeom prst="ellipse">
            <a:avLst/>
          </a:prstGeom>
          <a:solidFill>
            <a:srgbClr val="DA9792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2841625" y="4318000"/>
            <a:ext cx="190500" cy="192088"/>
          </a:xfrm>
          <a:prstGeom prst="ellips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1" name="Straight Arrow Connector 80"/>
          <p:cNvCxnSpPr/>
          <p:nvPr/>
        </p:nvCxnSpPr>
        <p:spPr bwMode="auto">
          <a:xfrm flipH="1">
            <a:off x="1763688" y="4653136"/>
            <a:ext cx="1080120" cy="426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2" name="Group 4"/>
          <p:cNvGrpSpPr>
            <a:grpSpLocks noChangeAspect="1"/>
          </p:cNvGrpSpPr>
          <p:nvPr/>
        </p:nvGrpSpPr>
        <p:grpSpPr bwMode="auto">
          <a:xfrm>
            <a:off x="1392238" y="4302125"/>
            <a:ext cx="1655762" cy="704850"/>
            <a:chOff x="877" y="2710"/>
            <a:chExt cx="1043" cy="444"/>
          </a:xfrm>
        </p:grpSpPr>
        <p:sp>
          <p:nvSpPr>
            <p:cNvPr id="83" name="AutoShape 3"/>
            <p:cNvSpPr>
              <a:spLocks noChangeAspect="1" noChangeArrowheads="1" noTextEdit="1"/>
            </p:cNvSpPr>
            <p:nvPr/>
          </p:nvSpPr>
          <p:spPr bwMode="auto">
            <a:xfrm>
              <a:off x="877" y="2710"/>
              <a:ext cx="1043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5"/>
            <p:cNvSpPr>
              <a:spLocks noChangeArrowheads="1"/>
            </p:cNvSpPr>
            <p:nvPr/>
          </p:nvSpPr>
          <p:spPr bwMode="auto">
            <a:xfrm>
              <a:off x="887" y="3023"/>
              <a:ext cx="120" cy="121"/>
            </a:xfrm>
            <a:prstGeom prst="ellipse">
              <a:avLst/>
            </a:prstGeom>
            <a:solidFill>
              <a:srgbClr val="287082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6"/>
            <p:cNvSpPr>
              <a:spLocks noChangeArrowheads="1"/>
            </p:cNvSpPr>
            <p:nvPr/>
          </p:nvSpPr>
          <p:spPr bwMode="auto">
            <a:xfrm>
              <a:off x="887" y="3023"/>
              <a:ext cx="120" cy="121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7"/>
            <p:cNvSpPr>
              <a:spLocks noChangeArrowheads="1"/>
            </p:cNvSpPr>
            <p:nvPr/>
          </p:nvSpPr>
          <p:spPr bwMode="auto">
            <a:xfrm>
              <a:off x="1790" y="2720"/>
              <a:ext cx="120" cy="121"/>
            </a:xfrm>
            <a:prstGeom prst="ellipse">
              <a:avLst/>
            </a:prstGeom>
            <a:solidFill>
              <a:srgbClr val="DA9792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8"/>
            <p:cNvSpPr>
              <a:spLocks noChangeArrowheads="1"/>
            </p:cNvSpPr>
            <p:nvPr/>
          </p:nvSpPr>
          <p:spPr bwMode="auto">
            <a:xfrm>
              <a:off x="1790" y="2720"/>
              <a:ext cx="120" cy="121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"/>
            <p:cNvSpPr>
              <a:spLocks/>
            </p:cNvSpPr>
            <p:nvPr/>
          </p:nvSpPr>
          <p:spPr bwMode="auto">
            <a:xfrm>
              <a:off x="1007" y="3063"/>
              <a:ext cx="64" cy="59"/>
            </a:xfrm>
            <a:custGeom>
              <a:avLst/>
              <a:gdLst>
                <a:gd name="T0" fmla="*/ 60 w 64"/>
                <a:gd name="T1" fmla="*/ 30 h 59"/>
                <a:gd name="T2" fmla="*/ 64 w 64"/>
                <a:gd name="T3" fmla="*/ 0 h 59"/>
                <a:gd name="T4" fmla="*/ 0 w 64"/>
                <a:gd name="T5" fmla="*/ 21 h 59"/>
                <a:gd name="T6" fmla="*/ 56 w 64"/>
                <a:gd name="T7" fmla="*/ 59 h 59"/>
                <a:gd name="T8" fmla="*/ 60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60" y="30"/>
                  </a:moveTo>
                  <a:lnTo>
                    <a:pt x="64" y="0"/>
                  </a:lnTo>
                  <a:lnTo>
                    <a:pt x="0" y="21"/>
                  </a:lnTo>
                  <a:lnTo>
                    <a:pt x="56" y="59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"/>
            <p:cNvSpPr>
              <a:spLocks/>
            </p:cNvSpPr>
            <p:nvPr/>
          </p:nvSpPr>
          <p:spPr bwMode="auto">
            <a:xfrm>
              <a:off x="1007" y="3063"/>
              <a:ext cx="64" cy="59"/>
            </a:xfrm>
            <a:custGeom>
              <a:avLst/>
              <a:gdLst>
                <a:gd name="T0" fmla="*/ 60 w 64"/>
                <a:gd name="T1" fmla="*/ 30 h 59"/>
                <a:gd name="T2" fmla="*/ 64 w 64"/>
                <a:gd name="T3" fmla="*/ 0 h 59"/>
                <a:gd name="T4" fmla="*/ 0 w 64"/>
                <a:gd name="T5" fmla="*/ 21 h 59"/>
                <a:gd name="T6" fmla="*/ 56 w 64"/>
                <a:gd name="T7" fmla="*/ 59 h 59"/>
                <a:gd name="T8" fmla="*/ 60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60" y="30"/>
                  </a:moveTo>
                  <a:lnTo>
                    <a:pt x="64" y="0"/>
                  </a:lnTo>
                  <a:lnTo>
                    <a:pt x="0" y="21"/>
                  </a:lnTo>
                  <a:lnTo>
                    <a:pt x="56" y="59"/>
                  </a:lnTo>
                  <a:lnTo>
                    <a:pt x="60" y="30"/>
                  </a:lnTo>
                  <a:close/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1"/>
            <p:cNvSpPr>
              <a:spLocks/>
            </p:cNvSpPr>
            <p:nvPr/>
          </p:nvSpPr>
          <p:spPr bwMode="auto">
            <a:xfrm>
              <a:off x="1067" y="2826"/>
              <a:ext cx="743" cy="299"/>
            </a:xfrm>
            <a:custGeom>
              <a:avLst/>
              <a:gdLst>
                <a:gd name="T0" fmla="*/ 743 w 743"/>
                <a:gd name="T1" fmla="*/ 0 h 299"/>
                <a:gd name="T2" fmla="*/ 0 w 743"/>
                <a:gd name="T3" fmla="*/ 26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3" h="299">
                  <a:moveTo>
                    <a:pt x="743" y="0"/>
                  </a:moveTo>
                  <a:cubicBezTo>
                    <a:pt x="550" y="200"/>
                    <a:pt x="275" y="299"/>
                    <a:pt x="0" y="267"/>
                  </a:cubicBezTo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2"/>
            <p:cNvSpPr>
              <a:spLocks/>
            </p:cNvSpPr>
            <p:nvPr/>
          </p:nvSpPr>
          <p:spPr bwMode="auto">
            <a:xfrm>
              <a:off x="1723" y="2765"/>
              <a:ext cx="64" cy="59"/>
            </a:xfrm>
            <a:custGeom>
              <a:avLst/>
              <a:gdLst>
                <a:gd name="T0" fmla="*/ 5 w 64"/>
                <a:gd name="T1" fmla="*/ 30 h 59"/>
                <a:gd name="T2" fmla="*/ 0 w 64"/>
                <a:gd name="T3" fmla="*/ 59 h 59"/>
                <a:gd name="T4" fmla="*/ 64 w 64"/>
                <a:gd name="T5" fmla="*/ 40 h 59"/>
                <a:gd name="T6" fmla="*/ 10 w 64"/>
                <a:gd name="T7" fmla="*/ 0 h 59"/>
                <a:gd name="T8" fmla="*/ 5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5" y="30"/>
                  </a:moveTo>
                  <a:lnTo>
                    <a:pt x="0" y="59"/>
                  </a:lnTo>
                  <a:lnTo>
                    <a:pt x="64" y="40"/>
                  </a:lnTo>
                  <a:lnTo>
                    <a:pt x="10" y="0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3"/>
            <p:cNvSpPr>
              <a:spLocks/>
            </p:cNvSpPr>
            <p:nvPr/>
          </p:nvSpPr>
          <p:spPr bwMode="auto">
            <a:xfrm>
              <a:off x="1723" y="2765"/>
              <a:ext cx="64" cy="59"/>
            </a:xfrm>
            <a:custGeom>
              <a:avLst/>
              <a:gdLst>
                <a:gd name="T0" fmla="*/ 5 w 64"/>
                <a:gd name="T1" fmla="*/ 30 h 59"/>
                <a:gd name="T2" fmla="*/ 0 w 64"/>
                <a:gd name="T3" fmla="*/ 59 h 59"/>
                <a:gd name="T4" fmla="*/ 64 w 64"/>
                <a:gd name="T5" fmla="*/ 40 h 59"/>
                <a:gd name="T6" fmla="*/ 10 w 64"/>
                <a:gd name="T7" fmla="*/ 0 h 59"/>
                <a:gd name="T8" fmla="*/ 5 w 6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9">
                  <a:moveTo>
                    <a:pt x="5" y="30"/>
                  </a:moveTo>
                  <a:lnTo>
                    <a:pt x="0" y="59"/>
                  </a:lnTo>
                  <a:lnTo>
                    <a:pt x="64" y="40"/>
                  </a:lnTo>
                  <a:lnTo>
                    <a:pt x="10" y="0"/>
                  </a:lnTo>
                  <a:lnTo>
                    <a:pt x="5" y="30"/>
                  </a:lnTo>
                  <a:close/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4"/>
            <p:cNvSpPr>
              <a:spLocks/>
            </p:cNvSpPr>
            <p:nvPr/>
          </p:nvSpPr>
          <p:spPr bwMode="auto">
            <a:xfrm>
              <a:off x="989" y="2755"/>
              <a:ext cx="739" cy="284"/>
            </a:xfrm>
            <a:custGeom>
              <a:avLst/>
              <a:gdLst>
                <a:gd name="T0" fmla="*/ 0 w 739"/>
                <a:gd name="T1" fmla="*/ 284 h 284"/>
                <a:gd name="T2" fmla="*/ 739 w 739"/>
                <a:gd name="T3" fmla="*/ 4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39" h="284">
                  <a:moveTo>
                    <a:pt x="0" y="284"/>
                  </a:moveTo>
                  <a:cubicBezTo>
                    <a:pt x="194" y="91"/>
                    <a:pt x="468" y="0"/>
                    <a:pt x="739" y="40"/>
                  </a:cubicBezTo>
                </a:path>
              </a:pathLst>
            </a:custGeom>
            <a:noFill/>
            <a:ln w="33338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659188" cy="1424782"/>
          </a:xfrm>
        </p:spPr>
        <p:txBody>
          <a:bodyPr/>
          <a:lstStyle/>
          <a:p>
            <a:r>
              <a:rPr lang="en-US" sz="2000" dirty="0" smtClean="0"/>
              <a:t>It would be beneficial if we </a:t>
            </a:r>
            <a:br>
              <a:rPr lang="en-US" sz="2000" dirty="0" smtClean="0"/>
            </a:br>
            <a:r>
              <a:rPr lang="en-US" sz="2000" dirty="0" smtClean="0"/>
              <a:t>can perform both </a:t>
            </a:r>
            <a:br>
              <a:rPr lang="en-US" sz="2000" dirty="0" smtClean="0"/>
            </a:br>
            <a:r>
              <a:rPr lang="en-US" sz="2000" dirty="0" smtClean="0"/>
              <a:t>discovery process </a:t>
            </a:r>
            <a:br>
              <a:rPr lang="en-US" sz="2000" dirty="0" smtClean="0"/>
            </a:br>
            <a:r>
              <a:rPr lang="en-US" sz="2000" dirty="0" smtClean="0"/>
              <a:t>altogether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265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beneficial that 802.11ay </a:t>
            </a:r>
            <a:r>
              <a:rPr lang="en-US" dirty="0"/>
              <a:t>STA can kick neighbor STA discovery </a:t>
            </a:r>
            <a:r>
              <a:rPr lang="en-US" dirty="0" smtClean="0"/>
              <a:t>and STA-STA link set up process </a:t>
            </a:r>
            <a:r>
              <a:rPr lang="en-US" dirty="0"/>
              <a:t>efficiently</a:t>
            </a:r>
          </a:p>
          <a:p>
            <a:r>
              <a:rPr lang="en-US" dirty="0" smtClean="0"/>
              <a:t>There are many existing components to enable STA to STA communication</a:t>
            </a:r>
          </a:p>
          <a:p>
            <a:r>
              <a:rPr lang="en-US" dirty="0"/>
              <a:t>We should be able to </a:t>
            </a:r>
            <a:r>
              <a:rPr lang="en-US" dirty="0" smtClean="0"/>
              <a:t>enable STA discovery with minimal changes to the specification</a:t>
            </a:r>
          </a:p>
          <a:p>
            <a:pPr lvl="1"/>
            <a:r>
              <a:rPr lang="en-US" dirty="0" smtClean="0"/>
              <a:t>Define </a:t>
            </a:r>
            <a:r>
              <a:rPr lang="en-US" dirty="0" smtClean="0"/>
              <a:t>a container of the signal </a:t>
            </a:r>
            <a:r>
              <a:rPr lang="en-US" dirty="0" smtClean="0"/>
              <a:t>asking TXSS (Announce </a:t>
            </a:r>
            <a:r>
              <a:rPr lang="en-US" dirty="0" smtClean="0"/>
              <a:t>frame or Information Request/Response frame) </a:t>
            </a:r>
            <a:endParaRPr lang="en-US" dirty="0"/>
          </a:p>
          <a:p>
            <a:pPr lvl="1"/>
            <a:r>
              <a:rPr lang="en-US" dirty="0" smtClean="0"/>
              <a:t>AP </a:t>
            </a:r>
            <a:r>
              <a:rPr lang="en-US" dirty="0" smtClean="0"/>
              <a:t>and </a:t>
            </a:r>
            <a:r>
              <a:rPr lang="en-US" dirty="0" smtClean="0"/>
              <a:t>STA </a:t>
            </a:r>
            <a:r>
              <a:rPr lang="en-US" dirty="0" smtClean="0"/>
              <a:t>behavior </a:t>
            </a:r>
            <a:r>
              <a:rPr lang="en-US" dirty="0" smtClean="0"/>
              <a:t>relating to discovery TXSS allocation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46525</TotalTime>
  <Words>691</Words>
  <Application>Microsoft Office PowerPoint</Application>
  <PresentationFormat>On-screen Show (4:3)</PresentationFormat>
  <Paragraphs>143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MS Gothic</vt:lpstr>
      <vt:lpstr>Arial</vt:lpstr>
      <vt:lpstr>Times New Roman</vt:lpstr>
      <vt:lpstr>802-11-Submission</vt:lpstr>
      <vt:lpstr>Enabling STA to STA communication</vt:lpstr>
      <vt:lpstr>Overview</vt:lpstr>
      <vt:lpstr>STA to STA use case example</vt:lpstr>
      <vt:lpstr>STA to STA communication in DMG BSS</vt:lpstr>
      <vt:lpstr>Enabling STA to STA communication</vt:lpstr>
      <vt:lpstr>Neighbor STA discovery</vt:lpstr>
      <vt:lpstr>Recap: multi-band discovery assistance</vt:lpstr>
      <vt:lpstr>Combined use of discovery assistance</vt:lpstr>
      <vt:lpstr>Summary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353</cp:revision>
  <cp:lastPrinted>2016-10-04T20:51:11Z</cp:lastPrinted>
  <dcterms:created xsi:type="dcterms:W3CDTF">2015-03-24T14:22:58Z</dcterms:created>
  <dcterms:modified xsi:type="dcterms:W3CDTF">2018-09-12T07:16:43Z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