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0" r:id="rId3"/>
    <p:sldId id="274" r:id="rId4"/>
    <p:sldId id="299" r:id="rId5"/>
    <p:sldId id="289" r:id="rId6"/>
    <p:sldId id="290" r:id="rId7"/>
    <p:sldId id="297" r:id="rId8"/>
    <p:sldId id="278" r:id="rId9"/>
    <p:sldId id="286" r:id="rId10"/>
    <p:sldId id="277" r:id="rId11"/>
    <p:sldId id="288" r:id="rId12"/>
    <p:sldId id="303" r:id="rId13"/>
    <p:sldId id="283" r:id="rId14"/>
    <p:sldId id="301" r:id="rId15"/>
    <p:sldId id="279" r:id="rId16"/>
    <p:sldId id="280" r:id="rId17"/>
    <p:sldId id="285" r:id="rId18"/>
    <p:sldId id="287" r:id="rId19"/>
    <p:sldId id="296" r:id="rId20"/>
    <p:sldId id="295" r:id="rId21"/>
    <p:sldId id="293" r:id="rId22"/>
    <p:sldId id="294" r:id="rId23"/>
    <p:sldId id="298" r:id="rId24"/>
    <p:sldId id="302" r:id="rId25"/>
    <p:sldId id="269" r:id="rId26"/>
    <p:sldId id="264" r:id="rId27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63" d="100"/>
          <a:sy n="63" d="100"/>
        </p:scale>
        <p:origin x="588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Morteza Hashemi, Sony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Morteza Hashemi, Sony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September 2018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Morteza Hashemi, Sony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Morteza Hashemi, Sony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Morteza Hashemi, Sony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Morteza Hashemi, Sony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Morteza Hashemi, Sony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Morteza Hashemi, Sony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Morteza Hashemi, Sony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September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Morteza Hashemi, Sony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802.11-18/1571r0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September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Morteza Hashemi, Sony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08457" y="813913"/>
            <a:ext cx="8458200" cy="93344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Benefits of Multi-hop Communications in 802.11ay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9292" y="1905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2018-09-12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00837" y="28194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215205"/>
              </p:ext>
            </p:extLst>
          </p:nvPr>
        </p:nvGraphicFramePr>
        <p:xfrm>
          <a:off x="535111" y="3283585"/>
          <a:ext cx="8148390" cy="19812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629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02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120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1823"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Morteza Hashemi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Sony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1730 N. First Street, San Jose CA 95112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+1-408-352-4055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 smtClean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Morteza.Hashemi</a:t>
                      </a:r>
                      <a:r>
                        <a:rPr lang="en-GB" sz="1400" b="0" dirty="0" smtClean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 (at)  </a:t>
                      </a:r>
                      <a:r>
                        <a:rPr lang="en-GB" sz="1400" b="0" dirty="0" err="1" smtClean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sony</a:t>
                      </a:r>
                      <a:r>
                        <a:rPr lang="en-GB" sz="1400" b="0" dirty="0" smtClean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 (dot) com </a:t>
                      </a:r>
                      <a:endParaRPr lang="en-US" sz="3200" b="1" dirty="0" smtClean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/>
                </a:tc>
              </a:tr>
              <a:tr h="538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Kazuyuki Sakoda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Sony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smtClean="0"/>
                    </a:p>
                    <a:p>
                      <a:r>
                        <a:rPr lang="en-US" sz="1400" b="0" smtClean="0"/>
                        <a:t>kazuyuki.sakoda(at)sony.com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smtClean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Mohamed Abouelseoud</a:t>
                      </a:r>
                      <a:endParaRPr lang="en-US" sz="2400" b="1" dirty="0" smtClean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Sony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+mn-cs"/>
                        </a:rPr>
                        <a:t>Mohamed.Abouelseoud</a:t>
                      </a: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+mn-cs"/>
                        </a:rPr>
                        <a:t> (at)  </a:t>
                      </a:r>
                      <a:r>
                        <a:rPr kumimoji="0" lang="en-GB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+mn-cs"/>
                        </a:rPr>
                        <a:t>sony</a:t>
                      </a: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+mn-cs"/>
                        </a:rPr>
                        <a:t> (dot) com 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Before accessing channel, STAs perform CCA using </a:t>
            </a:r>
            <a:r>
              <a:rPr lang="en-US" dirty="0" err="1"/>
              <a:t>omni</a:t>
            </a:r>
            <a:r>
              <a:rPr lang="en-US" dirty="0"/>
              <a:t> RX pattern (0dBi)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PD is set to </a:t>
            </a:r>
            <a:r>
              <a:rPr lang="en-US" dirty="0" smtClean="0"/>
              <a:t>-68dBm, </a:t>
            </a:r>
            <a:r>
              <a:rPr lang="en-US" dirty="0"/>
              <a:t>where noise level equals to -70.6dBm</a:t>
            </a:r>
            <a:br>
              <a:rPr lang="en-US" dirty="0"/>
            </a:br>
            <a:r>
              <a:rPr lang="en-US" dirty="0"/>
              <a:t>(-174 </a:t>
            </a:r>
            <a:r>
              <a:rPr lang="en-US" dirty="0" err="1"/>
              <a:t>dBm</a:t>
            </a:r>
            <a:r>
              <a:rPr lang="en-US" dirty="0"/>
              <a:t>/Hz thermal noise; 1.76GHz BW; NF=10dB; 1dB additional loss)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Energy detection (ED) threshold is set to -48dBm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Given PHY performance model and PD level, link budget is restricted by PD level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MCS selection activated with </a:t>
            </a:r>
            <a:r>
              <a:rPr lang="en-US" dirty="0" smtClean="0"/>
              <a:t>ARF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RTS/CTS all the time, performing </a:t>
            </a:r>
            <a:r>
              <a:rPr lang="en-US" dirty="0" err="1"/>
              <a:t>omni</a:t>
            </a:r>
            <a:r>
              <a:rPr lang="en-US" dirty="0"/>
              <a:t> CCA before the beginning of TXOP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the frames (RTS/CTS/Data/BACK) are transmitted with Beamforming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RX BF is operated after transmitting/receiving RTS frame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RTS/CTS frame are transmitted with </a:t>
            </a:r>
            <a:r>
              <a:rPr lang="en-US" dirty="0" smtClean="0"/>
              <a:t>MCS4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the traffic are transmitted with AC=BE (EDCA)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1500 octet datagram, up to 64 A-MPDU, TXOP duration up to 300usec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Morteza Hashemi, Sony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1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81200"/>
            <a:ext cx="3886199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 </a:t>
            </a:r>
            <a:r>
              <a:rPr lang="en-US" sz="2000" dirty="0" smtClean="0"/>
              <a:t>Source (i.e., Node 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 Sink (i.e., Node </a:t>
            </a:r>
            <a:r>
              <a:rPr lang="en-US" sz="2000" dirty="0" smtClean="0"/>
              <a:t>6)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1 </a:t>
            </a:r>
            <a:r>
              <a:rPr lang="en-US" sz="2000" dirty="0"/>
              <a:t>relay (i.e., </a:t>
            </a:r>
            <a:r>
              <a:rPr lang="en-US" sz="2000" dirty="0" smtClean="0"/>
              <a:t>Node 4)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Single human blocker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Blocker moves and blocks the link between Node 1 and Node 6 for 1 seconds.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Morteza Hashemi, Sony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5" t="6667" r="14053" b="20000"/>
          <a:stretch/>
        </p:blipFill>
        <p:spPr>
          <a:xfrm>
            <a:off x="5357818" y="1777154"/>
            <a:ext cx="3424282" cy="434620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614723" y="4689794"/>
            <a:ext cx="469313" cy="253240"/>
            <a:chOff x="6498222" y="1592560"/>
            <a:chExt cx="450042" cy="290028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6498222" y="1628800"/>
              <a:ext cx="450042" cy="216024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615953" y="1592560"/>
              <a:ext cx="223862" cy="29002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2" name="Right Arrow 11"/>
          <p:cNvSpPr/>
          <p:nvPr/>
        </p:nvSpPr>
        <p:spPr bwMode="auto">
          <a:xfrm rot="16200000">
            <a:off x="6393827" y="4113256"/>
            <a:ext cx="911105" cy="152398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4800600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Blocker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9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81200"/>
            <a:ext cx="53340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 use ray-tracing with the following configurations: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Number of computed paths: 25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Number of reflections: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Number of diffraction: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Number of transmissions: 3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Morteza Hashemi, Sony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5096" r="35833" b="19032"/>
          <a:stretch/>
        </p:blipFill>
        <p:spPr>
          <a:xfrm>
            <a:off x="5933093" y="1960605"/>
            <a:ext cx="2739291" cy="4067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46" y="1894229"/>
            <a:ext cx="647790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Scenario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81200"/>
            <a:ext cx="48006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Case 1: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Single-hop communications only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Direct link from Node 1 to Node 6</a:t>
            </a:r>
          </a:p>
          <a:p>
            <a:pPr marL="457200" lvl="1" indent="0"/>
            <a:endParaRPr lang="en-US" dirty="0" smtClean="0"/>
          </a:p>
          <a:p>
            <a:pPr marL="457200" lvl="1" indent="0"/>
            <a:endParaRPr lang="en-US" dirty="0"/>
          </a:p>
          <a:p>
            <a:pPr marL="457200" lvl="1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Case 2: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Dynamic Multi-hop communications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Node 1 dynamically adjusts and chooses its next hop based on a link condition when the ongoing link is blocked</a:t>
            </a:r>
          </a:p>
          <a:p>
            <a:pPr marL="457200" lvl="1" indent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Morteza Hashemi, Sony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GB" dirty="0"/>
          </a:p>
        </p:txBody>
      </p:sp>
      <p:sp>
        <p:nvSpPr>
          <p:cNvPr id="7" name="Flowchart: Connector 6"/>
          <p:cNvSpPr/>
          <p:nvPr/>
        </p:nvSpPr>
        <p:spPr bwMode="auto">
          <a:xfrm>
            <a:off x="6797678" y="1847808"/>
            <a:ext cx="288922" cy="284205"/>
          </a:xfrm>
          <a:prstGeom prst="flowChartConnector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Flowchart: Connector 7"/>
          <p:cNvSpPr/>
          <p:nvPr/>
        </p:nvSpPr>
        <p:spPr bwMode="auto">
          <a:xfrm>
            <a:off x="7620000" y="2438400"/>
            <a:ext cx="288922" cy="284205"/>
          </a:xfrm>
          <a:prstGeom prst="flowChartConnector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3324" y="1626887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Node 6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2675793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Node 4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 bwMode="auto">
          <a:xfrm>
            <a:off x="5943600" y="2820943"/>
            <a:ext cx="288922" cy="284205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1307" y="3058336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Node 1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7" idx="3"/>
            <a:endCxn id="11" idx="7"/>
          </p:cNvCxnSpPr>
          <p:nvPr/>
        </p:nvCxnSpPr>
        <p:spPr bwMode="auto">
          <a:xfrm flipH="1">
            <a:off x="6190210" y="2090392"/>
            <a:ext cx="649780" cy="77217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accent6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6380496" y="2569841"/>
            <a:ext cx="469313" cy="253240"/>
            <a:chOff x="6498222" y="1592560"/>
            <a:chExt cx="450042" cy="290028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6498222" y="1628800"/>
              <a:ext cx="450042" cy="216024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615953" y="1592560"/>
              <a:ext cx="223862" cy="29002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0" name="Right Arrow 19"/>
          <p:cNvSpPr/>
          <p:nvPr/>
        </p:nvSpPr>
        <p:spPr bwMode="auto">
          <a:xfrm rot="16200000">
            <a:off x="6159600" y="1993303"/>
            <a:ext cx="911105" cy="152398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18973" y="2771001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Blocker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 bwMode="auto">
          <a:xfrm>
            <a:off x="6934200" y="4250849"/>
            <a:ext cx="288922" cy="284205"/>
          </a:xfrm>
          <a:prstGeom prst="flowChartConnector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Flowchart: Connector 22"/>
          <p:cNvSpPr/>
          <p:nvPr/>
        </p:nvSpPr>
        <p:spPr bwMode="auto">
          <a:xfrm>
            <a:off x="7756522" y="4841441"/>
            <a:ext cx="288922" cy="284205"/>
          </a:xfrm>
          <a:prstGeom prst="flowChartConnector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69846" y="4029928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Node 6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80322" y="5078834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Node 4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Flowchart: Connector 25"/>
          <p:cNvSpPr/>
          <p:nvPr/>
        </p:nvSpPr>
        <p:spPr bwMode="auto">
          <a:xfrm>
            <a:off x="6080122" y="5223984"/>
            <a:ext cx="288922" cy="284205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65344" y="5460797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Node 1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22" idx="3"/>
            <a:endCxn id="26" idx="7"/>
          </p:cNvCxnSpPr>
          <p:nvPr/>
        </p:nvCxnSpPr>
        <p:spPr bwMode="auto">
          <a:xfrm flipH="1">
            <a:off x="6326732" y="4493433"/>
            <a:ext cx="649780" cy="77217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accent6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29" name="Group 28"/>
          <p:cNvGrpSpPr/>
          <p:nvPr/>
        </p:nvGrpSpPr>
        <p:grpSpPr>
          <a:xfrm>
            <a:off x="6517018" y="4748159"/>
            <a:ext cx="469313" cy="253240"/>
            <a:chOff x="6498222" y="1592560"/>
            <a:chExt cx="450042" cy="290028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6498222" y="1628800"/>
              <a:ext cx="450042" cy="216024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6615953" y="1592560"/>
              <a:ext cx="223862" cy="29002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2" name="Right Arrow 31"/>
          <p:cNvSpPr/>
          <p:nvPr/>
        </p:nvSpPr>
        <p:spPr bwMode="auto">
          <a:xfrm rot="16200000">
            <a:off x="6389264" y="4258681"/>
            <a:ext cx="736940" cy="164516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9201" y="4724400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Blocker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>
            <a:stCxn id="22" idx="5"/>
            <a:endCxn id="23" idx="1"/>
          </p:cNvCxnSpPr>
          <p:nvPr/>
        </p:nvCxnSpPr>
        <p:spPr bwMode="auto">
          <a:xfrm>
            <a:off x="7180810" y="4493433"/>
            <a:ext cx="618024" cy="38962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7" name="Straight Arrow Connector 36"/>
          <p:cNvCxnSpPr>
            <a:stCxn id="23" idx="3"/>
            <a:endCxn id="26" idx="6"/>
          </p:cNvCxnSpPr>
          <p:nvPr/>
        </p:nvCxnSpPr>
        <p:spPr bwMode="auto">
          <a:xfrm flipH="1">
            <a:off x="6369044" y="5084025"/>
            <a:ext cx="1429790" cy="28206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503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Scenario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Key Performance Indicators: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Throughput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𝑅𝑐𝑣𝑑𝐵𝑖𝑡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𝑆𝑖𝑚𝑢𝑙𝑎𝑡𝑖𝑜𝑛𝑇𝑖𝑚𝑒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Delay: </a:t>
                </a:r>
                <a:r>
                  <a:rPr lang="en-US" u="sng" dirty="0" smtClean="0"/>
                  <a:t>end-to-</a:t>
                </a:r>
                <a:r>
                  <a:rPr lang="en-US" u="sng" dirty="0"/>
                  <a:t>e</a:t>
                </a:r>
                <a:r>
                  <a:rPr lang="en-US" u="sng" dirty="0" smtClean="0"/>
                  <a:t>nd</a:t>
                </a:r>
                <a:r>
                  <a:rPr lang="en-US" dirty="0" smtClean="0"/>
                  <a:t> delay from Node 1 to Node 6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Delay CDF: Cumulative distribution of delay</a:t>
                </a:r>
              </a:p>
              <a:p>
                <a:pPr marL="457200" lvl="1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Durations: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Simulation: 4 seconds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1.2Gbps traffic generated at Node 1 from 1 to 3 second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Link between Node 6 and Node 1 is blocked from 2 and 3 second.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Morteza Hashemi, Sony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5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3129" r="7500"/>
          <a:stretch/>
        </p:blipFill>
        <p:spPr>
          <a:xfrm>
            <a:off x="4853719" y="2590800"/>
            <a:ext cx="4003801" cy="2810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t="2935" r="7672"/>
          <a:stretch/>
        </p:blipFill>
        <p:spPr>
          <a:xfrm>
            <a:off x="798695" y="2590800"/>
            <a:ext cx="4001905" cy="2815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Results: Throughput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Case 2: Dynamic Multi-hop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Morteza Hashemi, Sony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Case 1: Single-hop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5875638"/>
            <a:ext cx="3199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Blocked by human body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571734" y="4916964"/>
            <a:ext cx="1009665" cy="41703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5" name="Straight Arrow Connector 14"/>
          <p:cNvCxnSpPr>
            <a:stCxn id="13" idx="4"/>
          </p:cNvCxnSpPr>
          <p:nvPr/>
        </p:nvCxnSpPr>
        <p:spPr bwMode="auto">
          <a:xfrm flipH="1">
            <a:off x="2740821" y="5334000"/>
            <a:ext cx="335746" cy="72596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6705600" y="2937025"/>
            <a:ext cx="7620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7" name="Straight Arrow Connector 16"/>
          <p:cNvCxnSpPr>
            <a:stCxn id="16" idx="4"/>
          </p:cNvCxnSpPr>
          <p:nvPr/>
        </p:nvCxnSpPr>
        <p:spPr bwMode="auto">
          <a:xfrm>
            <a:off x="7086600" y="3241825"/>
            <a:ext cx="0" cy="239366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486400" y="5542904"/>
            <a:ext cx="3813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Multi-hop maintains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high-throughput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performance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827" r="7500"/>
          <a:stretch/>
        </p:blipFill>
        <p:spPr>
          <a:xfrm>
            <a:off x="4741288" y="2664088"/>
            <a:ext cx="3801050" cy="27296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129" r="8333"/>
          <a:stretch/>
        </p:blipFill>
        <p:spPr>
          <a:xfrm>
            <a:off x="524047" y="2686486"/>
            <a:ext cx="3820941" cy="2733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Results: Delay CDF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495800" y="1981200"/>
            <a:ext cx="4419600" cy="4113213"/>
          </a:xfrm>
        </p:spPr>
        <p:txBody>
          <a:bodyPr/>
          <a:lstStyle/>
          <a:p>
            <a:r>
              <a:rPr lang="en-US" sz="2400" dirty="0"/>
              <a:t>Case 2: Dynamic Multi-hop</a:t>
            </a:r>
          </a:p>
          <a:p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Morteza Hashemi, Sony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838200" y="1954696"/>
            <a:ext cx="3808413" cy="4113213"/>
          </a:xfrm>
        </p:spPr>
        <p:txBody>
          <a:bodyPr/>
          <a:lstStyle/>
          <a:p>
            <a:r>
              <a:rPr lang="en-US" sz="2400" dirty="0"/>
              <a:t>Case 1: Single-hop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4843849" y="2664088"/>
            <a:ext cx="337752" cy="540431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86932" y="5578559"/>
            <a:ext cx="2850460" cy="8309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90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percentile ~ 2ms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98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percentile ~ 5ms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6816" y="2664088"/>
            <a:ext cx="363783" cy="523213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01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4430" r="7500" b="1828"/>
          <a:stretch/>
        </p:blipFill>
        <p:spPr>
          <a:xfrm>
            <a:off x="4537045" y="2758367"/>
            <a:ext cx="4358187" cy="29884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4431" r="8333"/>
          <a:stretch/>
        </p:blipFill>
        <p:spPr>
          <a:xfrm>
            <a:off x="305793" y="2758367"/>
            <a:ext cx="4220732" cy="2979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Results: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Case 1: single-hop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Case 2: Dynamic Multi-hop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Morteza Hashemi, Sony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3" name="Oval 12"/>
          <p:cNvSpPr/>
          <p:nvPr/>
        </p:nvSpPr>
        <p:spPr bwMode="auto">
          <a:xfrm>
            <a:off x="2264042" y="5292256"/>
            <a:ext cx="1943952" cy="30685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4" name="Straight Arrow Connector 13"/>
          <p:cNvCxnSpPr>
            <a:stCxn id="13" idx="4"/>
          </p:cNvCxnSpPr>
          <p:nvPr/>
        </p:nvCxnSpPr>
        <p:spPr bwMode="auto">
          <a:xfrm flipH="1">
            <a:off x="2625366" y="5599115"/>
            <a:ext cx="610652" cy="42068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371600" y="5875638"/>
            <a:ext cx="2823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data was received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478448" y="5209254"/>
            <a:ext cx="391908" cy="43840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8" name="Straight Arrow Connector 17"/>
          <p:cNvCxnSpPr>
            <a:stCxn id="17" idx="4"/>
          </p:cNvCxnSpPr>
          <p:nvPr/>
        </p:nvCxnSpPr>
        <p:spPr bwMode="auto">
          <a:xfrm>
            <a:off x="6674402" y="5647657"/>
            <a:ext cx="171930" cy="25563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298991" y="5822518"/>
            <a:ext cx="3596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Time switched to multi-hop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98017" y="4131472"/>
            <a:ext cx="1707194" cy="306859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859606" y="3733799"/>
            <a:ext cx="3668713" cy="719225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" y="3766197"/>
            <a:ext cx="2719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Delay spikes: BHI effect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68684" y="3386224"/>
            <a:ext cx="2719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Delay spikes: BHI effect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Dynamic multi-hop provides a reliable and robust high-throughput solution.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Delay performance is (mostly) under 5ms.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High delay spikes are due to BHI overhead.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improve the delay performance, we should minimize the BHI overhead.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Morteza Hashemi, Sony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7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Model 2: 8K UHD Wireless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86" y="5163511"/>
            <a:ext cx="5080354" cy="13050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goal of UM2 is to eliminate or reduce ugly cables, and </a:t>
            </a:r>
            <a:r>
              <a:rPr lang="en-US" u="sng" dirty="0" smtClean="0"/>
              <a:t>give users flexibility of device installation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858000" y="6468598"/>
            <a:ext cx="1690118" cy="230187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Morteza Hashemi,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96912" y="332601"/>
            <a:ext cx="1896079" cy="276999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 smtClean="0"/>
              <a:t>September 2018</a:t>
            </a:r>
            <a:endParaRPr lang="en-US" alt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50" y="2886741"/>
            <a:ext cx="2322190" cy="1721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013" y="2015265"/>
            <a:ext cx="2953928" cy="19951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700" y="4185439"/>
            <a:ext cx="3411241" cy="19561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992" y="2886741"/>
            <a:ext cx="1524000" cy="20193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 bwMode="auto">
          <a:xfrm>
            <a:off x="4314729" y="3470354"/>
            <a:ext cx="720080" cy="1080120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446442" y="3782299"/>
            <a:ext cx="914400" cy="65008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95720" y="3892329"/>
            <a:ext cx="827170" cy="54006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709331" y="4200886"/>
            <a:ext cx="940905" cy="65008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89099" y="2016837"/>
            <a:ext cx="4840463" cy="62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UM2: UHD for display</a:t>
            </a:r>
          </a:p>
        </p:txBody>
      </p:sp>
    </p:spTree>
    <p:extLst>
      <p:ext uri="{BB962C8B-B14F-4D97-AF65-F5344CB8AC3E}">
        <p14:creationId xmlns:p14="http://schemas.microsoft.com/office/powerpoint/2010/main" val="40954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Motivation and Highlight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Recap on </a:t>
            </a:r>
            <a:r>
              <a:rPr lang="en-US" dirty="0" smtClean="0"/>
              <a:t>Consumer </a:t>
            </a:r>
            <a:r>
              <a:rPr lang="en-US" dirty="0"/>
              <a:t>D</a:t>
            </a:r>
            <a:r>
              <a:rPr lang="en-US" dirty="0" smtClean="0"/>
              <a:t>evice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C</a:t>
            </a:r>
            <a:r>
              <a:rPr lang="en-US" dirty="0" smtClean="0"/>
              <a:t>ases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Usage Model 3: </a:t>
            </a:r>
            <a:r>
              <a:rPr lang="en-US" dirty="0" smtClean="0">
                <a:solidFill>
                  <a:schemeClr val="tx1"/>
                </a:solidFill>
              </a:rPr>
              <a:t>AR/VR Headsets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Simulation Setup and Results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Observations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Usage Model 2: 8K </a:t>
            </a:r>
            <a:r>
              <a:rPr lang="en-US" dirty="0" smtClean="0">
                <a:solidFill>
                  <a:schemeClr val="tx1"/>
                </a:solidFill>
              </a:rPr>
              <a:t>UHD Wireless Transfer   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Simulation Setup and Results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Observations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Conclusion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Morteza Hashemi, Sony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3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 bwMode="auto">
          <a:xfrm rot="10800000">
            <a:off x="4626766" y="4988963"/>
            <a:ext cx="720080" cy="540060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Model 2: 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20888"/>
            <a:ext cx="4263653" cy="13050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STB/Tuner might be located places where LOS signal cannot travel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858000" y="6466124"/>
            <a:ext cx="1690118" cy="153987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Morteza Hashemi,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96912" y="332601"/>
            <a:ext cx="1893887" cy="276999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 smtClean="0"/>
              <a:t>September 2018</a:t>
            </a:r>
            <a:endParaRPr lang="en-US" alt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13" y="2015265"/>
            <a:ext cx="2953928" cy="19951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700" y="4185439"/>
            <a:ext cx="3411241" cy="1956144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 bwMode="auto">
          <a:xfrm rot="10800000">
            <a:off x="4515173" y="2698989"/>
            <a:ext cx="720080" cy="540060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444208" y="3488136"/>
            <a:ext cx="615893" cy="40652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856364" y="3264397"/>
            <a:ext cx="463493" cy="32108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279214" y="4672364"/>
            <a:ext cx="4263653" cy="13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STB/Tuner might be located behind sofa and/or humans</a:t>
            </a:r>
          </a:p>
        </p:txBody>
      </p:sp>
    </p:spTree>
    <p:extLst>
      <p:ext uri="{BB962C8B-B14F-4D97-AF65-F5344CB8AC3E}">
        <p14:creationId xmlns:p14="http://schemas.microsoft.com/office/powerpoint/2010/main" val="30511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Scenario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t="5381" r="15693" b="20501"/>
          <a:stretch/>
        </p:blipFill>
        <p:spPr>
          <a:xfrm>
            <a:off x="4876800" y="1676400"/>
            <a:ext cx="3414408" cy="44196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66735" y="1842745"/>
            <a:ext cx="3810000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Case 1: </a:t>
            </a:r>
          </a:p>
          <a:p>
            <a:pPr marL="400050" lvl="1" indent="0"/>
            <a:r>
              <a:rPr lang="en-US" dirty="0" smtClean="0"/>
              <a:t>Source -&gt; Sink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Case 2:</a:t>
            </a:r>
          </a:p>
          <a:p>
            <a:pPr marL="400050" lvl="1" indent="0"/>
            <a:r>
              <a:rPr lang="en-US" dirty="0" smtClean="0"/>
              <a:t>Source -&gt; Relay -&gt; Sink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Morteza Hashemi, Sony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5410200" y="3124200"/>
            <a:ext cx="1828800" cy="3048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7315200" y="2226678"/>
            <a:ext cx="76200" cy="85303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5410200" y="2226678"/>
            <a:ext cx="1915915" cy="120232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224093" y="3200400"/>
            <a:ext cx="737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Case 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2552370"/>
            <a:ext cx="737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Case 1</a:t>
            </a:r>
            <a:endParaRPr lang="en-US" sz="1600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1" t="18127" r="31667" b="23677"/>
          <a:stretch/>
        </p:blipFill>
        <p:spPr>
          <a:xfrm>
            <a:off x="2154082" y="3630036"/>
            <a:ext cx="1948809" cy="28639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5" t="8957" b="9127"/>
          <a:stretch/>
        </p:blipFill>
        <p:spPr>
          <a:xfrm>
            <a:off x="1447800" y="3810000"/>
            <a:ext cx="66254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2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Results: Throughput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Case 1: Single-hop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Case 2: Multi-hop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Morteza Hashemi, Sony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4431" r="8333"/>
          <a:stretch/>
        </p:blipFill>
        <p:spPr>
          <a:xfrm>
            <a:off x="312763" y="2665413"/>
            <a:ext cx="3878238" cy="26856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527" r="7500"/>
          <a:stretch/>
        </p:blipFill>
        <p:spPr>
          <a:xfrm>
            <a:off x="4669266" y="2700424"/>
            <a:ext cx="4263879" cy="255737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5715000" y="2937025"/>
            <a:ext cx="17526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1" name="Straight Arrow Connector 10"/>
          <p:cNvCxnSpPr>
            <a:stCxn id="10" idx="4"/>
          </p:cNvCxnSpPr>
          <p:nvPr/>
        </p:nvCxnSpPr>
        <p:spPr bwMode="auto">
          <a:xfrm>
            <a:off x="6591300" y="3241825"/>
            <a:ext cx="495300" cy="239366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344988" y="5605459"/>
            <a:ext cx="473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Multi-hop provides range extension.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676" y="5617426"/>
            <a:ext cx="3823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coverage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with single-hop.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Results: Delay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Morteza Hashemi, Sony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0" y="2362200"/>
            <a:ext cx="4565690" cy="2922316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56" y="2362200"/>
            <a:ext cx="4480565" cy="2867832"/>
          </a:xfrm>
        </p:spPr>
      </p:pic>
      <p:sp>
        <p:nvSpPr>
          <p:cNvPr id="19" name="Oval 18"/>
          <p:cNvSpPr/>
          <p:nvPr/>
        </p:nvSpPr>
        <p:spPr bwMode="auto">
          <a:xfrm>
            <a:off x="711328" y="2671465"/>
            <a:ext cx="3479672" cy="528935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0" y="2135039"/>
            <a:ext cx="350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Delay spikes: BHI effect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674813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Case 2: Multi-hop</a:t>
            </a:r>
          </a:p>
        </p:txBody>
      </p:sp>
    </p:spTree>
    <p:extLst>
      <p:ext uri="{BB962C8B-B14F-4D97-AF65-F5344CB8AC3E}">
        <p14:creationId xmlns:p14="http://schemas.microsoft.com/office/powerpoint/2010/main" val="38238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Dynamic multi-hop provides 60GHz communications beyond LOS.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Delay performance is (mostly) under 6ms</a:t>
            </a:r>
            <a:r>
              <a:rPr lang="en-US" dirty="0"/>
              <a:t> </a:t>
            </a:r>
            <a:r>
              <a:rPr lang="en-US" dirty="0" smtClean="0"/>
              <a:t>(98</a:t>
            </a:r>
            <a:r>
              <a:rPr lang="en-US" baseline="30000" dirty="0" smtClean="0"/>
              <a:t>th</a:t>
            </a:r>
            <a:r>
              <a:rPr lang="en-US" dirty="0" smtClean="0"/>
              <a:t> percentile)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High delay spikes are due to BHI overhead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improve the delay performance, we should shrink the BHI overhead.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Morteza Hashemi, Sony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44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Revisited consumer device use </a:t>
            </a:r>
            <a:r>
              <a:rPr lang="en-US" dirty="0" smtClean="0"/>
              <a:t>cases: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Latency</a:t>
            </a:r>
            <a:r>
              <a:rPr lang="en-US" dirty="0"/>
              <a:t>, robustness, and </a:t>
            </a:r>
            <a:r>
              <a:rPr lang="en-US" dirty="0" smtClean="0"/>
              <a:t>flexibility of device installation are </a:t>
            </a:r>
            <a:r>
              <a:rPr lang="en-US" dirty="0"/>
              <a:t>important for these use </a:t>
            </a:r>
            <a:r>
              <a:rPr lang="en-US" dirty="0" smtClean="0"/>
              <a:t>cases</a:t>
            </a:r>
          </a:p>
          <a:p>
            <a:pPr marL="457200" lvl="1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802.11ay device should </a:t>
            </a:r>
            <a:r>
              <a:rPr lang="en-US" dirty="0" smtClean="0"/>
              <a:t>leverage </a:t>
            </a:r>
            <a:r>
              <a:rPr lang="en-US" dirty="0"/>
              <a:t>multi-hop </a:t>
            </a:r>
            <a:r>
              <a:rPr lang="en-US" dirty="0" smtClean="0"/>
              <a:t>capability: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To mitigate the effects of human blockers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To enable beyond LOS communications (e.g., room-to-room) </a:t>
            </a:r>
          </a:p>
          <a:p>
            <a:pPr marL="457200" lvl="1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Multi-hop communications </a:t>
            </a:r>
            <a:r>
              <a:rPr lang="en-US" dirty="0" smtClean="0"/>
              <a:t>is beneficial to combat with blocker and extended communication coverage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Morteza Hashemi, Sony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8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September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Morteza Hashemi, Sony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26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r>
              <a:rPr lang="en-US" b="0" dirty="0"/>
              <a:t>[1] IEEE </a:t>
            </a:r>
            <a:r>
              <a:rPr lang="en-US" b="0" dirty="0" smtClean="0"/>
              <a:t>802.11-15/0625r7 “</a:t>
            </a:r>
            <a:r>
              <a:rPr lang="en-US" b="0" dirty="0" smtClean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IEEE </a:t>
            </a:r>
            <a:r>
              <a:rPr lang="en-US" b="0" dirty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802.11 </a:t>
            </a:r>
            <a:r>
              <a:rPr lang="en-US" b="0" dirty="0" err="1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TGay</a:t>
            </a:r>
            <a:r>
              <a:rPr lang="en-US" b="0" dirty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 Use Cases</a:t>
            </a:r>
            <a:r>
              <a:rPr lang="en-US" b="0" dirty="0" smtClean="0"/>
              <a:t>” </a:t>
            </a:r>
          </a:p>
          <a:p>
            <a:r>
              <a:rPr lang="en-US" b="0" dirty="0" smtClean="0"/>
              <a:t>[</a:t>
            </a:r>
            <a:r>
              <a:rPr lang="en-US" b="0" dirty="0"/>
              <a:t>2] IEEE 802.11-10/431r3 “PHY simulations and Methodology”, </a:t>
            </a:r>
            <a:r>
              <a:rPr lang="en-US" b="0" dirty="0" err="1"/>
              <a:t>Shadi</a:t>
            </a:r>
            <a:r>
              <a:rPr lang="en-US" b="0" dirty="0"/>
              <a:t> Abu-</a:t>
            </a:r>
            <a:r>
              <a:rPr lang="en-US" b="0" dirty="0" err="1"/>
              <a:t>Surra</a:t>
            </a:r>
            <a:r>
              <a:rPr lang="en-US" b="0" dirty="0"/>
              <a:t>, et.al</a:t>
            </a:r>
            <a:r>
              <a:rPr lang="en-US" b="0" dirty="0" smtClean="0"/>
              <a:t>.</a:t>
            </a:r>
            <a:endParaRPr lang="en-US" b="0" dirty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802.11ay use case document </a:t>
            </a:r>
            <a:r>
              <a:rPr lang="en-US" dirty="0" smtClean="0"/>
              <a:t>[1] </a:t>
            </a:r>
            <a:r>
              <a:rPr lang="en-US" dirty="0"/>
              <a:t>contains </a:t>
            </a:r>
            <a:r>
              <a:rPr lang="en-US" dirty="0" smtClean="0"/>
              <a:t>the </a:t>
            </a:r>
            <a:r>
              <a:rPr lang="en-US" dirty="0"/>
              <a:t>list of use cases for next generation 60GHz </a:t>
            </a:r>
            <a:r>
              <a:rPr lang="en-US" dirty="0" smtClean="0"/>
              <a:t>communications, including consumer device use cases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High-throughput and low-latency </a:t>
            </a:r>
            <a:r>
              <a:rPr lang="en-US" dirty="0"/>
              <a:t>are critical for consumer devices use </a:t>
            </a:r>
            <a:r>
              <a:rPr lang="en-US" dirty="0" smtClean="0"/>
              <a:t>cases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Challenges: (1) Human blockage; (2) Limited coverage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contribution provides simulation </a:t>
            </a:r>
            <a:r>
              <a:rPr lang="en-US" dirty="0"/>
              <a:t>results to </a:t>
            </a:r>
            <a:r>
              <a:rPr lang="en-US" dirty="0" smtClean="0"/>
              <a:t>demonstrate benefits of </a:t>
            </a:r>
            <a:r>
              <a:rPr lang="en-US" u="sng" dirty="0" smtClean="0"/>
              <a:t>multi-hop communications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sz="2000" dirty="0" smtClean="0"/>
              <a:t>802.11ay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Morteza Hashemi, Sony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7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Highlight: Multi-hop is beneficial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Enabling multi-hop </a:t>
            </a:r>
            <a:r>
              <a:rPr lang="en-US" dirty="0" smtClean="0"/>
              <a:t>capability in </a:t>
            </a:r>
            <a:r>
              <a:rPr lang="en-US" dirty="0"/>
              <a:t>802.11ay </a:t>
            </a:r>
            <a:r>
              <a:rPr lang="en-US" dirty="0" smtClean="0"/>
              <a:t>devices mitigates the effects of human blockage and provides an extended range of communications (beyond LOS)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Morteza Hashemi, Sony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2044480" y="3629980"/>
            <a:ext cx="360040" cy="360040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351327" y="3844384"/>
            <a:ext cx="360040" cy="360040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571735" y="3810000"/>
            <a:ext cx="3707584" cy="2144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ysDash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>
          <a:xfrm>
            <a:off x="1091986" y="3686622"/>
            <a:ext cx="785279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78582" y="3902857"/>
            <a:ext cx="583814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Sink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433192" y="3986438"/>
            <a:ext cx="1528755" cy="10420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540139" y="4256156"/>
            <a:ext cx="1765929" cy="8083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al 13"/>
          <p:cNvSpPr/>
          <p:nvPr/>
        </p:nvSpPr>
        <p:spPr bwMode="auto">
          <a:xfrm>
            <a:off x="4071023" y="5011813"/>
            <a:ext cx="360040" cy="360040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14806" y="5445473"/>
            <a:ext cx="1285929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Relay device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on Consumer </a:t>
            </a:r>
            <a:r>
              <a:rPr lang="en-US" dirty="0"/>
              <a:t>D</a:t>
            </a:r>
            <a:r>
              <a:rPr lang="en-US" dirty="0" smtClean="0"/>
              <a:t>evice </a:t>
            </a:r>
            <a:r>
              <a:rPr lang="en-US" dirty="0"/>
              <a:t>U</a:t>
            </a:r>
            <a:r>
              <a:rPr lang="en-US" dirty="0" smtClean="0"/>
              <a:t>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68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UM3 and UM2 in [1] reflect typical usage and requirements for consumer applications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10221" y="293707"/>
            <a:ext cx="1817687" cy="276999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 smtClean="0"/>
              <a:t>September 2018</a:t>
            </a:r>
            <a:endParaRPr lang="en-US" alt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956" y="2708557"/>
            <a:ext cx="3680452" cy="2625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52" y="2792085"/>
            <a:ext cx="3579083" cy="26943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15845" y="5482983"/>
            <a:ext cx="27125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UM2: 8K UHD wireless transfer</a:t>
            </a:r>
            <a:r>
              <a:rPr lang="en-US" sz="1600" b="1" dirty="0" smtClean="0"/>
              <a:t> </a:t>
            </a:r>
            <a:r>
              <a:rPr lang="en-US" b="1" dirty="0" smtClean="0"/>
              <a:t>at Smart Home</a:t>
            </a:r>
            <a:endParaRPr lang="en-US" b="1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796403" y="6475885"/>
            <a:ext cx="1752600" cy="230188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Morteza Hashemi, Sony</a:t>
            </a:r>
            <a:endParaRPr lang="en-US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92651" y="5580051"/>
            <a:ext cx="2611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UM3: AR/VR headsets and 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other high-end wearables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on Consumer </a:t>
            </a:r>
            <a:r>
              <a:rPr lang="en-US" dirty="0"/>
              <a:t>D</a:t>
            </a:r>
            <a:r>
              <a:rPr lang="en-US" dirty="0" smtClean="0"/>
              <a:t>evice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C</a:t>
            </a:r>
            <a:r>
              <a:rPr lang="en-US" dirty="0" smtClean="0"/>
              <a:t>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591816"/>
          </a:xfrm>
        </p:spPr>
        <p:txBody>
          <a:bodyPr/>
          <a:lstStyle/>
          <a:p>
            <a:r>
              <a:rPr lang="en-US" sz="2000" dirty="0" smtClean="0"/>
              <a:t>Use case and requirement matrix is shown below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781800" y="6451172"/>
            <a:ext cx="1752600" cy="230188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Morteza Hashemi, Sony</a:t>
            </a:r>
            <a:endParaRPr lang="en-US" alt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650428"/>
              </p:ext>
            </p:extLst>
          </p:nvPr>
        </p:nvGraphicFramePr>
        <p:xfrm>
          <a:off x="395536" y="2852936"/>
          <a:ext cx="8352928" cy="17396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6184"/>
                <a:gridCol w="1440160"/>
                <a:gridCol w="1080120"/>
                <a:gridCol w="1656184"/>
                <a:gridCol w="1296144"/>
                <a:gridCol w="1224136"/>
              </a:tblGrid>
              <a:tr h="459447">
                <a:tc>
                  <a:txBody>
                    <a:bodyPr/>
                    <a:lstStyle/>
                    <a:p>
                      <a:r>
                        <a:rPr lang="en-US" dirty="0" smtClean="0"/>
                        <a:t>Use 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Latency</a:t>
                      </a:r>
                      <a:endParaRPr lang="en-US" dirty="0"/>
                    </a:p>
                  </a:txBody>
                  <a:tcPr/>
                </a:tc>
              </a:tr>
              <a:tr h="459447">
                <a:tc>
                  <a:txBody>
                    <a:bodyPr/>
                    <a:lstStyle/>
                    <a:p>
                      <a:r>
                        <a:rPr lang="en-US" dirty="0" smtClean="0"/>
                        <a:t>VR headset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Video</a:t>
                      </a:r>
                      <a:r>
                        <a:rPr lang="en-US" baseline="0" dirty="0" smtClean="0"/>
                        <a:t> streaming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5-10m</a:t>
                      </a:r>
                      <a:r>
                        <a:rPr lang="en-US" baseline="0" dirty="0" smtClean="0"/>
                        <a:t> (~20m)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en-US" dirty="0" err="1" smtClean="0"/>
                        <a:t>Gbps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&lt;5msec</a:t>
                      </a:r>
                      <a:endParaRPr lang="en-US" dirty="0"/>
                    </a:p>
                  </a:txBody>
                  <a:tcPr/>
                </a:tc>
              </a:tr>
              <a:tr h="459447">
                <a:tc>
                  <a:txBody>
                    <a:bodyPr/>
                    <a:lstStyle/>
                    <a:p>
                      <a:r>
                        <a:rPr lang="en-US" dirty="0" smtClean="0"/>
                        <a:t>UHD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Video</a:t>
                      </a:r>
                      <a:r>
                        <a:rPr lang="en-US" baseline="0" dirty="0" smtClean="0"/>
                        <a:t> streaming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5-10m (~20m)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en-US" dirty="0" err="1" smtClean="0"/>
                        <a:t>Gbps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&lt;5msec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10221" y="293707"/>
            <a:ext cx="1817687" cy="276999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 smtClean="0"/>
              <a:t>September 2018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677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Model 3: AR/VR Headset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716" y="4038600"/>
            <a:ext cx="8579311" cy="22099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For now, game is the prominent application of VR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Game console and VR headset may be located in the same room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However, console and headset </a:t>
            </a:r>
            <a:r>
              <a:rPr lang="en-US" sz="2000" dirty="0" smtClean="0">
                <a:solidFill>
                  <a:srgbClr val="FF0000"/>
                </a:solidFill>
              </a:rPr>
              <a:t>might not be in LOS or may suffer human blockage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646084" y="6475413"/>
            <a:ext cx="1905000" cy="230187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Morteza Hashemi,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96912" y="332601"/>
            <a:ext cx="1970087" cy="276999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 smtClean="0"/>
              <a:t>September  2018</a:t>
            </a:r>
            <a:endParaRPr lang="en-US" altLang="en-US" sz="18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89099" y="2016837"/>
            <a:ext cx="4840463" cy="62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UM3: AR/VR headset</a:t>
            </a:r>
          </a:p>
        </p:txBody>
      </p:sp>
      <p:pic>
        <p:nvPicPr>
          <p:cNvPr id="20" name="Picture 19" descr="sony-head-mount-hm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8917" y="1828800"/>
            <a:ext cx="2974334" cy="17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Model 3: AR/VR Headset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Requirements: High-throughput; low-latency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Challenge: Human blockers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chemeClr val="tx1"/>
                </a:solidFill>
              </a:rPr>
              <a:t>Leveraging </a:t>
            </a:r>
            <a:r>
              <a:rPr lang="en-US" sz="2000" u="sng" dirty="0">
                <a:solidFill>
                  <a:schemeClr val="tx1"/>
                </a:solidFill>
              </a:rPr>
              <a:t>multi-hop </a:t>
            </a:r>
            <a:r>
              <a:rPr lang="en-US" sz="2000" u="sng" dirty="0" smtClean="0">
                <a:solidFill>
                  <a:schemeClr val="tx1"/>
                </a:solidFill>
              </a:rPr>
              <a:t>capability to combat human blockage </a:t>
            </a:r>
            <a:endParaRPr lang="en-US" sz="1800" u="sng" dirty="0" smtClean="0">
              <a:solidFill>
                <a:schemeClr val="tx1"/>
              </a:solidFill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Morteza Hashemi, Sony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895600"/>
            <a:ext cx="3315519" cy="2150607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 bwMode="auto">
          <a:xfrm rot="16200000">
            <a:off x="5174551" y="4040578"/>
            <a:ext cx="315101" cy="43361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 rot="16200000">
            <a:off x="3134511" y="4025563"/>
            <a:ext cx="794780" cy="43361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57175" y="3492980"/>
            <a:ext cx="1018227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(Console)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71800" y="4438920"/>
            <a:ext cx="1031051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Sink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(Headset)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Left-Right Arrow 33"/>
          <p:cNvSpPr/>
          <p:nvPr/>
        </p:nvSpPr>
        <p:spPr bwMode="auto">
          <a:xfrm rot="986776">
            <a:off x="3940283" y="4248981"/>
            <a:ext cx="1590444" cy="237574"/>
          </a:xfrm>
          <a:prstGeom prst="left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85408" y="4472470"/>
            <a:ext cx="949299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Blockers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move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Morteza Hashemi, Sony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802.11ad </a:t>
            </a:r>
            <a:r>
              <a:rPr lang="en-US" sz="1800" dirty="0"/>
              <a:t>SC </a:t>
            </a:r>
            <a:r>
              <a:rPr lang="en-US" sz="1800" dirty="0" smtClean="0"/>
              <a:t>PHY </a:t>
            </a:r>
            <a:r>
              <a:rPr lang="en-US" sz="1800" dirty="0"/>
              <a:t>with performance shown in </a:t>
            </a:r>
            <a:r>
              <a:rPr lang="en-US" sz="1800" dirty="0" smtClean="0"/>
              <a:t>11-10/431r3 “PHY Simulations and Methodology” [2], AWGN case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STA with </a:t>
            </a:r>
            <a:r>
              <a:rPr lang="en-US" sz="1800" dirty="0" err="1" smtClean="0"/>
              <a:t>Tx</a:t>
            </a:r>
            <a:r>
              <a:rPr lang="en-US" sz="1800" dirty="0" smtClean="0"/>
              <a:t> power of 18dBm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Human blockage: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Simulated as an additional path loss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Surface loss of 6dB; Inner loss of 25dB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Body dimensions: length: 0.5m; width: 0.5m; height: 1.8m</a:t>
            </a: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Channel access is based on CBAP, and TXSS is performed</a:t>
            </a:r>
            <a:r>
              <a:rPr lang="en-US" sz="1800" dirty="0"/>
              <a:t> </a:t>
            </a:r>
            <a:r>
              <a:rPr lang="en-US" sz="1800" dirty="0" smtClean="0"/>
              <a:t>for each BHI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BI = 100ms; BHI = 5ms; DTI = 95ms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STA generates unidirectional </a:t>
            </a:r>
            <a:r>
              <a:rPr lang="en-US" sz="1800" dirty="0"/>
              <a:t>traffic of </a:t>
            </a:r>
            <a:r>
              <a:rPr lang="en-US" sz="1800" dirty="0" smtClean="0"/>
              <a:t>1.2Gbps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Buffer size of 8MB for STAs </a:t>
            </a:r>
          </a:p>
        </p:txBody>
      </p:sp>
    </p:spTree>
    <p:extLst>
      <p:ext uri="{BB962C8B-B14F-4D97-AF65-F5344CB8AC3E}">
        <p14:creationId xmlns:p14="http://schemas.microsoft.com/office/powerpoint/2010/main" val="268430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43924</TotalTime>
  <Words>1204</Words>
  <Application>Microsoft Office PowerPoint</Application>
  <PresentationFormat>On-screen Show (4:3)</PresentationFormat>
  <Paragraphs>299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 Unicode MS</vt:lpstr>
      <vt:lpstr>Batang</vt:lpstr>
      <vt:lpstr>MS Gothic</vt:lpstr>
      <vt:lpstr>Arial</vt:lpstr>
      <vt:lpstr>Cambria Math</vt:lpstr>
      <vt:lpstr>Times New Roman</vt:lpstr>
      <vt:lpstr>Office Theme</vt:lpstr>
      <vt:lpstr>Benefits of Multi-hop Communications in 802.11ay</vt:lpstr>
      <vt:lpstr>Agenda</vt:lpstr>
      <vt:lpstr>Motivation</vt:lpstr>
      <vt:lpstr>Highlight: Multi-hop is beneficial</vt:lpstr>
      <vt:lpstr>Recap on Consumer Device Use Cases</vt:lpstr>
      <vt:lpstr>Recap on Consumer Device Use Cases</vt:lpstr>
      <vt:lpstr>Usage Model 3: AR/VR Headset</vt:lpstr>
      <vt:lpstr>Usage Model 3: AR/VR Headset</vt:lpstr>
      <vt:lpstr>Simulation Setup </vt:lpstr>
      <vt:lpstr>Simulation Setup </vt:lpstr>
      <vt:lpstr>Simulation Scenario</vt:lpstr>
      <vt:lpstr>Propagation Model </vt:lpstr>
      <vt:lpstr>Simulation Scenario </vt:lpstr>
      <vt:lpstr>Simulation Scenario </vt:lpstr>
      <vt:lpstr>Simulation Results: Throughput</vt:lpstr>
      <vt:lpstr>Simulation Results: Delay CDF</vt:lpstr>
      <vt:lpstr>Simulation Results: Delay</vt:lpstr>
      <vt:lpstr>Observations </vt:lpstr>
      <vt:lpstr>Usage Model 2: 8K UHD Wireless Transfer</vt:lpstr>
      <vt:lpstr>Usage Model 2: Challenges </vt:lpstr>
      <vt:lpstr>Simulation Scenario</vt:lpstr>
      <vt:lpstr>Simulation Results: Throughput </vt:lpstr>
      <vt:lpstr>Simulation Results: Delay</vt:lpstr>
      <vt:lpstr>Observations </vt:lpstr>
      <vt:lpstr>Conclusion </vt:lpstr>
      <vt:lpstr>References</vt:lpstr>
    </vt:vector>
  </TitlesOfParts>
  <Company>Sony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Hashemi, Morteza</dc:creator>
  <cp:lastModifiedBy>Sakoda, Kazuyuki</cp:lastModifiedBy>
  <cp:revision>332</cp:revision>
  <cp:lastPrinted>1601-01-01T00:00:00Z</cp:lastPrinted>
  <dcterms:created xsi:type="dcterms:W3CDTF">2018-07-24T22:57:41Z</dcterms:created>
  <dcterms:modified xsi:type="dcterms:W3CDTF">2018-09-12T06:24:51Z</dcterms:modified>
</cp:coreProperties>
</file>