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2" r:id="rId2"/>
    <p:sldId id="298" r:id="rId3"/>
    <p:sldId id="318" r:id="rId4"/>
    <p:sldId id="325" r:id="rId5"/>
    <p:sldId id="335" r:id="rId6"/>
    <p:sldId id="337" r:id="rId7"/>
    <p:sldId id="327" r:id="rId8"/>
    <p:sldId id="326" r:id="rId9"/>
    <p:sldId id="328" r:id="rId10"/>
    <p:sldId id="34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095" autoAdjust="0"/>
  </p:normalViewPr>
  <p:slideViewPr>
    <p:cSldViewPr snapToGrid="0">
      <p:cViewPr varScale="1">
        <p:scale>
          <a:sx n="70" d="100"/>
          <a:sy n="70" d="100"/>
        </p:scale>
        <p:origin x="512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81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C7A1-9492-4D12-971D-C320BBACB2A5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89F2-AF95-4A73-BCD0-870D94EF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86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2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202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84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8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84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91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979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2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40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20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2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77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464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2285" y="6450035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802.11-18</a:t>
            </a: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/-1562r0</a:t>
            </a:r>
            <a:endParaRPr lang="en-GB" b="1" dirty="0" smtClean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4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445242" y="908627"/>
            <a:ext cx="9301517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/>
              <a:t>CSD recommendations for example sequences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402398"/>
              </p:ext>
            </p:extLst>
          </p:nvPr>
        </p:nvGraphicFramePr>
        <p:xfrm>
          <a:off x="2654300" y="3057525"/>
          <a:ext cx="6677025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0" name="Document" r:id="rId4" imgW="8309238" imgH="3009220" progId="Word.Document.8">
                  <p:embed/>
                </p:oleObj>
              </mc:Choice>
              <mc:Fallback>
                <p:oleObj name="Document" r:id="rId4" imgW="8309238" imgH="30092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4300" y="3057525"/>
                        <a:ext cx="6677025" cy="2419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651919" y="268922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353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276810"/>
            <a:ext cx="10361084" cy="1065213"/>
          </a:xfrm>
        </p:spPr>
        <p:txBody>
          <a:bodyPr/>
          <a:lstStyle/>
          <a:p>
            <a:r>
              <a:rPr lang="en-US" dirty="0" smtClean="0"/>
              <a:t>Straw poll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972636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update the 4 us example waveform table in spec text (</a:t>
            </a:r>
            <a:r>
              <a:rPr lang="en-US" dirty="0" smtClean="0"/>
              <a:t>Annex AB) </a:t>
            </a:r>
            <a:r>
              <a:rPr lang="en-US" dirty="0" smtClean="0"/>
              <a:t>to the </a:t>
            </a:r>
            <a:r>
              <a:rPr lang="en-US" dirty="0" smtClean="0"/>
              <a:t>following?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592240"/>
              </p:ext>
            </p:extLst>
          </p:nvPr>
        </p:nvGraphicFramePr>
        <p:xfrm>
          <a:off x="914401" y="1848337"/>
          <a:ext cx="11124142" cy="41865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54187"/>
                <a:gridCol w="2949388"/>
                <a:gridCol w="4920567"/>
              </a:tblGrid>
              <a:tr h="2899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Sequence Examples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First Example </a:t>
                      </a:r>
                      <a:r>
                        <a:rPr lang="en-US" sz="1600" dirty="0">
                          <a:effectLst/>
                        </a:rPr>
                        <a:t>of CSD (</a:t>
                      </a:r>
                      <a:r>
                        <a:rPr lang="en-US" sz="1600" dirty="0" err="1">
                          <a:effectLst/>
                        </a:rPr>
                        <a:t>nsec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1597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S_(-6,6</a:t>
                      </a:r>
                      <a:r>
                        <a:rPr lang="en-US" sz="1600" dirty="0" smtClean="0">
                          <a:effectLst/>
                        </a:rPr>
                        <a:t>)={1, 1, 1, −1, −1, −1, 0, −1, 1, −1, −1, 1, −1}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 Antenna</a:t>
                      </a:r>
                      <a:r>
                        <a:rPr lang="en-US" sz="1600" baseline="0" dirty="0" smtClean="0">
                          <a:effectLst/>
                        </a:rPr>
                        <a:t>   </a:t>
                      </a:r>
                      <a:r>
                        <a:rPr lang="en-US" sz="1600" dirty="0" smtClean="0">
                          <a:effectLst/>
                        </a:rPr>
                        <a:t>[0]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 Antennas [0, 2000]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3 Antennas [0, 2000, 1000]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4 Antennas	 [0, 2000, 1000, 500]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5 Antennas </a:t>
                      </a:r>
                      <a:r>
                        <a:rPr lang="en-US" sz="1600" kern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2000, 1000, 500, 2500]</a:t>
                      </a:r>
                      <a:endParaRPr lang="en-US" sz="16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6 Antennas	 [0, 2000, 1000, 500, 2500, 1500]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7 Antennas [0, 2000, 1000, 500, 2500, 1500, 2000]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8 Antennas [0, 2000, 1000, 500, 2500, 1500, 2000, 500]</a:t>
                      </a:r>
                    </a:p>
                  </a:txBody>
                  <a:tcPr marL="68580" marR="68580" marT="0" marB="0"/>
                </a:tc>
              </a:tr>
              <a:tr h="14367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S_(-6,6)  </a:t>
                      </a:r>
                      <a:r>
                        <a:rPr lang="en-US" sz="1600" dirty="0" smtClean="0">
                          <a:effectLst/>
                        </a:rPr>
                        <a:t>={{ −9−5𝑗, −7+9𝑗, −1+1𝑗, 9+15𝑗, 15−9𝑗, −9+1𝑗,0, 1−9𝑗, 9−15𝑗, 15+9𝑗, −1+1𝑗, 9−7𝑗,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5+9𝑗 }/</a:t>
                      </a:r>
                      <a:r>
                        <a:rPr lang="en-US" sz="1600" dirty="0">
                          <a:effectLst/>
                        </a:rPr>
                        <a:t>√170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 Antenna</a:t>
                      </a:r>
                      <a:r>
                        <a:rPr lang="en-US" sz="1600" baseline="0" dirty="0" smtClean="0">
                          <a:effectLst/>
                        </a:rPr>
                        <a:t>   </a:t>
                      </a:r>
                      <a:r>
                        <a:rPr lang="en-US" sz="1600" dirty="0" smtClean="0">
                          <a:effectLst/>
                        </a:rPr>
                        <a:t>[0]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 Antennas [0, 3000]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3 Antennas [0, 1500, 3000]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4 Antennas	 [0, 1000, 2000, 3000]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5 Antennas [0, 750, 1500, 2250, 3000]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6 Antennas	 [0, 600, 1200, 1800, 2400, 3000]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7 Antennas [0, 500, 1000, 1500, 2000, 2500, 3000]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8 Antennas [0, 450, 850, 1300, 1700, 2150, 2550, 3000]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3001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S_(-6,6</a:t>
                      </a:r>
                      <a:r>
                        <a:rPr lang="en-US" sz="1600" dirty="0" smtClean="0">
                          <a:effectLst/>
                        </a:rPr>
                        <a:t>)=(1+𝑗) {1, −1, 1, −1, −1, 1,0, −1, −1, 1, 1, 1, 1 }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Antenna  </a:t>
                      </a:r>
                      <a:r>
                        <a:rPr lang="en-US" sz="1600" dirty="0" smtClean="0">
                          <a:effectLst/>
                        </a:rPr>
                        <a:t>[</a:t>
                      </a:r>
                      <a:r>
                        <a:rPr lang="en-US" sz="1600" dirty="0">
                          <a:effectLst/>
                        </a:rPr>
                        <a:t>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 </a:t>
                      </a:r>
                      <a:r>
                        <a:rPr lang="en-US" sz="1600" dirty="0" smtClean="0">
                          <a:effectLst/>
                        </a:rPr>
                        <a:t>Antennas [</a:t>
                      </a:r>
                      <a:r>
                        <a:rPr lang="en-US" sz="1600" dirty="0">
                          <a:effectLst/>
                        </a:rPr>
                        <a:t>0, </a:t>
                      </a:r>
                      <a:r>
                        <a:rPr lang="en-US" sz="1600" dirty="0" smtClean="0">
                          <a:effectLst/>
                        </a:rPr>
                        <a:t>3000</a:t>
                      </a:r>
                      <a:r>
                        <a:rPr lang="en-US" sz="1600" dirty="0">
                          <a:effectLst/>
                        </a:rPr>
                        <a:t>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 </a:t>
                      </a:r>
                      <a:r>
                        <a:rPr lang="en-US" sz="1600" dirty="0" smtClean="0">
                          <a:effectLst/>
                        </a:rPr>
                        <a:t>Antennas [</a:t>
                      </a:r>
                      <a:r>
                        <a:rPr lang="en-US" sz="1600" dirty="0">
                          <a:effectLst/>
                        </a:rPr>
                        <a:t>0, </a:t>
                      </a:r>
                      <a:r>
                        <a:rPr lang="en-US" sz="1600" dirty="0" smtClean="0">
                          <a:effectLst/>
                        </a:rPr>
                        <a:t>1500, 3000</a:t>
                      </a:r>
                      <a:r>
                        <a:rPr lang="en-US" sz="1600" dirty="0">
                          <a:effectLst/>
                        </a:rPr>
                        <a:t>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 </a:t>
                      </a:r>
                      <a:r>
                        <a:rPr lang="en-US" sz="1600" dirty="0" smtClean="0">
                          <a:effectLst/>
                        </a:rPr>
                        <a:t>Antennas [</a:t>
                      </a:r>
                      <a:r>
                        <a:rPr lang="en-US" sz="1600" dirty="0">
                          <a:effectLst/>
                        </a:rPr>
                        <a:t>0, </a:t>
                      </a:r>
                      <a:r>
                        <a:rPr lang="en-US" sz="1600" dirty="0" smtClean="0">
                          <a:effectLst/>
                        </a:rPr>
                        <a:t>1000, 2000, 3000]</a:t>
                      </a:r>
                      <a:endParaRPr lang="en-US" sz="16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5 Antennas	 [0, 750, 1500, 2250, 3000]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6 Antennas [0, 600, 1200, 1800, 2400, 3000]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7 Antennas [0, 500, 1000, 1500, 2000, 2500, 3000]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8 Antennas	 [0, 450, 850, 1300, 1700, 2150, 2550, 3000]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53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Similar to OOK waveform, it has been agreed by </a:t>
            </a:r>
            <a:r>
              <a:rPr lang="en-US" dirty="0" err="1" smtClean="0"/>
              <a:t>TGba</a:t>
            </a:r>
            <a:r>
              <a:rPr lang="en-US" dirty="0" smtClean="0"/>
              <a:t> not </a:t>
            </a:r>
            <a:r>
              <a:rPr lang="en-US" dirty="0" smtClean="0"/>
              <a:t>to mandate specific CSD values, but specify examples </a:t>
            </a:r>
            <a:r>
              <a:rPr lang="en-US" dirty="0" smtClean="0"/>
              <a:t>in the </a:t>
            </a:r>
            <a:r>
              <a:rPr lang="en-US" dirty="0" err="1" smtClean="0"/>
              <a:t>TGba</a:t>
            </a:r>
            <a:r>
              <a:rPr lang="en-US" dirty="0" smtClean="0"/>
              <a:t> spec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Three examples for 4 us and 2 us OOK waveforms have been specified in </a:t>
            </a:r>
            <a:r>
              <a:rPr lang="en-US" dirty="0" err="1" smtClean="0"/>
              <a:t>TGba</a:t>
            </a:r>
            <a:r>
              <a:rPr lang="en-US" dirty="0" smtClean="0"/>
              <a:t> D0.4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Need to specify example CSD values that </a:t>
            </a:r>
            <a:r>
              <a:rPr lang="en-US" dirty="0" smtClean="0"/>
              <a:t>go </a:t>
            </a:r>
            <a:r>
              <a:rPr lang="en-US" dirty="0" smtClean="0"/>
              <a:t>with the </a:t>
            </a:r>
            <a:r>
              <a:rPr lang="en-US" dirty="0" smtClean="0"/>
              <a:t>three OOK waveforms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8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OOK waveform </a:t>
            </a:r>
            <a:r>
              <a:rPr lang="en-US" dirty="0" smtClean="0"/>
              <a:t>examples in </a:t>
            </a:r>
            <a:r>
              <a:rPr lang="en-US" dirty="0" err="1" smtClean="0"/>
              <a:t>TGba</a:t>
            </a:r>
            <a:r>
              <a:rPr lang="en-US" dirty="0" smtClean="0"/>
              <a:t> D0.4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Low Data rate sequences (4 us OOK waveform)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kern="1200" dirty="0" smtClean="0">
                    <a:solidFill>
                      <a:schemeClr val="dk1"/>
                    </a:solidFill>
                  </a:rPr>
                  <a:t>Example 1</a:t>
                </a:r>
                <a:r>
                  <a:rPr lang="en-US" kern="1200" dirty="0">
                    <a:solidFill>
                      <a:schemeClr val="dk1"/>
                    </a:solidFill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−6,6</m:t>
                        </m:r>
                      </m:sub>
                    </m:sSub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={1, 1, 1, −1, −1, −1, 0, −1, 1, −1, −1, 1, −1}</m:t>
                    </m:r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kern="1200" dirty="0" smtClean="0">
                    <a:solidFill>
                      <a:schemeClr val="dk1"/>
                    </a:solidFill>
                  </a:rPr>
                  <a:t>Example 2</a:t>
                </a:r>
                <a:r>
                  <a:rPr lang="en-US" kern="1200" dirty="0">
                    <a:solidFill>
                      <a:schemeClr val="dk1"/>
                    </a:solidFill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−6,6</m:t>
                        </m:r>
                      </m:sub>
                    </m:sSub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= { −9−5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, −7+9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, −1+1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, 9+15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, 15−9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, −9+1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,0, 1−9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, 9−15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, 15+9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, −1+1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, 9−7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, 5+9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 }/</m:t>
                    </m:r>
                    <m:rad>
                      <m:radPr>
                        <m:degHide m:val="on"/>
                        <m:ctrlP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170</m:t>
                        </m:r>
                      </m:e>
                    </m:rad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kern="1200" dirty="0" smtClean="0">
                    <a:solidFill>
                      <a:schemeClr val="dk1"/>
                    </a:solidFill>
                  </a:rPr>
                  <a:t>Example 3</a:t>
                </a:r>
                <a:r>
                  <a:rPr lang="en-US" kern="1200" dirty="0">
                    <a:solidFill>
                      <a:schemeClr val="dk1"/>
                    </a:solidFill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−6,6</m:t>
                        </m:r>
                      </m:sub>
                    </m:sSub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{ 1, −1, 1, −1, −1, 1,0, −1, −1, 1, 1, 1, 1 }</m:t>
                    </m:r>
                  </m:oMath>
                </a14:m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High Data rate sequences (2 us OOK waveform)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kern="1200" dirty="0" smtClean="0">
                    <a:solidFill>
                      <a:schemeClr val="dk1"/>
                    </a:solidFill>
                  </a:rPr>
                  <a:t>Example 1</a:t>
                </a:r>
                <a:r>
                  <a:rPr lang="en-US" kern="1200" dirty="0">
                    <a:solidFill>
                      <a:schemeClr val="dk1"/>
                    </a:solidFill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−6,6</m:t>
                        </m:r>
                      </m:sub>
                    </m:sSub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={1, 0, 1, 0, 1, 0, 0, 0, −1, 0, 1, 0, −1}</m:t>
                    </m:r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kern="1200" dirty="0" smtClean="0">
                    <a:solidFill>
                      <a:schemeClr val="dk1"/>
                    </a:solidFill>
                  </a:rPr>
                  <a:t>Example 2</a:t>
                </a:r>
                <a:r>
                  <a:rPr lang="en-US" kern="1200" dirty="0">
                    <a:solidFill>
                      <a:schemeClr val="dk1"/>
                    </a:solidFill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−6,6</m:t>
                        </m:r>
                      </m:sub>
                    </m:sSub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begChr m:val="{"/>
                        <m:endChr m:val="}"/>
                        <m:ctrlP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3+7</m:t>
                        </m:r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, 0, 1+15</m:t>
                        </m:r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,0, −5+13</m:t>
                        </m:r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,0, 0, 0, 13−5</m:t>
                        </m:r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,0, −15−1</m:t>
                        </m:r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,0, 7+3</m:t>
                        </m:r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/</m:t>
                    </m:r>
                    <m:rad>
                      <m:radPr>
                        <m:degHide m:val="on"/>
                        <m:ctrlP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170</m:t>
                        </m:r>
                      </m:e>
                    </m:rad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kern="1200" dirty="0" smtClean="0">
                    <a:solidFill>
                      <a:schemeClr val="dk1"/>
                    </a:solidFill>
                  </a:rPr>
                  <a:t>Example 3</a:t>
                </a:r>
                <a:r>
                  <a:rPr lang="en-US" kern="1200" dirty="0">
                    <a:solidFill>
                      <a:schemeClr val="dk1"/>
                    </a:solidFill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 kern="120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−6,6</m:t>
                        </m:r>
                      </m:sub>
                    </m:sSub>
                    <m:r>
                      <a:rPr lang="en-US" i="1" kern="120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={1, 0,  1, 0, −1,0, 0, 0, −1,0,  −1, 0, 1</m:t>
                    </m:r>
                  </m:oMath>
                </a14:m>
                <a:r>
                  <a:rPr lang="en-US" kern="1200" dirty="0">
                    <a:solidFill>
                      <a:schemeClr val="dk1"/>
                    </a:solidFill>
                  </a:rPr>
                  <a:t>}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65" t="-1185" b="-3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881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578977"/>
            <a:ext cx="10361084" cy="527537"/>
          </a:xfrm>
        </p:spPr>
        <p:txBody>
          <a:bodyPr/>
          <a:lstStyle/>
          <a:p>
            <a:r>
              <a:rPr lang="en-US" dirty="0" smtClean="0"/>
              <a:t>CSD </a:t>
            </a:r>
            <a:r>
              <a:rPr lang="en-US" dirty="0"/>
              <a:t>S</a:t>
            </a:r>
            <a:r>
              <a:rPr lang="en-US" dirty="0" smtClean="0"/>
              <a:t>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042824"/>
            <a:ext cx="10671112" cy="59137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Based on the studies in </a:t>
            </a:r>
            <a:r>
              <a:rPr lang="en-US" dirty="0" smtClean="0"/>
              <a:t>11-18/772r0 and 11-18/1164r2 [1,2</a:t>
            </a:r>
            <a:r>
              <a:rPr lang="en-US" dirty="0" smtClean="0"/>
              <a:t>], </a:t>
            </a:r>
            <a:r>
              <a:rPr lang="en-US" dirty="0" smtClean="0"/>
              <a:t>we recommend the following CSD </a:t>
            </a:r>
            <a:r>
              <a:rPr lang="en-US" dirty="0" smtClean="0"/>
              <a:t>values: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proposed CSD values </a:t>
            </a:r>
            <a:r>
              <a:rPr lang="en-US" dirty="0"/>
              <a:t>were optimized for </a:t>
            </a:r>
            <a:r>
              <a:rPr lang="en-US" dirty="0" smtClean="0"/>
              <a:t>the OOK waveform </a:t>
            </a:r>
            <a:r>
              <a:rPr lang="en-US" dirty="0"/>
              <a:t>Example 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[2], </a:t>
            </a:r>
            <a:r>
              <a:rPr lang="en-US" dirty="0" smtClean="0"/>
              <a:t>the proposed CSD values were </a:t>
            </a:r>
            <a:r>
              <a:rPr lang="en-US" dirty="0"/>
              <a:t>shown to work well with all the </a:t>
            </a:r>
            <a:r>
              <a:rPr lang="en-US" dirty="0" smtClean="0"/>
              <a:t>three OOK waveforms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11-18/1198r0 [3</a:t>
            </a:r>
            <a:r>
              <a:rPr lang="en-US" sz="2000" dirty="0" smtClean="0"/>
              <a:t>], CSD values optimized </a:t>
            </a:r>
            <a:r>
              <a:rPr lang="en-US" sz="2000" dirty="0" smtClean="0"/>
              <a:t>for </a:t>
            </a:r>
            <a:r>
              <a:rPr lang="en-US" sz="2000" dirty="0" smtClean="0"/>
              <a:t>the OOK waveform Example 1 were proposed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441160"/>
              </p:ext>
            </p:extLst>
          </p:nvPr>
        </p:nvGraphicFramePr>
        <p:xfrm>
          <a:off x="1354324" y="2927630"/>
          <a:ext cx="4700952" cy="30331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92821"/>
                <a:gridCol w="3508131"/>
              </a:tblGrid>
              <a:tr h="54747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Number of antennas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CSD setting</a:t>
                      </a:r>
                      <a:r>
                        <a:rPr lang="en-US" sz="1600" baseline="0" dirty="0" smtClean="0"/>
                        <a:t> (ns)</a:t>
                      </a:r>
                      <a:endParaRPr lang="en-US" sz="1600" dirty="0"/>
                    </a:p>
                  </a:txBody>
                  <a:tcPr/>
                </a:tc>
              </a:tr>
              <a:tr h="35057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[0 3000]</a:t>
                      </a:r>
                      <a:endParaRPr lang="en-US" sz="1600" dirty="0"/>
                    </a:p>
                  </a:txBody>
                  <a:tcPr/>
                </a:tc>
              </a:tr>
              <a:tr h="35057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[0 1500 3000]</a:t>
                      </a:r>
                      <a:endParaRPr lang="en-US" sz="1600" dirty="0"/>
                    </a:p>
                  </a:txBody>
                  <a:tcPr/>
                </a:tc>
              </a:tr>
              <a:tr h="35057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[0 1000 2000 3000]</a:t>
                      </a:r>
                      <a:endParaRPr lang="en-US" sz="1600" dirty="0"/>
                    </a:p>
                  </a:txBody>
                  <a:tcPr/>
                </a:tc>
              </a:tr>
              <a:tr h="35057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[0 750 1500 2250 3000]</a:t>
                      </a:r>
                      <a:endParaRPr lang="en-US" sz="1600" dirty="0"/>
                    </a:p>
                  </a:txBody>
                  <a:tcPr/>
                </a:tc>
              </a:tr>
              <a:tr h="35057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[0 600 1200 1800 2400 3000]</a:t>
                      </a:r>
                      <a:endParaRPr lang="en-US" sz="1600" dirty="0"/>
                    </a:p>
                  </a:txBody>
                  <a:tcPr/>
                </a:tc>
              </a:tr>
              <a:tr h="35057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[0 500 1000 1500 2000 2500 3000]</a:t>
                      </a:r>
                      <a:endParaRPr lang="en-US" sz="1600" dirty="0"/>
                    </a:p>
                  </a:txBody>
                  <a:tcPr/>
                </a:tc>
              </a:tr>
              <a:tr h="35057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[0 450</a:t>
                      </a:r>
                      <a:r>
                        <a:rPr lang="en-US" sz="1600" baseline="0" dirty="0" smtClean="0"/>
                        <a:t> 850 1300 1700 2150 2550 3000]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600611"/>
              </p:ext>
            </p:extLst>
          </p:nvPr>
        </p:nvGraphicFramePr>
        <p:xfrm>
          <a:off x="6498167" y="2927630"/>
          <a:ext cx="4659271" cy="305901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15580"/>
                <a:gridCol w="3343691"/>
              </a:tblGrid>
              <a:tr h="55324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Number of antennas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CSD setting</a:t>
                      </a:r>
                      <a:r>
                        <a:rPr lang="en-US" sz="1600" baseline="0" dirty="0" smtClean="0"/>
                        <a:t> (ns)</a:t>
                      </a:r>
                      <a:endParaRPr lang="en-US" sz="1600" dirty="0"/>
                    </a:p>
                  </a:txBody>
                  <a:tcPr/>
                </a:tc>
              </a:tr>
              <a:tr h="3542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[0 1500]</a:t>
                      </a:r>
                      <a:endParaRPr lang="en-US" sz="1600" dirty="0"/>
                    </a:p>
                  </a:txBody>
                  <a:tcPr/>
                </a:tc>
              </a:tr>
              <a:tr h="3542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[0 750 1500]</a:t>
                      </a:r>
                      <a:endParaRPr lang="en-US" sz="1600" dirty="0"/>
                    </a:p>
                  </a:txBody>
                  <a:tcPr/>
                </a:tc>
              </a:tr>
              <a:tr h="3542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[0 500 1000 1500]</a:t>
                      </a:r>
                      <a:endParaRPr lang="en-US" sz="1600" dirty="0"/>
                    </a:p>
                  </a:txBody>
                  <a:tcPr/>
                </a:tc>
              </a:tr>
              <a:tr h="3542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[0 400 750 1150 1500]</a:t>
                      </a:r>
                      <a:endParaRPr lang="en-US" sz="1600" dirty="0"/>
                    </a:p>
                  </a:txBody>
                  <a:tcPr/>
                </a:tc>
              </a:tr>
              <a:tr h="3542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[0 300 600 900 1200 1500]</a:t>
                      </a:r>
                      <a:endParaRPr lang="en-US" sz="1600" dirty="0"/>
                    </a:p>
                  </a:txBody>
                  <a:tcPr/>
                </a:tc>
              </a:tr>
              <a:tr h="3542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[0 250 500 750 1000 1250 1500]</a:t>
                      </a:r>
                      <a:endParaRPr lang="en-US" sz="1600" dirty="0"/>
                    </a:p>
                  </a:txBody>
                  <a:tcPr/>
                </a:tc>
              </a:tr>
              <a:tr h="3542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[0 200</a:t>
                      </a:r>
                      <a:r>
                        <a:rPr lang="en-US" sz="1600" baseline="0" dirty="0" smtClean="0"/>
                        <a:t> 450 650 850 1050 1300 1500]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800936" y="2557880"/>
            <a:ext cx="24400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2 us OOK waveform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396179" y="2546786"/>
            <a:ext cx="24400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4 </a:t>
            </a:r>
            <a:r>
              <a:rPr lang="en-US" sz="2000" b="1" dirty="0"/>
              <a:t>us OOK waveform</a:t>
            </a:r>
          </a:p>
        </p:txBody>
      </p:sp>
    </p:spTree>
    <p:extLst>
      <p:ext uri="{BB962C8B-B14F-4D97-AF65-F5344CB8AC3E}">
        <p14:creationId xmlns:p14="http://schemas.microsoft.com/office/powerpoint/2010/main" val="208598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200" y="333375"/>
            <a:ext cx="10361084" cy="1065213"/>
          </a:xfrm>
        </p:spPr>
        <p:txBody>
          <a:bodyPr/>
          <a:lstStyle/>
          <a:p>
            <a:r>
              <a:rPr lang="en-US" dirty="0" smtClean="0"/>
              <a:t>HDR Performance in Channel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120051" y="5408961"/>
            <a:ext cx="10756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Proposed </a:t>
            </a:r>
            <a:r>
              <a:rPr lang="en-US" sz="2400" b="1" dirty="0" smtClean="0"/>
              <a:t>CSD works well </a:t>
            </a:r>
            <a:r>
              <a:rPr lang="en-US" sz="2400" b="1" dirty="0" smtClean="0"/>
              <a:t>for the three OOK waveform examples</a:t>
            </a:r>
            <a:endParaRPr lang="en-US" sz="24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~0.5 dB performance gap between different </a:t>
            </a:r>
            <a:r>
              <a:rPr lang="en-US" sz="2400" dirty="0" smtClean="0"/>
              <a:t>OOK waveforms</a:t>
            </a:r>
            <a:endParaRPr lang="en-US" sz="2400" dirty="0" smtClean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4252"/>
            <a:ext cx="6169819" cy="4113213"/>
          </a:xfrm>
        </p:spPr>
      </p:pic>
      <p:graphicFrame>
        <p:nvGraphicFramePr>
          <p:cNvPr id="10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391174"/>
              </p:ext>
            </p:extLst>
          </p:nvPr>
        </p:nvGraphicFramePr>
        <p:xfrm>
          <a:off x="6304083" y="2725719"/>
          <a:ext cx="5380894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0905"/>
                <a:gridCol w="1261427"/>
                <a:gridCol w="1283677"/>
                <a:gridCol w="1274885"/>
              </a:tblGrid>
              <a:tr h="3105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 3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 2</a:t>
                      </a:r>
                      <a:endParaRPr lang="en-US" dirty="0"/>
                    </a:p>
                  </a:txBody>
                  <a:tcPr/>
                </a:tc>
              </a:tr>
              <a:tr h="31052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2 TX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 antenna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4.33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4.82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4.85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1052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4 TX antenna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3.71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3.46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3.93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1052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8 TX antenna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2.65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2.60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3.15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304083" y="2290208"/>
            <a:ext cx="20831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 smtClean="0"/>
              <a:t>SNR @ 10% PER</a:t>
            </a:r>
          </a:p>
        </p:txBody>
      </p:sp>
    </p:spTree>
    <p:extLst>
      <p:ext uri="{BB962C8B-B14F-4D97-AF65-F5344CB8AC3E}">
        <p14:creationId xmlns:p14="http://schemas.microsoft.com/office/powerpoint/2010/main" val="189014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200" y="333375"/>
            <a:ext cx="10361084" cy="1065213"/>
          </a:xfrm>
        </p:spPr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DR Performance in Channel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11" y="1326051"/>
            <a:ext cx="6128238" cy="4085492"/>
          </a:xfrm>
        </p:spPr>
      </p:pic>
      <p:graphicFrame>
        <p:nvGraphicFramePr>
          <p:cNvPr id="11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0477848"/>
              </p:ext>
            </p:extLst>
          </p:nvPr>
        </p:nvGraphicFramePr>
        <p:xfrm>
          <a:off x="6348355" y="2764084"/>
          <a:ext cx="5248699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3176"/>
                <a:gridCol w="1248507"/>
                <a:gridCol w="1239716"/>
                <a:gridCol w="12573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2 TX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 antenna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1.46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1.38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1.46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4 TX antenna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-0.12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-0.05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0.23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8 TX antenna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-0.93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-0.76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-0.38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348355" y="2331155"/>
            <a:ext cx="21087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 smtClean="0"/>
              <a:t>SNR @ 10% PER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20051" y="5411543"/>
            <a:ext cx="10756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Proposed </a:t>
            </a:r>
            <a:r>
              <a:rPr lang="en-US" sz="2400" b="1" dirty="0" smtClean="0"/>
              <a:t>CSD works well </a:t>
            </a:r>
            <a:r>
              <a:rPr lang="en-US" sz="2400" b="1" dirty="0" smtClean="0"/>
              <a:t>for the three OOK waveform examples</a:t>
            </a:r>
            <a:endParaRPr lang="en-US" sz="24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~0.5 dB performance gap between different </a:t>
            </a:r>
            <a:r>
              <a:rPr lang="en-US" sz="2400" dirty="0" smtClean="0"/>
              <a:t>OOK waveforms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6821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The proposed CSD values work well </a:t>
            </a:r>
            <a:r>
              <a:rPr lang="en-US" sz="2800" dirty="0" smtClean="0"/>
              <a:t>for the OOK </a:t>
            </a:r>
            <a:r>
              <a:rPr lang="en-US" sz="2800" dirty="0" smtClean="0"/>
              <a:t>waveform </a:t>
            </a:r>
            <a:r>
              <a:rPr lang="en-US" sz="2800" dirty="0" smtClean="0"/>
              <a:t>examples in </a:t>
            </a:r>
            <a:r>
              <a:rPr lang="en-US" sz="2800" dirty="0" err="1" smtClean="0"/>
              <a:t>TGba</a:t>
            </a:r>
            <a:r>
              <a:rPr lang="en-US" sz="2800" dirty="0" smtClean="0"/>
              <a:t> D0.4</a:t>
            </a: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We suggest to use the </a:t>
            </a:r>
            <a:r>
              <a:rPr lang="en-US" sz="2800" dirty="0" smtClean="0"/>
              <a:t>proposed CSD values </a:t>
            </a:r>
            <a:r>
              <a:rPr lang="en-US" sz="2800" dirty="0" smtClean="0"/>
              <a:t>for the OOK waveform Example 2 and Example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We suggest to use the CSD values proposed in 11-18/1198r0 [3] for the OOK waveform Example 1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62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846223"/>
            <a:ext cx="10361084" cy="531811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1761516"/>
            <a:ext cx="10361084" cy="5077435"/>
          </a:xfrm>
        </p:spPr>
        <p:txBody>
          <a:bodyPr/>
          <a:lstStyle/>
          <a:p>
            <a:pPr marL="0" indent="0"/>
            <a:r>
              <a:rPr lang="en-US" dirty="0" smtClean="0"/>
              <a:t>[1] </a:t>
            </a:r>
            <a:r>
              <a:rPr lang="en-US" dirty="0"/>
              <a:t>Vinod Kristem, Shahrnaz Azizi, Thomas Kenney, </a:t>
            </a:r>
            <a:r>
              <a:rPr lang="en-US" dirty="0" smtClean="0"/>
              <a:t>“</a:t>
            </a:r>
            <a:r>
              <a:rPr lang="en-US" dirty="0"/>
              <a:t>IEEE </a:t>
            </a:r>
            <a:r>
              <a:rPr lang="en-US" dirty="0" smtClean="0"/>
              <a:t>802.11-18/772r0 Updated </a:t>
            </a:r>
            <a:r>
              <a:rPr lang="en-US" dirty="0"/>
              <a:t>results on WUR performance with multiple TX </a:t>
            </a:r>
            <a:r>
              <a:rPr lang="en-US" dirty="0" smtClean="0"/>
              <a:t>antennas”, </a:t>
            </a:r>
            <a:r>
              <a:rPr lang="en-US" dirty="0"/>
              <a:t>May </a:t>
            </a:r>
            <a:r>
              <a:rPr lang="en-US" dirty="0" smtClean="0"/>
              <a:t>2018</a:t>
            </a:r>
          </a:p>
          <a:p>
            <a:pPr marL="0" indent="0"/>
            <a:r>
              <a:rPr lang="en-US" dirty="0" smtClean="0"/>
              <a:t>[2] </a:t>
            </a:r>
            <a:r>
              <a:rPr lang="en-US" dirty="0"/>
              <a:t>Vinod Kristem, Shahrnaz Azizi, Thomas Kenney, “IEEE </a:t>
            </a:r>
            <a:r>
              <a:rPr lang="en-US" dirty="0" smtClean="0"/>
              <a:t>802.11-18/1164r2 </a:t>
            </a:r>
            <a:r>
              <a:rPr lang="en-US" dirty="0"/>
              <a:t>Recommendations on OOK waveform and CSD </a:t>
            </a:r>
            <a:r>
              <a:rPr lang="en-US" dirty="0" smtClean="0"/>
              <a:t>setting”, July 2018</a:t>
            </a:r>
            <a:endParaRPr lang="en-US" dirty="0"/>
          </a:p>
          <a:p>
            <a:pPr marL="0" indent="0"/>
            <a:r>
              <a:rPr lang="en-US" dirty="0" smtClean="0"/>
              <a:t>[3] Steve Shellhammer, et.al, </a:t>
            </a:r>
            <a:r>
              <a:rPr lang="en-US" dirty="0"/>
              <a:t>“IEEE 802.11-18/1198r0 Simulations with Recommended Symbols and CSD,” </a:t>
            </a:r>
            <a:r>
              <a:rPr lang="en-US" dirty="0" smtClean="0"/>
              <a:t>July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86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276810"/>
            <a:ext cx="10361084" cy="1065213"/>
          </a:xfrm>
        </p:spPr>
        <p:txBody>
          <a:bodyPr/>
          <a:lstStyle/>
          <a:p>
            <a:r>
              <a:rPr lang="en-US" dirty="0" smtClean="0"/>
              <a:t>Straw poll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05034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update the 2 us example waveform table in spec text (</a:t>
            </a:r>
            <a:r>
              <a:rPr lang="en-US" dirty="0" smtClean="0"/>
              <a:t>Annex AB) </a:t>
            </a:r>
            <a:r>
              <a:rPr lang="en-US" dirty="0" smtClean="0"/>
              <a:t>to the </a:t>
            </a:r>
            <a:r>
              <a:rPr lang="en-US" dirty="0" smtClean="0"/>
              <a:t>following?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524869"/>
              </p:ext>
            </p:extLst>
          </p:nvPr>
        </p:nvGraphicFramePr>
        <p:xfrm>
          <a:off x="1057835" y="1918286"/>
          <a:ext cx="10413548" cy="4172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0999"/>
                <a:gridCol w="3384721"/>
                <a:gridCol w="4467828"/>
              </a:tblGrid>
              <a:tr h="3209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Sequence Examples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Example </a:t>
                      </a:r>
                      <a:r>
                        <a:rPr lang="en-US" sz="1600" dirty="0">
                          <a:effectLst/>
                        </a:rPr>
                        <a:t>of CSD (</a:t>
                      </a:r>
                      <a:r>
                        <a:rPr lang="en-US" sz="1600" dirty="0" err="1">
                          <a:effectLst/>
                        </a:rPr>
                        <a:t>nsec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2838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S_(-6,6)={1,0,1,0,1,0,0,0,-1,0,1,0,-1}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 </a:t>
                      </a:r>
                      <a:r>
                        <a:rPr lang="en-US" sz="1600" dirty="0">
                          <a:effectLst/>
                        </a:rPr>
                        <a:t>Antenna  </a:t>
                      </a:r>
                      <a:r>
                        <a:rPr lang="en-US" sz="1600" dirty="0" smtClean="0">
                          <a:effectLst/>
                        </a:rPr>
                        <a:t>[</a:t>
                      </a:r>
                      <a:r>
                        <a:rPr lang="en-US" sz="1600" dirty="0">
                          <a:effectLst/>
                        </a:rPr>
                        <a:t>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 </a:t>
                      </a:r>
                      <a:r>
                        <a:rPr lang="en-US" sz="1600" dirty="0" smtClean="0">
                          <a:effectLst/>
                        </a:rPr>
                        <a:t>Antennas [</a:t>
                      </a:r>
                      <a:r>
                        <a:rPr lang="en-US" sz="1600" dirty="0">
                          <a:effectLst/>
                        </a:rPr>
                        <a:t>0, </a:t>
                      </a:r>
                      <a:r>
                        <a:rPr lang="en-US" sz="1600" dirty="0" smtClean="0">
                          <a:effectLst/>
                        </a:rPr>
                        <a:t>1000</a:t>
                      </a:r>
                      <a:r>
                        <a:rPr lang="en-US" sz="1600" dirty="0">
                          <a:effectLst/>
                        </a:rPr>
                        <a:t>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 Antennas	[0, </a:t>
                      </a:r>
                      <a:r>
                        <a:rPr lang="en-US" sz="1600" dirty="0" smtClean="0">
                          <a:effectLst/>
                        </a:rPr>
                        <a:t>1000, 500</a:t>
                      </a:r>
                      <a:r>
                        <a:rPr lang="en-US" sz="1600" dirty="0">
                          <a:effectLst/>
                        </a:rPr>
                        <a:t>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 Antennas	[0, </a:t>
                      </a:r>
                      <a:r>
                        <a:rPr lang="en-US" sz="1600" dirty="0" smtClean="0">
                          <a:effectLst/>
                        </a:rPr>
                        <a:t>1000</a:t>
                      </a:r>
                      <a:r>
                        <a:rPr lang="en-US" sz="1600" dirty="0">
                          <a:effectLst/>
                        </a:rPr>
                        <a:t>, </a:t>
                      </a:r>
                      <a:r>
                        <a:rPr lang="en-US" sz="1600" dirty="0" smtClean="0">
                          <a:effectLst/>
                        </a:rPr>
                        <a:t>500, 250]</a:t>
                      </a:r>
                      <a:endParaRPr lang="en-US" sz="16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5 Antennas	[0, 1000, 500, 250, 1250]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6 Antennas	[0, 1000, 500, 250, 1250, 750]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7 Antennas	[0, 1000, 500, 250, 1250, 750, 1000]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8 Antennas	[0, 1000, 500, 250, 1250, 750, 1000, 250]</a:t>
                      </a:r>
                    </a:p>
                  </a:txBody>
                  <a:tcPr marL="68580" marR="68580" marT="0" marB="0"/>
                </a:tc>
              </a:tr>
              <a:tr h="12838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S_(-6,6)  ={3+7j,0,1+15j,0,-5+13j,0,0,0,13-5j,0,-15-1j,0,7+3j}/√170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 </a:t>
                      </a:r>
                      <a:r>
                        <a:rPr lang="en-US" sz="1600" dirty="0">
                          <a:effectLst/>
                        </a:rPr>
                        <a:t>Antenna  </a:t>
                      </a:r>
                      <a:r>
                        <a:rPr lang="en-US" sz="1600" dirty="0" smtClean="0">
                          <a:effectLst/>
                        </a:rPr>
                        <a:t>[</a:t>
                      </a:r>
                      <a:r>
                        <a:rPr lang="en-US" sz="1600" dirty="0">
                          <a:effectLst/>
                        </a:rPr>
                        <a:t>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 Antennas	[0, 1500]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 Antennas	[0, 750, 1500]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 Antennas	[0, 500, 1000, 1500</a:t>
                      </a:r>
                      <a:r>
                        <a:rPr lang="en-US" sz="1600" dirty="0" smtClean="0">
                          <a:effectLst/>
                        </a:rPr>
                        <a:t>]</a:t>
                      </a:r>
                      <a:endParaRPr lang="en-US" sz="16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5 Antennas	[0, 400, 750, 1150, 1500]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6 Antennas	[0, 300, 600, 900, 1200, 1500]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7 Antennas	[0, 250, 500, 750, 1000, 1250, 1500]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8 Antennas	[0, 200, 450, 650, 850, 1050, 1300, 1500]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2838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S_(-6,6)={1,0,1,0,-1,0,0,0,-1,0,-1,0,1}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Antenna  </a:t>
                      </a:r>
                      <a:r>
                        <a:rPr lang="en-US" sz="1600" dirty="0" smtClean="0">
                          <a:effectLst/>
                        </a:rPr>
                        <a:t>[</a:t>
                      </a:r>
                      <a:r>
                        <a:rPr lang="en-US" sz="1600" dirty="0">
                          <a:effectLst/>
                        </a:rPr>
                        <a:t>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 Antennas	[0, 1500]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 Antennas	[0, 750, 1500]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 Antennas	[0, 500, 1000, 1500</a:t>
                      </a:r>
                      <a:r>
                        <a:rPr lang="en-US" sz="1600" dirty="0" smtClean="0">
                          <a:effectLst/>
                        </a:rPr>
                        <a:t>]</a:t>
                      </a:r>
                      <a:endParaRPr lang="en-US" sz="16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5 Antennas	[0, 400, 750, 1150, 1500]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6 Antennas	[0, 300, 600, 900, 1200, 1500]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7 Antennas	[0, 250, 500, 750, 1000, 1250, 1500]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8 Antennas	[0, 200, 450, 650, 850, 1050, 1300, 1500]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27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9723</TotalTime>
  <Words>1033</Words>
  <Application>Microsoft Office PowerPoint</Application>
  <PresentationFormat>Widescreen</PresentationFormat>
  <Paragraphs>235</Paragraphs>
  <Slides>10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 Unicode MS</vt:lpstr>
      <vt:lpstr>MS Gothic</vt:lpstr>
      <vt:lpstr>SimSun</vt:lpstr>
      <vt:lpstr>Arial</vt:lpstr>
      <vt:lpstr>Calibri</vt:lpstr>
      <vt:lpstr>Cambria Math</vt:lpstr>
      <vt:lpstr>Times New Roman</vt:lpstr>
      <vt:lpstr>1_Office Theme</vt:lpstr>
      <vt:lpstr>Microsoft Word 97 - 2003 Document</vt:lpstr>
      <vt:lpstr>CSD recommendations for example sequences</vt:lpstr>
      <vt:lpstr>Introduction</vt:lpstr>
      <vt:lpstr>OOK waveform examples in TGba D0.4</vt:lpstr>
      <vt:lpstr>CSD Studies</vt:lpstr>
      <vt:lpstr>HDR Performance in Channel D</vt:lpstr>
      <vt:lpstr>LDR Performance in Channel D</vt:lpstr>
      <vt:lpstr>Conclusions</vt:lpstr>
      <vt:lpstr>References</vt:lpstr>
      <vt:lpstr>Straw poll 1 </vt:lpstr>
      <vt:lpstr>Straw poll 2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bit duration study: 2us Vs 4 us</dc:title>
  <dc:creator>Kristem, Vinod</dc:creator>
  <cp:keywords>CTPClassification=CTP_IC:VisualMarkings=, CTPClassification=CTP_IC</cp:keywords>
  <cp:lastModifiedBy>Park, Minyoung</cp:lastModifiedBy>
  <cp:revision>358</cp:revision>
  <dcterms:created xsi:type="dcterms:W3CDTF">2017-12-18T22:02:15Z</dcterms:created>
  <dcterms:modified xsi:type="dcterms:W3CDTF">2018-09-07T22:22:32Z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f5c700c8-7373-4f7f-b707-fbd9d9078961</vt:lpwstr>
  </property>
  <property fmtid="{D5CDD505-2E9C-101B-9397-08002B2CF9AE}" pid="3" name="CTP_BU">
    <vt:lpwstr>INTEL LABS GRP</vt:lpwstr>
  </property>
  <property fmtid="{D5CDD505-2E9C-101B-9397-08002B2CF9AE}" pid="4" name="CTP_TimeStamp">
    <vt:lpwstr>2018-09-07 22:22:31Z</vt:lpwstr>
  </property>
  <property fmtid="{D5CDD505-2E9C-101B-9397-08002B2CF9AE}" pid="5" name="CTPClassification">
    <vt:lpwstr>CTP_IC</vt:lpwstr>
  </property>
</Properties>
</file>