
<file path=[Content_Types].xml><?xml version="1.0" encoding="utf-8"?>
<Types xmlns="http://schemas.openxmlformats.org/package/2006/content-types">
  <Default Extension="bin" ContentType="application/vnd.openxmlformats-officedocument.oleObject"/>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53" r:id="rId3"/>
    <p:sldId id="354" r:id="rId4"/>
    <p:sldId id="355" r:id="rId5"/>
    <p:sldId id="356" r:id="rId6"/>
    <p:sldId id="357" r:id="rId7"/>
    <p:sldId id="358" r:id="rId8"/>
    <p:sldId id="359" r:id="rId9"/>
    <p:sldId id="360" r:id="rId10"/>
    <p:sldId id="361" r:id="rId11"/>
    <p:sldId id="362" r:id="rId12"/>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107" d="100"/>
          <a:sy n="107" d="100"/>
        </p:scale>
        <p:origin x="2310" y="12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9/11/2018</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2018</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802.11-18/1557r1</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90880"/>
            <a:ext cx="9072563" cy="9347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000" dirty="0">
                <a:cs typeface="Calibri" panose="020F0502020204030204" pitchFamily="34" charset="0"/>
              </a:rPr>
              <a:t>Padding Design for FDMA</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2018-09-11</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9151812"/>
              </p:ext>
            </p:extLst>
          </p:nvPr>
        </p:nvGraphicFramePr>
        <p:xfrm>
          <a:off x="549275" y="2428875"/>
          <a:ext cx="8675688" cy="2570163"/>
        </p:xfrm>
        <a:graphic>
          <a:graphicData uri="http://schemas.openxmlformats.org/presentationml/2006/ole">
            <mc:AlternateContent xmlns:mc="http://schemas.openxmlformats.org/markup-compatibility/2006">
              <mc:Choice xmlns:v="urn:schemas-microsoft-com:vml" Requires="v">
                <p:oleObj spid="_x0000_s3579" name="Document" r:id="rId4" imgW="8486910" imgH="2514302" progId="Word.Document.8">
                  <p:embed/>
                </p:oleObj>
              </mc:Choice>
              <mc:Fallback>
                <p:oleObj name="Document" r:id="rId4" imgW="8486910" imgH="2514302" progId="Word.Document.8">
                  <p:embed/>
                  <p:pic>
                    <p:nvPicPr>
                      <p:cNvPr id="3075" name="Object 3"/>
                      <p:cNvPicPr>
                        <a:picLocks noChangeAspect="1" noChangeArrowheads="1"/>
                      </p:cNvPicPr>
                      <p:nvPr/>
                    </p:nvPicPr>
                    <p:blipFill>
                      <a:blip r:embed="rId5"/>
                      <a:srcRect/>
                      <a:stretch>
                        <a:fillRect/>
                      </a:stretch>
                    </p:blipFill>
                    <p:spPr bwMode="auto">
                      <a:xfrm>
                        <a:off x="549275" y="2428875"/>
                        <a:ext cx="8675688" cy="2570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4727F-538D-4324-ACEE-650DD5CD1A22}"/>
              </a:ext>
            </a:extLst>
          </p:cNvPr>
          <p:cNvSpPr>
            <a:spLocks noGrp="1"/>
          </p:cNvSpPr>
          <p:nvPr>
            <p:ph type="title"/>
          </p:nvPr>
        </p:nvSpPr>
        <p:spPr/>
        <p:txBody>
          <a:bodyPr/>
          <a:lstStyle/>
          <a:p>
            <a:r>
              <a:rPr lang="en-US" sz="3600" dirty="0"/>
              <a:t>Straw Poll</a:t>
            </a:r>
          </a:p>
        </p:txBody>
      </p:sp>
      <p:sp>
        <p:nvSpPr>
          <p:cNvPr id="3" name="Content Placeholder 2">
            <a:extLst>
              <a:ext uri="{FF2B5EF4-FFF2-40B4-BE49-F238E27FC236}">
                <a16:creationId xmlns:a16="http://schemas.microsoft.com/office/drawing/2014/main" id="{ED8844D2-9177-4CD0-970A-CCB62BD31CAD}"/>
              </a:ext>
            </a:extLst>
          </p:cNvPr>
          <p:cNvSpPr>
            <a:spLocks noGrp="1"/>
          </p:cNvSpPr>
          <p:nvPr>
            <p:ph idx="1"/>
          </p:nvPr>
        </p:nvSpPr>
        <p:spPr/>
        <p:txBody>
          <a:bodyPr/>
          <a:lstStyle/>
          <a:p>
            <a:r>
              <a:rPr lang="en-US" dirty="0"/>
              <a:t>Do you agree to add the following to the draft?</a:t>
            </a:r>
          </a:p>
          <a:p>
            <a:pPr lvl="1"/>
            <a:r>
              <a:rPr lang="en-US" dirty="0"/>
              <a:t>“The Padding Field should be chosen to minimize correlation with the HDR and LDR Sync Fields, to avoid false alarms of WUR Sync detection. One recommended padding design is a continuous sequence of 4 µs MC-OOK On symbols.” (All On Symbols)</a:t>
            </a:r>
          </a:p>
          <a:p>
            <a:endParaRPr lang="en-US" dirty="0"/>
          </a:p>
          <a:p>
            <a:r>
              <a:rPr lang="en-US" dirty="0"/>
              <a:t>Yes			2</a:t>
            </a:r>
          </a:p>
          <a:p>
            <a:r>
              <a:rPr lang="en-US" dirty="0"/>
              <a:t>No			5</a:t>
            </a:r>
          </a:p>
          <a:p>
            <a:r>
              <a:rPr lang="en-US" dirty="0"/>
              <a:t>Abstain		5</a:t>
            </a:r>
          </a:p>
          <a:p>
            <a:endParaRPr lang="en-US" dirty="0"/>
          </a:p>
        </p:txBody>
      </p:sp>
      <p:sp>
        <p:nvSpPr>
          <p:cNvPr id="4" name="Slide Number Placeholder 3">
            <a:extLst>
              <a:ext uri="{FF2B5EF4-FFF2-40B4-BE49-F238E27FC236}">
                <a16:creationId xmlns:a16="http://schemas.microsoft.com/office/drawing/2014/main" id="{AB82676A-42DB-4617-B3E2-A970FD573D9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B68F455-C31C-4A9B-861A-CD1AC93054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45E0C5E-4C78-4B39-ADBF-2CA6317AE263}"/>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104905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823F6-2201-49A9-850D-0134F62C1EF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B7437A8-DB11-4E8A-91CA-D87BB0AC45B9}"/>
              </a:ext>
            </a:extLst>
          </p:cNvPr>
          <p:cNvSpPr>
            <a:spLocks noGrp="1"/>
          </p:cNvSpPr>
          <p:nvPr>
            <p:ph idx="1"/>
          </p:nvPr>
        </p:nvSpPr>
        <p:spPr/>
        <p:txBody>
          <a:bodyPr/>
          <a:lstStyle/>
          <a:p>
            <a:pPr marL="457200" indent="-457200">
              <a:buFont typeface="+mj-lt"/>
              <a:buAutoNum type="arabicPeriod"/>
            </a:pPr>
            <a:r>
              <a:rPr lang="en-US" dirty="0"/>
              <a:t>Leif Wilhelmsson, James Lepp, Po-Kai Huang, “IEEE 802.11ba Task Group Meeting Minutes for July 2018 Meeting, San Diego, USA,” IEEE 802.11-1355r1, July 2018</a:t>
            </a:r>
          </a:p>
          <a:p>
            <a:pPr marL="457200" indent="-457200">
              <a:buFont typeface="+mj-lt"/>
              <a:buAutoNum type="arabicPeriod"/>
            </a:pPr>
            <a:r>
              <a:rPr lang="en-US" dirty="0"/>
              <a:t>Rui Cao, Hongyuan Zhang, “WUR FDMA Padding Content,” IEEE 802.11-1463r0, September 2018</a:t>
            </a:r>
          </a:p>
          <a:p>
            <a:pPr marL="457200" indent="-457200">
              <a:buFont typeface="+mj-lt"/>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2F0D2A37-A612-4653-AD3A-F37584A5E470}"/>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B567737-3B87-46E0-BA8E-912D5556109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1B94D0-9358-4BA4-ADCB-F07BD3BF4DE0}"/>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09750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EF42-0A61-4CEB-9B3B-1FF83C93D34F}"/>
              </a:ext>
            </a:extLst>
          </p:cNvPr>
          <p:cNvSpPr>
            <a:spLocks noGrp="1"/>
          </p:cNvSpPr>
          <p:nvPr>
            <p:ph type="title"/>
          </p:nvPr>
        </p:nvSpPr>
        <p:spPr/>
        <p:txBody>
          <a:bodyPr/>
          <a:lstStyle/>
          <a:p>
            <a:r>
              <a:rPr lang="en-US" sz="3600" dirty="0"/>
              <a:t>Introduction</a:t>
            </a:r>
          </a:p>
        </p:txBody>
      </p:sp>
      <p:sp>
        <p:nvSpPr>
          <p:cNvPr id="3" name="Content Placeholder 2">
            <a:extLst>
              <a:ext uri="{FF2B5EF4-FFF2-40B4-BE49-F238E27FC236}">
                <a16:creationId xmlns:a16="http://schemas.microsoft.com/office/drawing/2014/main" id="{B80D393A-255C-4AD6-80F6-44DF8975FFDD}"/>
              </a:ext>
            </a:extLst>
          </p:cNvPr>
          <p:cNvSpPr>
            <a:spLocks noGrp="1"/>
          </p:cNvSpPr>
          <p:nvPr>
            <p:ph idx="1"/>
          </p:nvPr>
        </p:nvSpPr>
        <p:spPr>
          <a:xfrm>
            <a:off x="731519" y="1952418"/>
            <a:ext cx="8380307" cy="4548292"/>
          </a:xfrm>
        </p:spPr>
        <p:txBody>
          <a:bodyPr/>
          <a:lstStyle/>
          <a:p>
            <a:r>
              <a:rPr lang="en-US" dirty="0"/>
              <a:t>At the July meeting the Task Group agreed to the following</a:t>
            </a:r>
          </a:p>
          <a:p>
            <a:pPr lvl="1"/>
            <a:r>
              <a:rPr lang="en-US" dirty="0"/>
              <a:t>“The FDMA packet shall pad all 20 MHz channels to the same length” [1]</a:t>
            </a:r>
          </a:p>
          <a:p>
            <a:r>
              <a:rPr lang="en-US" dirty="0"/>
              <a:t>Padding is needed because of possibly different data rates and/or different MAC Frame lengths, on the different channels</a:t>
            </a:r>
          </a:p>
          <a:p>
            <a:r>
              <a:rPr lang="en-US" dirty="0"/>
              <a:t>Here we provide a few requirements for padding and consider several padding designs</a:t>
            </a:r>
          </a:p>
          <a:p>
            <a:r>
              <a:rPr lang="en-US" dirty="0"/>
              <a:t>We include a straw poll on the Padding Design</a:t>
            </a:r>
          </a:p>
          <a:p>
            <a:r>
              <a:rPr lang="en-US" dirty="0"/>
              <a:t>In this revision we simulated one additional Padding Design, which was proposed in [2]</a:t>
            </a:r>
          </a:p>
        </p:txBody>
      </p:sp>
      <p:sp>
        <p:nvSpPr>
          <p:cNvPr id="4" name="Slide Number Placeholder 3">
            <a:extLst>
              <a:ext uri="{FF2B5EF4-FFF2-40B4-BE49-F238E27FC236}">
                <a16:creationId xmlns:a16="http://schemas.microsoft.com/office/drawing/2014/main" id="{3FEDE289-70A5-456A-B3B4-E6012D57E543}"/>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5E23A-B3A3-4111-A184-615B4BD7B04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C16D26C-9878-4E33-9121-6171EECD8579}"/>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749671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E5198-7068-46F1-AA3D-BE87E97E1401}"/>
              </a:ext>
            </a:extLst>
          </p:cNvPr>
          <p:cNvSpPr>
            <a:spLocks noGrp="1"/>
          </p:cNvSpPr>
          <p:nvPr>
            <p:ph type="title"/>
          </p:nvPr>
        </p:nvSpPr>
        <p:spPr>
          <a:xfrm>
            <a:off x="731520" y="731523"/>
            <a:ext cx="8288868" cy="792477"/>
          </a:xfrm>
        </p:spPr>
        <p:txBody>
          <a:bodyPr/>
          <a:lstStyle/>
          <a:p>
            <a:r>
              <a:rPr lang="en-US" sz="3600" dirty="0"/>
              <a:t>Possible Differences in Durations</a:t>
            </a:r>
          </a:p>
        </p:txBody>
      </p:sp>
      <p:sp>
        <p:nvSpPr>
          <p:cNvPr id="3" name="Content Placeholder 2">
            <a:extLst>
              <a:ext uri="{FF2B5EF4-FFF2-40B4-BE49-F238E27FC236}">
                <a16:creationId xmlns:a16="http://schemas.microsoft.com/office/drawing/2014/main" id="{F4BC386B-D92C-4C3A-9BA7-747CCE1543E0}"/>
              </a:ext>
            </a:extLst>
          </p:cNvPr>
          <p:cNvSpPr>
            <a:spLocks noGrp="1"/>
          </p:cNvSpPr>
          <p:nvPr>
            <p:ph idx="1"/>
          </p:nvPr>
        </p:nvSpPr>
        <p:spPr>
          <a:xfrm>
            <a:off x="609600" y="1608669"/>
            <a:ext cx="8610600" cy="4892040"/>
          </a:xfrm>
        </p:spPr>
        <p:txBody>
          <a:bodyPr/>
          <a:lstStyle/>
          <a:p>
            <a:r>
              <a:rPr lang="en-US" sz="2200" dirty="0"/>
              <a:t>We need to handle all possible differences in durations</a:t>
            </a:r>
          </a:p>
          <a:p>
            <a:r>
              <a:rPr lang="en-US" sz="2200" dirty="0"/>
              <a:t>There are several sources of time differences</a:t>
            </a:r>
          </a:p>
          <a:p>
            <a:pPr lvl="1"/>
            <a:r>
              <a:rPr lang="en-US" dirty="0"/>
              <a:t>The duration of the Sync Field can be different depending on the data rates.  This time difference is either 0 or 64 µs</a:t>
            </a:r>
          </a:p>
          <a:p>
            <a:pPr lvl="1"/>
            <a:r>
              <a:rPr lang="en-US" dirty="0"/>
              <a:t>The MAC Frame length (in bytes) can take on the following values: {6, 8, 10, … 22} bytes</a:t>
            </a:r>
          </a:p>
          <a:p>
            <a:pPr lvl="1"/>
            <a:r>
              <a:rPr lang="en-US" dirty="0"/>
              <a:t>The duration of the MAC frame (in µs) will depend on both the MAC Fame length (in bytes) and the data rate</a:t>
            </a:r>
          </a:p>
          <a:p>
            <a:r>
              <a:rPr lang="en-US" sz="2200" dirty="0"/>
              <a:t>If we consider the </a:t>
            </a:r>
            <a:r>
              <a:rPr lang="en-US" sz="2200" u="sng" dirty="0"/>
              <a:t>smallest possible time difference</a:t>
            </a:r>
            <a:r>
              <a:rPr lang="en-US" sz="2200" dirty="0"/>
              <a:t>, it turns out to be 64 µs (two bytes times 4 µs at the HDR)</a:t>
            </a:r>
          </a:p>
          <a:p>
            <a:r>
              <a:rPr lang="en-US" sz="2200" dirty="0"/>
              <a:t>So the padding duration can be an integer multiple of 64 µs </a:t>
            </a:r>
          </a:p>
          <a:p>
            <a:r>
              <a:rPr lang="en-US" sz="2200" u="sng" dirty="0"/>
              <a:t>Requirement</a:t>
            </a:r>
            <a:r>
              <a:rPr lang="en-US" sz="2200" dirty="0"/>
              <a:t>: Support padding duration of integer multiples of 64 µs </a:t>
            </a:r>
          </a:p>
          <a:p>
            <a:endParaRPr lang="en-US" sz="2200" dirty="0"/>
          </a:p>
        </p:txBody>
      </p:sp>
      <p:sp>
        <p:nvSpPr>
          <p:cNvPr id="4" name="Slide Number Placeholder 3">
            <a:extLst>
              <a:ext uri="{FF2B5EF4-FFF2-40B4-BE49-F238E27FC236}">
                <a16:creationId xmlns:a16="http://schemas.microsoft.com/office/drawing/2014/main" id="{9D39C692-DA51-4ADB-BB4A-927367E980D8}"/>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BA5AFAC-CCDC-4201-A013-86946FD758F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6E73598-ADA1-44C9-AECD-7F330F6678B3}"/>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7146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5CBF3-B90C-47DA-9F88-68330D5FB0F0}"/>
              </a:ext>
            </a:extLst>
          </p:cNvPr>
          <p:cNvSpPr>
            <a:spLocks noGrp="1"/>
          </p:cNvSpPr>
          <p:nvPr>
            <p:ph type="title"/>
          </p:nvPr>
        </p:nvSpPr>
        <p:spPr/>
        <p:txBody>
          <a:bodyPr/>
          <a:lstStyle/>
          <a:p>
            <a:r>
              <a:rPr lang="en-US" sz="3600" dirty="0"/>
              <a:t>Minimize False Alarm in Sync Detector</a:t>
            </a:r>
          </a:p>
        </p:txBody>
      </p:sp>
      <p:sp>
        <p:nvSpPr>
          <p:cNvPr id="3" name="Content Placeholder 2">
            <a:extLst>
              <a:ext uri="{FF2B5EF4-FFF2-40B4-BE49-F238E27FC236}">
                <a16:creationId xmlns:a16="http://schemas.microsoft.com/office/drawing/2014/main" id="{82416CD4-64D7-4039-88E4-8C79B5B399C4}"/>
              </a:ext>
            </a:extLst>
          </p:cNvPr>
          <p:cNvSpPr>
            <a:spLocks noGrp="1"/>
          </p:cNvSpPr>
          <p:nvPr>
            <p:ph idx="1"/>
          </p:nvPr>
        </p:nvSpPr>
        <p:spPr/>
        <p:txBody>
          <a:bodyPr/>
          <a:lstStyle/>
          <a:p>
            <a:r>
              <a:rPr lang="en-US" dirty="0"/>
              <a:t>We do not want Sync Detector false alarms when receiving the Padding Field</a:t>
            </a:r>
          </a:p>
          <a:p>
            <a:r>
              <a:rPr lang="en-US" u="sng" dirty="0"/>
              <a:t>Requirement</a:t>
            </a:r>
            <a:r>
              <a:rPr lang="en-US" dirty="0"/>
              <a:t>: the Sync Detector should have a low output value when input is from the Padding Field</a:t>
            </a:r>
          </a:p>
          <a:p>
            <a:pPr lvl="1"/>
            <a:r>
              <a:rPr lang="en-US" dirty="0"/>
              <a:t>The CDF of the Sync Detector output due to the Padding Field should be lower than the CDF of the Sync Detector output from AWGN.  This will limit false alarms on the Padding Field</a:t>
            </a:r>
          </a:p>
        </p:txBody>
      </p:sp>
      <p:sp>
        <p:nvSpPr>
          <p:cNvPr id="4" name="Slide Number Placeholder 3">
            <a:extLst>
              <a:ext uri="{FF2B5EF4-FFF2-40B4-BE49-F238E27FC236}">
                <a16:creationId xmlns:a16="http://schemas.microsoft.com/office/drawing/2014/main" id="{DCB0D176-EDD3-432B-8EBF-C4CA0E94C9C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6364C79-3B54-44F6-BB77-3C72029F2F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6551D02-CE84-44E3-9F2B-FB53ADE7DB6B}"/>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30031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81763-D507-4B38-AC7B-E630599A9281}"/>
              </a:ext>
            </a:extLst>
          </p:cNvPr>
          <p:cNvSpPr>
            <a:spLocks noGrp="1"/>
          </p:cNvSpPr>
          <p:nvPr>
            <p:ph type="title"/>
          </p:nvPr>
        </p:nvSpPr>
        <p:spPr>
          <a:xfrm>
            <a:off x="731520" y="731523"/>
            <a:ext cx="8288868" cy="599439"/>
          </a:xfrm>
        </p:spPr>
        <p:txBody>
          <a:bodyPr/>
          <a:lstStyle/>
          <a:p>
            <a:r>
              <a:rPr lang="en-US" sz="3600" dirty="0"/>
              <a:t>Design Approach</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8627077-74C1-4093-B5A2-08B4773B5747}"/>
                  </a:ext>
                </a:extLst>
              </p:cNvPr>
              <p:cNvSpPr>
                <a:spLocks noGrp="1"/>
              </p:cNvSpPr>
              <p:nvPr>
                <p:ph idx="1"/>
              </p:nvPr>
            </p:nvSpPr>
            <p:spPr>
              <a:xfrm>
                <a:off x="609600" y="1371600"/>
                <a:ext cx="8839201" cy="2286000"/>
              </a:xfrm>
            </p:spPr>
            <p:txBody>
              <a:bodyPr/>
              <a:lstStyle/>
              <a:p>
                <a:r>
                  <a:rPr lang="en-US" sz="2200" dirty="0"/>
                  <a:t>We will let the Padding Field be constructed by concatenating one or more 64 µs Padding subfields</a:t>
                </a:r>
              </a:p>
              <a:p>
                <a:r>
                  <a:rPr lang="en-US" sz="2200" dirty="0"/>
                  <a:t>Build up the 64 µs Padding subfield from 4 µs or 2 µs MC-OOK symbols </a:t>
                </a:r>
              </a:p>
              <a:p>
                <a:r>
                  <a:rPr lang="en-US" sz="2200" dirty="0"/>
                  <a:t>Hence the Padding subfield consists of 16 bits when using 4 µs symbols  (</a:t>
                </a:r>
                <a14:m>
                  <m:oMath xmlns:m="http://schemas.openxmlformats.org/officeDocument/2006/math">
                    <m:r>
                      <a:rPr lang="en-US" sz="2200" b="1" i="1" smtClean="0">
                        <a:latin typeface="Cambria Math" panose="02040503050406030204" pitchFamily="18" charset="0"/>
                      </a:rPr>
                      <m:t>𝟏𝟔</m:t>
                    </m:r>
                    <m:r>
                      <a:rPr lang="en-US" sz="2200" b="1" i="1" smtClean="0">
                        <a:latin typeface="Cambria Math" panose="02040503050406030204" pitchFamily="18" charset="0"/>
                      </a:rPr>
                      <m:t>×</m:t>
                    </m:r>
                    <m:r>
                      <a:rPr lang="en-US" sz="2200" b="1" i="1" smtClean="0">
                        <a:latin typeface="Cambria Math" panose="02040503050406030204" pitchFamily="18" charset="0"/>
                      </a:rPr>
                      <m:t>𝟒</m:t>
                    </m:r>
                    <m:r>
                      <a:rPr lang="en-US" sz="2200" b="1" i="1" smtClean="0">
                        <a:latin typeface="Cambria Math" panose="02040503050406030204" pitchFamily="18" charset="0"/>
                      </a:rPr>
                      <m:t> </m:t>
                    </m:r>
                    <m:r>
                      <a:rPr lang="en-US" sz="2200" b="1" i="1" smtClean="0">
                        <a:latin typeface="Cambria Math" panose="02040503050406030204" pitchFamily="18" charset="0"/>
                      </a:rPr>
                      <m:t>𝝁</m:t>
                    </m:r>
                    <m:r>
                      <a:rPr lang="en-US" sz="2200" b="1" i="1" smtClean="0">
                        <a:latin typeface="Cambria Math" panose="02040503050406030204" pitchFamily="18" charset="0"/>
                      </a:rPr>
                      <m:t>𝒔</m:t>
                    </m:r>
                    <m:r>
                      <a:rPr lang="en-US" sz="2200" b="1" i="1" smtClean="0">
                        <a:latin typeface="Cambria Math" panose="02040503050406030204" pitchFamily="18" charset="0"/>
                      </a:rPr>
                      <m:t>=</m:t>
                    </m:r>
                    <m:r>
                      <a:rPr lang="en-US" sz="2200" b="1" i="1" smtClean="0">
                        <a:latin typeface="Cambria Math" panose="02040503050406030204" pitchFamily="18" charset="0"/>
                      </a:rPr>
                      <m:t>𝟔𝟒</m:t>
                    </m:r>
                    <m:r>
                      <a:rPr lang="en-US" sz="2200" b="1" i="1" smtClean="0">
                        <a:latin typeface="Cambria Math" panose="02040503050406030204" pitchFamily="18" charset="0"/>
                      </a:rPr>
                      <m:t> </m:t>
                    </m:r>
                    <m:r>
                      <a:rPr lang="en-US" sz="2200" b="1" i="1" smtClean="0">
                        <a:latin typeface="Cambria Math" panose="02040503050406030204" pitchFamily="18" charset="0"/>
                      </a:rPr>
                      <m:t>𝝁</m:t>
                    </m:r>
                    <m:r>
                      <a:rPr lang="en-US" sz="2200" b="1" i="1" smtClean="0">
                        <a:latin typeface="Cambria Math" panose="02040503050406030204" pitchFamily="18" charset="0"/>
                      </a:rPr>
                      <m:t>𝒔</m:t>
                    </m:r>
                    <m:r>
                      <a:rPr lang="en-US" sz="2200" b="1" i="1" smtClean="0">
                        <a:latin typeface="Cambria Math" panose="02040503050406030204" pitchFamily="18" charset="0"/>
                      </a:rPr>
                      <m:t>)</m:t>
                    </m:r>
                  </m:oMath>
                </a14:m>
                <a:endParaRPr lang="en-US" sz="2200" dirty="0"/>
              </a:p>
              <a:p>
                <a:r>
                  <a:rPr lang="en-US" sz="2200" dirty="0"/>
                  <a:t>Possible bit sequences for the Padding Subfield are listed below</a:t>
                </a:r>
              </a:p>
            </p:txBody>
          </p:sp>
        </mc:Choice>
        <mc:Fallback xmlns="">
          <p:sp>
            <p:nvSpPr>
              <p:cNvPr id="3" name="Content Placeholder 2">
                <a:extLst>
                  <a:ext uri="{FF2B5EF4-FFF2-40B4-BE49-F238E27FC236}">
                    <a16:creationId xmlns:a16="http://schemas.microsoft.com/office/drawing/2014/main" id="{38627077-74C1-4093-B5A2-08B4773B5747}"/>
                  </a:ext>
                </a:extLst>
              </p:cNvPr>
              <p:cNvSpPr>
                <a:spLocks noGrp="1" noRot="1" noChangeAspect="1" noMove="1" noResize="1" noEditPoints="1" noAdjustHandles="1" noChangeArrowheads="1" noChangeShapeType="1" noTextEdit="1"/>
              </p:cNvSpPr>
              <p:nvPr>
                <p:ph idx="1"/>
              </p:nvPr>
            </p:nvSpPr>
            <p:spPr>
              <a:xfrm>
                <a:off x="609600" y="1371600"/>
                <a:ext cx="8839201" cy="2286000"/>
              </a:xfrm>
              <a:blipFill>
                <a:blip r:embed="rId2"/>
                <a:stretch>
                  <a:fillRect l="-759" t="-1867" r="-1448" b="-746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4FEEDC6-37AF-4057-9B63-88D4B4734A8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27B51E6-52E7-41B5-A80A-BA0F957425C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C50264-CA26-44E5-95FF-C249509DA5FE}"/>
              </a:ext>
            </a:extLst>
          </p:cNvPr>
          <p:cNvSpPr>
            <a:spLocks noGrp="1"/>
          </p:cNvSpPr>
          <p:nvPr>
            <p:ph type="dt" idx="15"/>
          </p:nvPr>
        </p:nvSpPr>
        <p:spPr/>
        <p:txBody>
          <a:bodyPr/>
          <a:lstStyle/>
          <a:p>
            <a:r>
              <a:rPr lang="en-US" dirty="0"/>
              <a:t>September 2018</a:t>
            </a:r>
            <a:endParaRPr lang="en-GB" dirty="0"/>
          </a:p>
        </p:txBody>
      </p:sp>
      <p:graphicFrame>
        <p:nvGraphicFramePr>
          <p:cNvPr id="7" name="Content Placeholder 6">
            <a:extLst>
              <a:ext uri="{FF2B5EF4-FFF2-40B4-BE49-F238E27FC236}">
                <a16:creationId xmlns:a16="http://schemas.microsoft.com/office/drawing/2014/main" id="{96A67FC6-11E8-436B-9CEF-79907E789169}"/>
              </a:ext>
            </a:extLst>
          </p:cNvPr>
          <p:cNvGraphicFramePr>
            <a:graphicFrameLocks/>
          </p:cNvGraphicFramePr>
          <p:nvPr>
            <p:extLst>
              <p:ext uri="{D42A27DB-BD31-4B8C-83A1-F6EECF244321}">
                <p14:modId xmlns:p14="http://schemas.microsoft.com/office/powerpoint/2010/main" val="3040260678"/>
              </p:ext>
            </p:extLst>
          </p:nvPr>
        </p:nvGraphicFramePr>
        <p:xfrm>
          <a:off x="914400" y="3810000"/>
          <a:ext cx="7924800" cy="2773680"/>
        </p:xfrm>
        <a:graphic>
          <a:graphicData uri="http://schemas.openxmlformats.org/drawingml/2006/table">
            <a:tbl>
              <a:tblPr firstRow="1" bandRow="1">
                <a:tableStyleId>{5C22544A-7EE6-4342-B048-85BDC9FD1C3A}</a:tableStyleId>
              </a:tblPr>
              <a:tblGrid>
                <a:gridCol w="1143000">
                  <a:extLst>
                    <a:ext uri="{9D8B030D-6E8A-4147-A177-3AD203B41FA5}">
                      <a16:colId xmlns:a16="http://schemas.microsoft.com/office/drawing/2014/main" val="135503378"/>
                    </a:ext>
                  </a:extLst>
                </a:gridCol>
                <a:gridCol w="2438400">
                  <a:extLst>
                    <a:ext uri="{9D8B030D-6E8A-4147-A177-3AD203B41FA5}">
                      <a16:colId xmlns:a16="http://schemas.microsoft.com/office/drawing/2014/main" val="2454080195"/>
                    </a:ext>
                  </a:extLst>
                </a:gridCol>
                <a:gridCol w="4343400">
                  <a:extLst>
                    <a:ext uri="{9D8B030D-6E8A-4147-A177-3AD203B41FA5}">
                      <a16:colId xmlns:a16="http://schemas.microsoft.com/office/drawing/2014/main" val="247712488"/>
                    </a:ext>
                  </a:extLst>
                </a:gridCol>
              </a:tblGrid>
              <a:tr h="370840">
                <a:tc>
                  <a:txBody>
                    <a:bodyPr/>
                    <a:lstStyle/>
                    <a:p>
                      <a:r>
                        <a:rPr lang="en-US" sz="2000" dirty="0">
                          <a:latin typeface="Calibri" panose="020F0502020204030204" pitchFamily="34" charset="0"/>
                          <a:cs typeface="Calibri" panose="020F0502020204030204" pitchFamily="34" charset="0"/>
                        </a:rPr>
                        <a:t>Design</a:t>
                      </a:r>
                    </a:p>
                  </a:txBody>
                  <a:tcPr/>
                </a:tc>
                <a:tc>
                  <a:txBody>
                    <a:bodyPr/>
                    <a:lstStyle/>
                    <a:p>
                      <a:r>
                        <a:rPr lang="en-US" sz="2000" dirty="0">
                          <a:latin typeface="Calibri" panose="020F0502020204030204" pitchFamily="34" charset="0"/>
                          <a:cs typeface="Calibri" panose="020F0502020204030204" pitchFamily="34" charset="0"/>
                        </a:rPr>
                        <a:t>Symbol Duration (</a:t>
                      </a:r>
                      <a:r>
                        <a:rPr lang="en-US" sz="2000" b="1" kern="1200" dirty="0">
                          <a:solidFill>
                            <a:schemeClr val="lt1"/>
                          </a:solidFill>
                          <a:latin typeface="Calibri" panose="020F0502020204030204" pitchFamily="34" charset="0"/>
                          <a:ea typeface="+mn-ea"/>
                          <a:cs typeface="Calibri" panose="020F0502020204030204" pitchFamily="34" charset="0"/>
                        </a:rPr>
                        <a:t>µs</a:t>
                      </a:r>
                      <a:r>
                        <a:rPr lang="en-US" sz="2000" dirty="0">
                          <a:latin typeface="Calibri" panose="020F0502020204030204" pitchFamily="34" charset="0"/>
                          <a:cs typeface="Calibri" panose="020F0502020204030204" pitchFamily="34" charset="0"/>
                        </a:rPr>
                        <a:t>)</a:t>
                      </a:r>
                    </a:p>
                  </a:txBody>
                  <a:tcPr/>
                </a:tc>
                <a:tc>
                  <a:txBody>
                    <a:bodyPr/>
                    <a:lstStyle/>
                    <a:p>
                      <a:r>
                        <a:rPr lang="en-US" sz="2000" dirty="0">
                          <a:latin typeface="Calibri" panose="020F0502020204030204" pitchFamily="34" charset="0"/>
                          <a:cs typeface="Calibri" panose="020F0502020204030204" pitchFamily="34" charset="0"/>
                        </a:rPr>
                        <a:t>Bit Sequence</a:t>
                      </a:r>
                    </a:p>
                  </a:txBody>
                  <a:tcPr/>
                </a:tc>
                <a:extLst>
                  <a:ext uri="{0D108BD9-81ED-4DB2-BD59-A6C34878D82A}">
                    <a16:rowId xmlns:a16="http://schemas.microsoft.com/office/drawing/2014/main" val="2108914457"/>
                  </a:ext>
                </a:extLst>
              </a:tr>
              <a:tr h="370840">
                <a:tc>
                  <a:txBody>
                    <a:bodyPr/>
                    <a:lstStyle/>
                    <a:p>
                      <a:pPr algn="ctr"/>
                      <a:r>
                        <a:rPr lang="en-US" sz="2000" dirty="0">
                          <a:latin typeface="Calibri" panose="020F0502020204030204" pitchFamily="34" charset="0"/>
                          <a:cs typeface="Calibri" panose="020F0502020204030204" pitchFamily="34" charset="0"/>
                        </a:rPr>
                        <a:t>A</a:t>
                      </a:r>
                    </a:p>
                  </a:txBody>
                  <a:tcPr/>
                </a:tc>
                <a:tc>
                  <a:txBody>
                    <a:bodyPr/>
                    <a:lstStyle/>
                    <a:p>
                      <a:pPr algn="ctr"/>
                      <a:r>
                        <a:rPr lang="en-US" sz="2000" dirty="0">
                          <a:latin typeface="Calibri" panose="020F0502020204030204" pitchFamily="34" charset="0"/>
                          <a:cs typeface="Calibri" panose="020F0502020204030204" pitchFamily="34" charset="0"/>
                        </a:rPr>
                        <a:t>4</a:t>
                      </a:r>
                    </a:p>
                  </a:txBody>
                  <a:tcPr/>
                </a:tc>
                <a:tc>
                  <a:txBody>
                    <a:bodyPr/>
                    <a:lstStyle/>
                    <a:p>
                      <a:r>
                        <a:rPr lang="en-US" sz="2000" dirty="0">
                          <a:latin typeface="Calibri" panose="020F0502020204030204" pitchFamily="34" charset="0"/>
                          <a:cs typeface="Calibri" panose="020F0502020204030204" pitchFamily="34" charset="0"/>
                        </a:rPr>
                        <a:t>{1,0,1,0,1,0,1,0,1,0,1,0,1,0,1,0}</a:t>
                      </a:r>
                    </a:p>
                  </a:txBody>
                  <a:tcPr/>
                </a:tc>
                <a:extLst>
                  <a:ext uri="{0D108BD9-81ED-4DB2-BD59-A6C34878D82A}">
                    <a16:rowId xmlns:a16="http://schemas.microsoft.com/office/drawing/2014/main" val="2465367412"/>
                  </a:ext>
                </a:extLst>
              </a:tr>
              <a:tr h="370840">
                <a:tc>
                  <a:txBody>
                    <a:bodyPr/>
                    <a:lstStyle/>
                    <a:p>
                      <a:pPr algn="ctr"/>
                      <a:r>
                        <a:rPr lang="en-US" sz="2000" dirty="0">
                          <a:latin typeface="Calibri" panose="020F0502020204030204" pitchFamily="34" charset="0"/>
                          <a:cs typeface="Calibri" panose="020F0502020204030204" pitchFamily="34" charset="0"/>
                        </a:rPr>
                        <a:t>B</a:t>
                      </a:r>
                    </a:p>
                  </a:txBody>
                  <a:tcPr/>
                </a:tc>
                <a:tc>
                  <a:txBody>
                    <a:bodyPr/>
                    <a:lstStyle/>
                    <a:p>
                      <a:pPr algn="ctr"/>
                      <a:r>
                        <a:rPr lang="en-US" sz="2000" dirty="0">
                          <a:latin typeface="Calibri" panose="020F0502020204030204" pitchFamily="34" charset="0"/>
                          <a:cs typeface="Calibri" panose="020F0502020204030204" pitchFamily="34" charset="0"/>
                        </a:rPr>
                        <a:t>4</a:t>
                      </a:r>
                    </a:p>
                  </a:txBody>
                  <a:tcPr/>
                </a:tc>
                <a:tc>
                  <a:txBody>
                    <a:bodyPr/>
                    <a:lstStyle/>
                    <a:p>
                      <a:r>
                        <a:rPr lang="en-US" sz="2000" dirty="0">
                          <a:latin typeface="Calibri" panose="020F0502020204030204" pitchFamily="34" charset="0"/>
                          <a:cs typeface="Calibri" panose="020F0502020204030204" pitchFamily="34" charset="0"/>
                        </a:rPr>
                        <a:t>{1,1,0,0,1,1,0,0,1,1,0,0,1,1,0,0}</a:t>
                      </a:r>
                    </a:p>
                  </a:txBody>
                  <a:tcPr/>
                </a:tc>
                <a:extLst>
                  <a:ext uri="{0D108BD9-81ED-4DB2-BD59-A6C34878D82A}">
                    <a16:rowId xmlns:a16="http://schemas.microsoft.com/office/drawing/2014/main" val="3364546854"/>
                  </a:ext>
                </a:extLst>
              </a:tr>
              <a:tr h="370840">
                <a:tc>
                  <a:txBody>
                    <a:bodyPr/>
                    <a:lstStyle/>
                    <a:p>
                      <a:pPr algn="ctr"/>
                      <a:r>
                        <a:rPr lang="en-US" sz="2000" dirty="0">
                          <a:latin typeface="Calibri" panose="020F0502020204030204" pitchFamily="34" charset="0"/>
                          <a:cs typeface="Calibri" panose="020F0502020204030204" pitchFamily="34" charset="0"/>
                        </a:rPr>
                        <a:t>C</a:t>
                      </a:r>
                    </a:p>
                  </a:txBody>
                  <a:tcPr/>
                </a:tc>
                <a:tc>
                  <a:txBody>
                    <a:bodyPr/>
                    <a:lstStyle/>
                    <a:p>
                      <a:pPr algn="ctr"/>
                      <a:r>
                        <a:rPr lang="en-US" sz="2000" dirty="0">
                          <a:latin typeface="Calibri" panose="020F0502020204030204" pitchFamily="34" charset="0"/>
                          <a:cs typeface="Calibri" panose="020F0502020204030204" pitchFamily="34" charset="0"/>
                        </a:rPr>
                        <a:t>4</a:t>
                      </a:r>
                    </a:p>
                  </a:txBody>
                  <a:tcPr/>
                </a:tc>
                <a:tc>
                  <a:txBody>
                    <a:bodyPr/>
                    <a:lstStyle/>
                    <a:p>
                      <a:r>
                        <a:rPr lang="en-US" sz="2000" dirty="0">
                          <a:latin typeface="Calibri" panose="020F0502020204030204" pitchFamily="34" charset="0"/>
                          <a:cs typeface="Calibri" panose="020F0502020204030204" pitchFamily="34" charset="0"/>
                        </a:rPr>
                        <a:t>{1,1,1,1,0,0,0,0,1,1,1,1,0,0,0,0}</a:t>
                      </a:r>
                    </a:p>
                  </a:txBody>
                  <a:tcPr/>
                </a:tc>
                <a:extLst>
                  <a:ext uri="{0D108BD9-81ED-4DB2-BD59-A6C34878D82A}">
                    <a16:rowId xmlns:a16="http://schemas.microsoft.com/office/drawing/2014/main" val="1675984740"/>
                  </a:ext>
                </a:extLst>
              </a:tr>
              <a:tr h="370840">
                <a:tc>
                  <a:txBody>
                    <a:bodyPr/>
                    <a:lstStyle/>
                    <a:p>
                      <a:pPr algn="ctr"/>
                      <a:r>
                        <a:rPr lang="en-US" sz="2000" dirty="0">
                          <a:latin typeface="Calibri" panose="020F0502020204030204" pitchFamily="34" charset="0"/>
                          <a:cs typeface="Calibri" panose="020F0502020204030204" pitchFamily="34" charset="0"/>
                        </a:rPr>
                        <a:t>D</a:t>
                      </a:r>
                    </a:p>
                  </a:txBody>
                  <a:tcPr/>
                </a:tc>
                <a:tc>
                  <a:txBody>
                    <a:bodyPr/>
                    <a:lstStyle/>
                    <a:p>
                      <a:pPr algn="ctr"/>
                      <a:r>
                        <a:rPr lang="en-US" sz="2000" dirty="0">
                          <a:latin typeface="Calibri" panose="020F0502020204030204" pitchFamily="34" charset="0"/>
                          <a:cs typeface="Calibri" panose="020F0502020204030204" pitchFamily="34" charset="0"/>
                        </a:rPr>
                        <a:t>4</a:t>
                      </a:r>
                    </a:p>
                  </a:txBody>
                  <a:tcPr/>
                </a:tc>
                <a:tc>
                  <a:txBody>
                    <a:bodyPr/>
                    <a:lstStyle/>
                    <a:p>
                      <a:r>
                        <a:rPr lang="en-US" sz="2000" dirty="0">
                          <a:latin typeface="Calibri" panose="020F0502020204030204" pitchFamily="34" charset="0"/>
                          <a:cs typeface="Calibri" panose="020F0502020204030204" pitchFamily="34" charset="0"/>
                        </a:rPr>
                        <a:t>{1,1,1,1,1,1,1,1,0,0,0,0,0,0,0,0}</a:t>
                      </a:r>
                    </a:p>
                  </a:txBody>
                  <a:tcPr/>
                </a:tc>
                <a:extLst>
                  <a:ext uri="{0D108BD9-81ED-4DB2-BD59-A6C34878D82A}">
                    <a16:rowId xmlns:a16="http://schemas.microsoft.com/office/drawing/2014/main" val="3294384283"/>
                  </a:ext>
                </a:extLst>
              </a:tr>
              <a:tr h="370840">
                <a:tc>
                  <a:txBody>
                    <a:bodyPr/>
                    <a:lstStyle/>
                    <a:p>
                      <a:pPr algn="ctr"/>
                      <a:r>
                        <a:rPr lang="en-US" sz="2000" dirty="0">
                          <a:latin typeface="Calibri" panose="020F0502020204030204" pitchFamily="34" charset="0"/>
                          <a:cs typeface="Calibri" panose="020F0502020204030204" pitchFamily="34" charset="0"/>
                        </a:rPr>
                        <a:t>E</a:t>
                      </a:r>
                    </a:p>
                  </a:txBody>
                  <a:tcPr/>
                </a:tc>
                <a:tc>
                  <a:txBody>
                    <a:bodyPr/>
                    <a:lstStyle/>
                    <a:p>
                      <a:pPr algn="ctr"/>
                      <a:r>
                        <a:rPr lang="en-US" sz="2000" dirty="0">
                          <a:latin typeface="Calibri" panose="020F0502020204030204" pitchFamily="34" charset="0"/>
                          <a:cs typeface="Calibri" panose="020F0502020204030204" pitchFamily="34" charset="0"/>
                        </a:rPr>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{1,1,1,1,1,1,1,1,1,1,1,1,1,1,1,1}</a:t>
                      </a:r>
                    </a:p>
                  </a:txBody>
                  <a:tcPr/>
                </a:tc>
                <a:extLst>
                  <a:ext uri="{0D108BD9-81ED-4DB2-BD59-A6C34878D82A}">
                    <a16:rowId xmlns:a16="http://schemas.microsoft.com/office/drawing/2014/main" val="706746212"/>
                  </a:ext>
                </a:extLst>
              </a:tr>
              <a:tr h="370840">
                <a:tc>
                  <a:txBody>
                    <a:bodyPr/>
                    <a:lstStyle/>
                    <a:p>
                      <a:pPr algn="ctr"/>
                      <a:r>
                        <a:rPr lang="en-US" sz="2000" dirty="0">
                          <a:latin typeface="Calibri" panose="020F0502020204030204" pitchFamily="34" charset="0"/>
                          <a:cs typeface="Calibri" panose="020F0502020204030204" pitchFamily="34" charset="0"/>
                        </a:rPr>
                        <a:t>F</a:t>
                      </a:r>
                    </a:p>
                  </a:txBody>
                  <a:tcPr/>
                </a:tc>
                <a:tc>
                  <a:txBody>
                    <a:bodyPr/>
                    <a:lstStyle/>
                    <a:p>
                      <a:pPr algn="ctr"/>
                      <a:r>
                        <a:rPr lang="en-US" sz="2000" dirty="0">
                          <a:latin typeface="Calibri" panose="020F0502020204030204" pitchFamily="34" charset="0"/>
                          <a:cs typeface="Calibri" panose="020F0502020204030204" pitchFamily="34" charset="0"/>
                        </a:rPr>
                        <a:t>2</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{1,0,1,0,1,0,1,0,1,0,1,0,1,0,1,0 …}</a:t>
                      </a:r>
                    </a:p>
                  </a:txBody>
                  <a:tcPr/>
                </a:tc>
                <a:extLst>
                  <a:ext uri="{0D108BD9-81ED-4DB2-BD59-A6C34878D82A}">
                    <a16:rowId xmlns:a16="http://schemas.microsoft.com/office/drawing/2014/main" val="1735373818"/>
                  </a:ext>
                </a:extLst>
              </a:tr>
            </a:tbl>
          </a:graphicData>
        </a:graphic>
      </p:graphicFrame>
    </p:spTree>
    <p:extLst>
      <p:ext uri="{BB962C8B-B14F-4D97-AF65-F5344CB8AC3E}">
        <p14:creationId xmlns:p14="http://schemas.microsoft.com/office/powerpoint/2010/main" val="182459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664D0-E1DA-4674-8C06-3186B6434050}"/>
              </a:ext>
            </a:extLst>
          </p:cNvPr>
          <p:cNvSpPr>
            <a:spLocks noGrp="1"/>
          </p:cNvSpPr>
          <p:nvPr>
            <p:ph type="title"/>
          </p:nvPr>
        </p:nvSpPr>
        <p:spPr/>
        <p:txBody>
          <a:bodyPr/>
          <a:lstStyle/>
          <a:p>
            <a:r>
              <a:rPr lang="en-US" sz="3600" dirty="0"/>
              <a:t>Simulations</a:t>
            </a:r>
          </a:p>
        </p:txBody>
      </p:sp>
      <p:sp>
        <p:nvSpPr>
          <p:cNvPr id="3" name="Content Placeholder 2">
            <a:extLst>
              <a:ext uri="{FF2B5EF4-FFF2-40B4-BE49-F238E27FC236}">
                <a16:creationId xmlns:a16="http://schemas.microsoft.com/office/drawing/2014/main" id="{E348A864-5568-4F59-A823-7F358355F4B5}"/>
              </a:ext>
            </a:extLst>
          </p:cNvPr>
          <p:cNvSpPr>
            <a:spLocks noGrp="1"/>
          </p:cNvSpPr>
          <p:nvPr>
            <p:ph idx="1"/>
          </p:nvPr>
        </p:nvSpPr>
        <p:spPr>
          <a:xfrm>
            <a:off x="731520" y="2113282"/>
            <a:ext cx="8488680" cy="4387427"/>
          </a:xfrm>
        </p:spPr>
        <p:txBody>
          <a:bodyPr/>
          <a:lstStyle/>
          <a:p>
            <a:r>
              <a:rPr lang="en-US" dirty="0"/>
              <a:t>Ran simulations with seven possible inputs</a:t>
            </a:r>
          </a:p>
          <a:p>
            <a:pPr lvl="1"/>
            <a:r>
              <a:rPr lang="en-US" dirty="0"/>
              <a:t>AWGN (2 ms)</a:t>
            </a:r>
          </a:p>
          <a:p>
            <a:pPr lvl="1"/>
            <a:r>
              <a:rPr lang="en-US" dirty="0"/>
              <a:t>Padding Designs A through F</a:t>
            </a:r>
          </a:p>
          <a:p>
            <a:pPr lvl="2"/>
            <a:r>
              <a:rPr lang="en-US" sz="2400" dirty="0"/>
              <a:t>640 µs (ten copies of the 64 µs subfield)</a:t>
            </a:r>
          </a:p>
          <a:p>
            <a:r>
              <a:rPr lang="en-US" dirty="0"/>
              <a:t>Processed by the normalized Sync Field Detector</a:t>
            </a:r>
          </a:p>
          <a:p>
            <a:r>
              <a:rPr lang="en-US" dirty="0"/>
              <a:t>For each simulation we selected the largest output of detector</a:t>
            </a:r>
          </a:p>
          <a:p>
            <a:pPr lvl="1"/>
            <a:r>
              <a:rPr lang="en-US" dirty="0"/>
              <a:t>Considered both the HDR and LDR Sync Detectors</a:t>
            </a:r>
          </a:p>
          <a:p>
            <a:r>
              <a:rPr lang="en-US" dirty="0"/>
              <a:t>Plotted CDF curves for all seven possible inputs</a:t>
            </a:r>
          </a:p>
          <a:p>
            <a:endParaRPr lang="en-US" dirty="0"/>
          </a:p>
        </p:txBody>
      </p:sp>
      <p:sp>
        <p:nvSpPr>
          <p:cNvPr id="4" name="Slide Number Placeholder 3">
            <a:extLst>
              <a:ext uri="{FF2B5EF4-FFF2-40B4-BE49-F238E27FC236}">
                <a16:creationId xmlns:a16="http://schemas.microsoft.com/office/drawing/2014/main" id="{BFED02E6-278E-4A1A-BE03-118B7455163D}"/>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8EC431B-3B2E-4CF0-9D2F-00959FBC8F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7827E54-374A-4830-A261-5ED687299301}"/>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219457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79C0-9388-4C8F-9BE5-92D371932DEB}"/>
              </a:ext>
            </a:extLst>
          </p:cNvPr>
          <p:cNvSpPr>
            <a:spLocks noGrp="1"/>
          </p:cNvSpPr>
          <p:nvPr>
            <p:ph type="title"/>
          </p:nvPr>
        </p:nvSpPr>
        <p:spPr>
          <a:xfrm>
            <a:off x="731520" y="685800"/>
            <a:ext cx="8288868" cy="563877"/>
          </a:xfrm>
        </p:spPr>
        <p:txBody>
          <a:bodyPr/>
          <a:lstStyle/>
          <a:p>
            <a:r>
              <a:rPr lang="en-US" sz="3600" dirty="0"/>
              <a:t>HDR Sync Detector</a:t>
            </a:r>
          </a:p>
        </p:txBody>
      </p:sp>
      <p:sp>
        <p:nvSpPr>
          <p:cNvPr id="3" name="Content Placeholder 2">
            <a:extLst>
              <a:ext uri="{FF2B5EF4-FFF2-40B4-BE49-F238E27FC236}">
                <a16:creationId xmlns:a16="http://schemas.microsoft.com/office/drawing/2014/main" id="{9867F058-3143-487E-96BA-D7DD7AE3A0BB}"/>
              </a:ext>
            </a:extLst>
          </p:cNvPr>
          <p:cNvSpPr>
            <a:spLocks noGrp="1"/>
          </p:cNvSpPr>
          <p:nvPr>
            <p:ph idx="1"/>
          </p:nvPr>
        </p:nvSpPr>
        <p:spPr>
          <a:xfrm>
            <a:off x="822959" y="1275082"/>
            <a:ext cx="8288868" cy="477518"/>
          </a:xfrm>
        </p:spPr>
        <p:txBody>
          <a:bodyPr/>
          <a:lstStyle/>
          <a:p>
            <a:r>
              <a:rPr lang="en-US" dirty="0"/>
              <a:t>CDF of Maximum output of HDR Sync Detector</a:t>
            </a:r>
          </a:p>
        </p:txBody>
      </p:sp>
      <p:sp>
        <p:nvSpPr>
          <p:cNvPr id="4" name="Slide Number Placeholder 3">
            <a:extLst>
              <a:ext uri="{FF2B5EF4-FFF2-40B4-BE49-F238E27FC236}">
                <a16:creationId xmlns:a16="http://schemas.microsoft.com/office/drawing/2014/main" id="{141787BB-DA5B-42DC-9B4D-02BB76D67AF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A7C8A-4354-4812-8C95-3C498ECAA4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F724594-064A-4DDB-AED7-F617012A9040}"/>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4DF87B6D-E792-4611-8804-B0A78158103F}"/>
              </a:ext>
            </a:extLst>
          </p:cNvPr>
          <p:cNvSpPr txBox="1">
            <a:spLocks/>
          </p:cNvSpPr>
          <p:nvPr/>
        </p:nvSpPr>
        <p:spPr bwMode="auto">
          <a:xfrm>
            <a:off x="822959" y="6033345"/>
            <a:ext cx="8288868" cy="7416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CDF curves for Padding A and B are the same</a:t>
            </a:r>
          </a:p>
          <a:p>
            <a:pPr lvl="1"/>
            <a:r>
              <a:rPr lang="en-US" sz="2000" kern="0" dirty="0"/>
              <a:t>So the curve for Padding A is hidden behind the curve for Padding B</a:t>
            </a:r>
          </a:p>
        </p:txBody>
      </p:sp>
      <p:pic>
        <p:nvPicPr>
          <p:cNvPr id="9" name="Graphic 8">
            <a:extLst>
              <a:ext uri="{FF2B5EF4-FFF2-40B4-BE49-F238E27FC236}">
                <a16:creationId xmlns:a16="http://schemas.microsoft.com/office/drawing/2014/main" id="{1673EB54-09A5-4B5F-8203-7AF8865A16C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70187" y="1784726"/>
            <a:ext cx="7528560" cy="4098608"/>
          </a:xfrm>
          <a:prstGeom prst="rect">
            <a:avLst/>
          </a:prstGeom>
        </p:spPr>
      </p:pic>
    </p:spTree>
    <p:extLst>
      <p:ext uri="{BB962C8B-B14F-4D97-AF65-F5344CB8AC3E}">
        <p14:creationId xmlns:p14="http://schemas.microsoft.com/office/powerpoint/2010/main" val="355626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79C0-9388-4C8F-9BE5-92D371932DEB}"/>
              </a:ext>
            </a:extLst>
          </p:cNvPr>
          <p:cNvSpPr>
            <a:spLocks noGrp="1"/>
          </p:cNvSpPr>
          <p:nvPr>
            <p:ph type="title"/>
          </p:nvPr>
        </p:nvSpPr>
        <p:spPr>
          <a:xfrm>
            <a:off x="731520" y="685800"/>
            <a:ext cx="8288868" cy="689186"/>
          </a:xfrm>
        </p:spPr>
        <p:txBody>
          <a:bodyPr/>
          <a:lstStyle/>
          <a:p>
            <a:r>
              <a:rPr lang="en-US" sz="3600" dirty="0"/>
              <a:t>LDR Sync Detector</a:t>
            </a:r>
          </a:p>
        </p:txBody>
      </p:sp>
      <p:sp>
        <p:nvSpPr>
          <p:cNvPr id="3" name="Content Placeholder 2">
            <a:extLst>
              <a:ext uri="{FF2B5EF4-FFF2-40B4-BE49-F238E27FC236}">
                <a16:creationId xmlns:a16="http://schemas.microsoft.com/office/drawing/2014/main" id="{9867F058-3143-487E-96BA-D7DD7AE3A0BB}"/>
              </a:ext>
            </a:extLst>
          </p:cNvPr>
          <p:cNvSpPr>
            <a:spLocks noGrp="1"/>
          </p:cNvSpPr>
          <p:nvPr>
            <p:ph idx="1"/>
          </p:nvPr>
        </p:nvSpPr>
        <p:spPr>
          <a:xfrm>
            <a:off x="822959" y="1275082"/>
            <a:ext cx="8288868" cy="477518"/>
          </a:xfrm>
        </p:spPr>
        <p:txBody>
          <a:bodyPr/>
          <a:lstStyle/>
          <a:p>
            <a:r>
              <a:rPr lang="en-US" dirty="0"/>
              <a:t>CDF of Maximum output of LDR Sync Detector</a:t>
            </a:r>
          </a:p>
        </p:txBody>
      </p:sp>
      <p:sp>
        <p:nvSpPr>
          <p:cNvPr id="4" name="Slide Number Placeholder 3">
            <a:extLst>
              <a:ext uri="{FF2B5EF4-FFF2-40B4-BE49-F238E27FC236}">
                <a16:creationId xmlns:a16="http://schemas.microsoft.com/office/drawing/2014/main" id="{141787BB-DA5B-42DC-9B4D-02BB76D67AF9}"/>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A7C8A-4354-4812-8C95-3C498ECAA4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F724594-064A-4DDB-AED7-F617012A9040}"/>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4DF87B6D-E792-4611-8804-B0A78158103F}"/>
              </a:ext>
            </a:extLst>
          </p:cNvPr>
          <p:cNvSpPr txBox="1">
            <a:spLocks/>
          </p:cNvSpPr>
          <p:nvPr/>
        </p:nvSpPr>
        <p:spPr bwMode="auto">
          <a:xfrm>
            <a:off x="690033" y="5819189"/>
            <a:ext cx="8288868" cy="7416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CDF curves for Padding A, B and D are all the same</a:t>
            </a:r>
          </a:p>
          <a:p>
            <a:pPr lvl="1"/>
            <a:r>
              <a:rPr lang="en-US" sz="2000" kern="0" dirty="0"/>
              <a:t>So the curves for Padding A and B are hidden behind the curve for Padding D</a:t>
            </a:r>
          </a:p>
        </p:txBody>
      </p:sp>
      <p:pic>
        <p:nvPicPr>
          <p:cNvPr id="10" name="Graphic 9">
            <a:extLst>
              <a:ext uri="{FF2B5EF4-FFF2-40B4-BE49-F238E27FC236}">
                <a16:creationId xmlns:a16="http://schemas.microsoft.com/office/drawing/2014/main" id="{6694B2DF-2C63-4D48-83A9-841CC336108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111674" y="1702755"/>
            <a:ext cx="7528560" cy="4098608"/>
          </a:xfrm>
          <a:prstGeom prst="rect">
            <a:avLst/>
          </a:prstGeom>
        </p:spPr>
      </p:pic>
    </p:spTree>
    <p:extLst>
      <p:ext uri="{BB962C8B-B14F-4D97-AF65-F5344CB8AC3E}">
        <p14:creationId xmlns:p14="http://schemas.microsoft.com/office/powerpoint/2010/main" val="3329640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24187-98EA-4AD4-88DA-01ECA10809E4}"/>
              </a:ext>
            </a:extLst>
          </p:cNvPr>
          <p:cNvSpPr>
            <a:spLocks noGrp="1"/>
          </p:cNvSpPr>
          <p:nvPr>
            <p:ph type="title"/>
          </p:nvPr>
        </p:nvSpPr>
        <p:spPr>
          <a:xfrm>
            <a:off x="731520" y="731523"/>
            <a:ext cx="8288868" cy="868678"/>
          </a:xfrm>
        </p:spPr>
        <p:txBody>
          <a:bodyPr/>
          <a:lstStyle/>
          <a:p>
            <a:r>
              <a:rPr lang="en-US" sz="3600" dirty="0"/>
              <a:t>Observations &amp; Recommendations</a:t>
            </a:r>
          </a:p>
        </p:txBody>
      </p:sp>
      <p:sp>
        <p:nvSpPr>
          <p:cNvPr id="3" name="Content Placeholder 2">
            <a:extLst>
              <a:ext uri="{FF2B5EF4-FFF2-40B4-BE49-F238E27FC236}">
                <a16:creationId xmlns:a16="http://schemas.microsoft.com/office/drawing/2014/main" id="{D8443A33-4A3A-4E82-AD4F-C8FF62FCCE9E}"/>
              </a:ext>
            </a:extLst>
          </p:cNvPr>
          <p:cNvSpPr>
            <a:spLocks noGrp="1"/>
          </p:cNvSpPr>
          <p:nvPr>
            <p:ph idx="1"/>
          </p:nvPr>
        </p:nvSpPr>
        <p:spPr>
          <a:xfrm>
            <a:off x="609600" y="1524000"/>
            <a:ext cx="8488680" cy="5181600"/>
          </a:xfrm>
        </p:spPr>
        <p:txBody>
          <a:bodyPr/>
          <a:lstStyle/>
          <a:p>
            <a:r>
              <a:rPr lang="en-US" dirty="0"/>
              <a:t>The choice of the Padding Field design affects the output of the HDR and LDR Sync detectors</a:t>
            </a:r>
          </a:p>
          <a:p>
            <a:r>
              <a:rPr lang="en-US" dirty="0"/>
              <a:t>The only Padding Field design that results in Sync Detector values less than the response to AWGN is Padding Design E:  All Ones</a:t>
            </a:r>
          </a:p>
          <a:p>
            <a:r>
              <a:rPr lang="en-US" u="sng" dirty="0"/>
              <a:t>Recommendation: Use Padding Design E</a:t>
            </a:r>
          </a:p>
          <a:p>
            <a:pPr lvl="1"/>
            <a:r>
              <a:rPr lang="en-US" u="sng" dirty="0"/>
              <a:t>All Ones using 4 µs MC-OOK symbols</a:t>
            </a:r>
          </a:p>
          <a:p>
            <a:r>
              <a:rPr lang="en-US" dirty="0"/>
              <a:t>In this revision, we added simulations for alternating 2 µs On and Off symbols (Design F)</a:t>
            </a:r>
          </a:p>
          <a:p>
            <a:pPr lvl="1"/>
            <a:r>
              <a:rPr lang="en-US" dirty="0"/>
              <a:t>The results are better than alternating 4 µs On and Off symbols, as was shown in [2]</a:t>
            </a:r>
          </a:p>
          <a:p>
            <a:pPr lvl="1"/>
            <a:r>
              <a:rPr lang="en-US" dirty="0"/>
              <a:t>For the HDR Sync Detector the CDF is within that of AWGN</a:t>
            </a:r>
          </a:p>
          <a:p>
            <a:pPr lvl="1"/>
            <a:r>
              <a:rPr lang="en-US" dirty="0"/>
              <a:t>For the LDR Sync Detector the CDF is a little larger than AWNG</a:t>
            </a:r>
          </a:p>
        </p:txBody>
      </p:sp>
      <p:sp>
        <p:nvSpPr>
          <p:cNvPr id="4" name="Slide Number Placeholder 3">
            <a:extLst>
              <a:ext uri="{FF2B5EF4-FFF2-40B4-BE49-F238E27FC236}">
                <a16:creationId xmlns:a16="http://schemas.microsoft.com/office/drawing/2014/main" id="{ED94E272-2983-43AC-9835-BBB70262449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9A6E248-0C04-43E9-A097-E9629566B9F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73E082-F2F2-4D8D-BF33-7BA0643DB23A}"/>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8366322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2160</TotalTime>
  <Words>890</Words>
  <Application>Microsoft Office PowerPoint</Application>
  <PresentationFormat>Custom</PresentationFormat>
  <Paragraphs>122</Paragraphs>
  <Slides>11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Arial</vt:lpstr>
      <vt:lpstr>Calibri</vt:lpstr>
      <vt:lpstr>Cambria Math</vt:lpstr>
      <vt:lpstr>Courier New</vt:lpstr>
      <vt:lpstr>Times New Roman</vt:lpstr>
      <vt:lpstr>Office Theme</vt:lpstr>
      <vt:lpstr>Document</vt:lpstr>
      <vt:lpstr>Padding Design for FDMA</vt:lpstr>
      <vt:lpstr>Introduction</vt:lpstr>
      <vt:lpstr>Possible Differences in Durations</vt:lpstr>
      <vt:lpstr>Minimize False Alarm in Sync Detector</vt:lpstr>
      <vt:lpstr>Design Approach</vt:lpstr>
      <vt:lpstr>Simulations</vt:lpstr>
      <vt:lpstr>HDR Sync Detector</vt:lpstr>
      <vt:lpstr>LDR Sync Detector</vt:lpstr>
      <vt:lpstr>Observations &amp; Recommendations</vt:lpstr>
      <vt:lpstr>Straw Poll</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488</cp:revision>
  <cp:lastPrinted>2017-11-22T00:49:17Z</cp:lastPrinted>
  <dcterms:created xsi:type="dcterms:W3CDTF">2014-10-30T17:06:39Z</dcterms:created>
  <dcterms:modified xsi:type="dcterms:W3CDTF">2018-09-12T02:18:56Z</dcterms:modified>
</cp:coreProperties>
</file>